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323" r:id="rId3"/>
    <p:sldId id="333" r:id="rId4"/>
    <p:sldId id="325" r:id="rId5"/>
    <p:sldId id="324" r:id="rId6"/>
    <p:sldId id="326" r:id="rId7"/>
    <p:sldId id="332" r:id="rId8"/>
    <p:sldId id="330" r:id="rId9"/>
    <p:sldId id="347" r:id="rId10"/>
    <p:sldId id="334" r:id="rId11"/>
    <p:sldId id="328" r:id="rId12"/>
    <p:sldId id="335" r:id="rId13"/>
    <p:sldId id="336" r:id="rId14"/>
    <p:sldId id="327" r:id="rId15"/>
    <p:sldId id="349" r:id="rId16"/>
    <p:sldId id="348" r:id="rId17"/>
    <p:sldId id="338" r:id="rId18"/>
    <p:sldId id="337" r:id="rId19"/>
    <p:sldId id="339" r:id="rId20"/>
    <p:sldId id="341" r:id="rId21"/>
    <p:sldId id="342" r:id="rId22"/>
    <p:sldId id="350" r:id="rId23"/>
    <p:sldId id="351" r:id="rId24"/>
    <p:sldId id="352" r:id="rId25"/>
    <p:sldId id="353" r:id="rId26"/>
    <p:sldId id="354" r:id="rId27"/>
    <p:sldId id="344" r:id="rId28"/>
    <p:sldId id="346" r:id="rId29"/>
    <p:sldId id="345" r:id="rId30"/>
    <p:sldId id="2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A"/>
    <a:srgbClr val="262262"/>
    <a:srgbClr val="22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Stadiums by Capacity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40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Hoja1!$B$1:$L$1</c:f>
              <c:strCache>
                <c:ptCount val="11"/>
                <c:pt idx="0">
                  <c:v>&lt;5000</c:v>
                </c:pt>
                <c:pt idx="1">
                  <c:v>≥ 5000 &lt;10000</c:v>
                </c:pt>
                <c:pt idx="2">
                  <c:v>≥ 10000 &lt;15000</c:v>
                </c:pt>
                <c:pt idx="3">
                  <c:v>≥ 15000 &lt;20000</c:v>
                </c:pt>
                <c:pt idx="4">
                  <c:v>≥ 20000 &lt;25000</c:v>
                </c:pt>
                <c:pt idx="5">
                  <c:v>≥ 25000 &lt;30000</c:v>
                </c:pt>
                <c:pt idx="6">
                  <c:v>≥ 30000 &lt;35000</c:v>
                </c:pt>
                <c:pt idx="7">
                  <c:v>≥ 35000 &lt;40000</c:v>
                </c:pt>
                <c:pt idx="8">
                  <c:v>≥ 40000 &lt;45000</c:v>
                </c:pt>
                <c:pt idx="9">
                  <c:v>≥ 45000 &lt;50000</c:v>
                </c:pt>
                <c:pt idx="10">
                  <c:v>≥ 50000</c:v>
                </c:pt>
              </c:strCache>
            </c:strRef>
          </c:cat>
          <c:val>
            <c:numRef>
              <c:f>Hoja1!$B$2:$L$2</c:f>
              <c:numCache>
                <c:formatCode>General</c:formatCode>
                <c:ptCount val="11"/>
                <c:pt idx="0">
                  <c:v>420</c:v>
                </c:pt>
                <c:pt idx="1">
                  <c:v>190</c:v>
                </c:pt>
                <c:pt idx="2">
                  <c:v>69</c:v>
                </c:pt>
                <c:pt idx="3">
                  <c:v>52</c:v>
                </c:pt>
                <c:pt idx="4">
                  <c:v>18</c:v>
                </c:pt>
                <c:pt idx="5">
                  <c:v>6</c:v>
                </c:pt>
                <c:pt idx="6">
                  <c:v>9</c:v>
                </c:pt>
                <c:pt idx="7">
                  <c:v>1</c:v>
                </c:pt>
                <c:pt idx="8">
                  <c:v>9</c:v>
                </c:pt>
                <c:pt idx="9">
                  <c:v>4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2454512"/>
        <c:axId val="-1312455056"/>
      </c:barChart>
      <c:catAx>
        <c:axId val="-131245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55056"/>
        <c:crosses val="autoZero"/>
        <c:auto val="1"/>
        <c:lblAlgn val="ctr"/>
        <c:lblOffset val="100"/>
        <c:noMultiLvlLbl val="0"/>
      </c:catAx>
      <c:valAx>
        <c:axId val="-1312455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Stadiums by Quality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40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Hoja1!$A$1:$E$1</c:f>
              <c:strCache>
                <c:ptCount val="5"/>
                <c:pt idx="0">
                  <c:v>*</c:v>
                </c:pt>
                <c:pt idx="1">
                  <c:v>**</c:v>
                </c:pt>
                <c:pt idx="2">
                  <c:v>***</c:v>
                </c:pt>
                <c:pt idx="3">
                  <c:v>****</c:v>
                </c:pt>
                <c:pt idx="4">
                  <c:v>*****</c:v>
                </c:pt>
              </c:strCache>
            </c:strRef>
          </c:cat>
          <c:val>
            <c:numRef>
              <c:f>Hoja1!$A$2:$E$2</c:f>
              <c:numCache>
                <c:formatCode>General</c:formatCode>
                <c:ptCount val="5"/>
                <c:pt idx="0">
                  <c:v>29</c:v>
                </c:pt>
                <c:pt idx="1">
                  <c:v>59</c:v>
                </c:pt>
                <c:pt idx="2">
                  <c:v>51</c:v>
                </c:pt>
                <c:pt idx="3">
                  <c:v>3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2450704"/>
        <c:axId val="-1312449072"/>
      </c:barChart>
      <c:catAx>
        <c:axId val="-131245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49072"/>
        <c:crosses val="autoZero"/>
        <c:auto val="1"/>
        <c:lblAlgn val="ctr"/>
        <c:lblOffset val="100"/>
        <c:noMultiLvlLbl val="0"/>
      </c:catAx>
      <c:valAx>
        <c:axId val="-1312449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1245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matches</a:t>
            </a:r>
            <a:r>
              <a:rPr lang="es-E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non-usual stadiums by quality</a:t>
            </a:r>
            <a:endParaRPr lang="es-E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Hoja1!$B$23:$B$27</c:f>
              <c:strCache>
                <c:ptCount val="5"/>
                <c:pt idx="0">
                  <c:v>*</c:v>
                </c:pt>
                <c:pt idx="1">
                  <c:v>**</c:v>
                </c:pt>
                <c:pt idx="2">
                  <c:v>***</c:v>
                </c:pt>
                <c:pt idx="3">
                  <c:v>****</c:v>
                </c:pt>
                <c:pt idx="4">
                  <c:v>*****</c:v>
                </c:pt>
              </c:strCache>
            </c:strRef>
          </c:tx>
          <c:spPr>
            <a:solidFill>
              <a:srgbClr val="2040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Hoja1!$B$23:$B$27</c:f>
              <c:strCache>
                <c:ptCount val="5"/>
                <c:pt idx="0">
                  <c:v>*</c:v>
                </c:pt>
                <c:pt idx="1">
                  <c:v>**</c:v>
                </c:pt>
                <c:pt idx="2">
                  <c:v>***</c:v>
                </c:pt>
                <c:pt idx="3">
                  <c:v>****</c:v>
                </c:pt>
                <c:pt idx="4">
                  <c:v>*****</c:v>
                </c:pt>
              </c:strCache>
            </c:strRef>
          </c:cat>
          <c:val>
            <c:numRef>
              <c:f>Hoja1!$C$23:$C$27</c:f>
              <c:numCache>
                <c:formatCode>###0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94</c:v>
                </c:pt>
                <c:pt idx="3">
                  <c:v>13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69544352"/>
        <c:axId val="-1369544896"/>
      </c:barChart>
      <c:catAx>
        <c:axId val="-13695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69544896"/>
        <c:crosses val="autoZero"/>
        <c:auto val="1"/>
        <c:lblAlgn val="ctr"/>
        <c:lblOffset val="100"/>
        <c:noMultiLvlLbl val="0"/>
      </c:catAx>
      <c:valAx>
        <c:axId val="-1369544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3695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1B46-D76B-44AB-B383-3257164C9183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A1FC7-25BB-4154-A86E-A4EA3C5990D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1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FA08-A749-42BB-AAA4-8EEE6E51F3C3}" type="datetime1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BFB4-6B65-48E0-A76E-AD3D1D2D569A}" type="datetime1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0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E58-6BB0-4533-B2A5-4440F0063675}" type="datetime1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19-3046-4161-BCB7-9F8283D59D5C}" type="datetime1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0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9BC1-CD87-4A92-9FC0-AA8A5A5CEEAE}" type="datetime1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5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1166-3735-448E-BA9E-AA1FD6E42D91}" type="datetime1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146F-752D-4550-BF58-51720F72D2DD}" type="datetime1">
              <a:rPr lang="ru-RU" smtClean="0"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8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46D4-5F92-4780-A42A-1BFD6D0FCC7D}" type="datetime1">
              <a:rPr lang="ru-RU" smtClean="0"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00E7-D52A-468A-8E54-AEEA5C0E7A84}" type="datetime1">
              <a:rPr lang="ru-RU" smtClean="0"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2266-3C2F-49BC-AD33-A642CE656643}" type="datetime1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8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CE31-C540-495A-BF64-6DC4883439DD}" type="datetime1">
              <a:rPr lang="ru-RU" smtClean="0"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1F27-40CA-47D5-AB1C-A7648C5D1350}" type="datetime1">
              <a:rPr lang="ru-RU" smtClean="0"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4007-F49F-4F6E-8E76-54BAEE2CAFCC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7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204864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The effect of stadium features on demand for tickets in the Brazilian League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 smtClean="0">
                <a:solidFill>
                  <a:srgbClr val="22409A"/>
                </a:solidFill>
              </a:rPr>
              <a:t>Thadeu Gasparetto</a:t>
            </a:r>
          </a:p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rgbClr val="22409A"/>
                </a:solidFill>
              </a:rPr>
              <a:t>Ángel</a:t>
            </a:r>
            <a:r>
              <a:rPr lang="en-GB" sz="2800" dirty="0" smtClean="0">
                <a:solidFill>
                  <a:srgbClr val="22409A"/>
                </a:solidFill>
              </a:rPr>
              <a:t> Barajas</a:t>
            </a:r>
          </a:p>
          <a:p>
            <a:pPr fontAlgn="base"/>
            <a:r>
              <a:rPr lang="en-US" sz="1800" b="1" dirty="0"/>
              <a:t>International Conference on Economics of Football </a:t>
            </a:r>
            <a:endParaRPr lang="en-US" sz="1800" dirty="0"/>
          </a:p>
          <a:p>
            <a:pPr fontAlgn="base"/>
            <a:r>
              <a:rPr lang="en-US" sz="1800" b="1" dirty="0"/>
              <a:t>June 23–24, 2017, Kazan, Russia</a:t>
            </a:r>
            <a:endParaRPr lang="en-US" sz="1800" dirty="0"/>
          </a:p>
          <a:p>
            <a:endParaRPr lang="en-GB" sz="1800" dirty="0" smtClean="0">
              <a:solidFill>
                <a:srgbClr val="22409A"/>
              </a:solidFill>
            </a:endParaRPr>
          </a:p>
          <a:p>
            <a:endParaRPr lang="en-GB" sz="1800" dirty="0" smtClean="0">
              <a:solidFill>
                <a:srgbClr val="22409A"/>
              </a:solidFill>
            </a:endParaRPr>
          </a:p>
        </p:txBody>
      </p:sp>
      <p:pic>
        <p:nvPicPr>
          <p:cNvPr id="8" name="Picture 2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13" y="5895570"/>
            <a:ext cx="3257973" cy="4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07" y="5111010"/>
            <a:ext cx="1257300" cy="1314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0" y="5111010"/>
            <a:ext cx="2343150" cy="1219200"/>
          </a:xfrm>
          <a:prstGeom prst="rect">
            <a:avLst/>
          </a:prstGeom>
        </p:spPr>
      </p:pic>
      <p:sp>
        <p:nvSpPr>
          <p:cNvPr id="10" name="AutoShape 6" descr="https://www.hse.ru/images/main_en/hse_en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3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Theoretical Background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Myriad Pro"/>
              </a:rPr>
              <a:t> Recent research lines</a:t>
            </a:r>
            <a:endParaRPr lang="en-US" sz="2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26876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Secondary Market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>
                <a:solidFill>
                  <a:srgbClr val="20409A"/>
                </a:solidFill>
              </a:rPr>
              <a:t>Diehl, </a:t>
            </a:r>
            <a:r>
              <a:rPr lang="en-GB" dirty="0" err="1">
                <a:solidFill>
                  <a:srgbClr val="20409A"/>
                </a:solidFill>
              </a:rPr>
              <a:t>Drayer</a:t>
            </a:r>
            <a:r>
              <a:rPr lang="en-GB" dirty="0">
                <a:solidFill>
                  <a:srgbClr val="20409A"/>
                </a:solidFill>
              </a:rPr>
              <a:t> &amp; </a:t>
            </a:r>
            <a:r>
              <a:rPr lang="en-GB" dirty="0" err="1" smtClean="0">
                <a:solidFill>
                  <a:srgbClr val="20409A"/>
                </a:solidFill>
              </a:rPr>
              <a:t>Maxcy</a:t>
            </a:r>
            <a:r>
              <a:rPr lang="en-GB" dirty="0" smtClean="0">
                <a:solidFill>
                  <a:srgbClr val="20409A"/>
                </a:solidFill>
              </a:rPr>
              <a:t> (2016)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Broadcast demand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err="1">
                <a:solidFill>
                  <a:srgbClr val="20409A"/>
                </a:solidFill>
              </a:rPr>
              <a:t>Buraimo</a:t>
            </a:r>
            <a:r>
              <a:rPr lang="en-GB" dirty="0">
                <a:solidFill>
                  <a:srgbClr val="20409A"/>
                </a:solidFill>
              </a:rPr>
              <a:t> &amp; </a:t>
            </a:r>
            <a:r>
              <a:rPr lang="en-GB" dirty="0" smtClean="0">
                <a:solidFill>
                  <a:srgbClr val="20409A"/>
                </a:solidFill>
              </a:rPr>
              <a:t>Simmons (2015)</a:t>
            </a:r>
          </a:p>
          <a:p>
            <a:pPr lvl="2"/>
            <a:endParaRPr lang="en-GB" dirty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Neutral Sites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20409A"/>
                </a:solidFill>
              </a:rPr>
              <a:t>Mirabile</a:t>
            </a:r>
            <a:r>
              <a:rPr lang="en-GB" dirty="0">
                <a:solidFill>
                  <a:srgbClr val="20409A"/>
                </a:solidFill>
              </a:rPr>
              <a:t> </a:t>
            </a:r>
            <a:r>
              <a:rPr lang="en-GB" dirty="0" smtClean="0">
                <a:solidFill>
                  <a:srgbClr val="20409A"/>
                </a:solidFill>
              </a:rPr>
              <a:t>(2015)</a:t>
            </a:r>
          </a:p>
          <a:p>
            <a:pPr lvl="1"/>
            <a:endParaRPr lang="en-GB" sz="2600" dirty="0" smtClean="0">
              <a:solidFill>
                <a:srgbClr val="FF0000"/>
              </a:solidFill>
            </a:endParaRPr>
          </a:p>
          <a:p>
            <a:pPr lvl="1" algn="ctr"/>
            <a:r>
              <a:rPr lang="en-GB" sz="2400" dirty="0" smtClean="0">
                <a:solidFill>
                  <a:srgbClr val="FF0000"/>
                </a:solidFill>
              </a:rPr>
              <a:t>There </a:t>
            </a:r>
            <a:r>
              <a:rPr lang="en-GB" sz="2400" dirty="0">
                <a:solidFill>
                  <a:srgbClr val="FF0000"/>
                </a:solidFill>
              </a:rPr>
              <a:t>is no paper about demand for tickets at non-usual </a:t>
            </a:r>
            <a:r>
              <a:rPr lang="en-GB" sz="2400" dirty="0" smtClean="0">
                <a:solidFill>
                  <a:srgbClr val="FF0000"/>
                </a:solidFill>
              </a:rPr>
              <a:t>stadiums</a:t>
            </a:r>
          </a:p>
          <a:p>
            <a:pPr lvl="1" algn="ctr"/>
            <a:endParaRPr lang="en-GB" sz="2400" dirty="0" smtClean="0">
              <a:solidFill>
                <a:srgbClr val="FF0000"/>
              </a:solidFill>
            </a:endParaRPr>
          </a:p>
          <a:p>
            <a:pPr lvl="1" algn="ctr"/>
            <a:r>
              <a:rPr lang="en-GB" sz="2400" dirty="0" smtClean="0">
                <a:solidFill>
                  <a:srgbClr val="FF0000"/>
                </a:solidFill>
              </a:rPr>
              <a:t>The impact of stadiums features on professional football’ attendees </a:t>
            </a:r>
            <a:r>
              <a:rPr lang="en-GB" sz="2400" dirty="0">
                <a:solidFill>
                  <a:srgbClr val="FF0000"/>
                </a:solidFill>
              </a:rPr>
              <a:t>is unclear 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Research Questions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9512" y="1700808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n-GB" sz="4000" dirty="0" smtClean="0">
                <a:solidFill>
                  <a:srgbClr val="20409A"/>
                </a:solidFill>
              </a:rPr>
              <a:t>How a non-usual stadium affect the demand for tickets?</a:t>
            </a:r>
          </a:p>
          <a:p>
            <a:pPr lvl="1" algn="ctr"/>
            <a:endParaRPr lang="en-GB" sz="4000" dirty="0" smtClean="0">
              <a:solidFill>
                <a:srgbClr val="20409A"/>
              </a:solidFill>
            </a:endParaRPr>
          </a:p>
          <a:p>
            <a:pPr lvl="1" algn="ctr"/>
            <a:endParaRPr lang="en-GB" sz="4000" dirty="0" smtClean="0">
              <a:solidFill>
                <a:srgbClr val="20409A"/>
              </a:solidFill>
            </a:endParaRPr>
          </a:p>
          <a:p>
            <a:pPr lvl="1" algn="ctr"/>
            <a:r>
              <a:rPr lang="en-GB" sz="4000" dirty="0" smtClean="0">
                <a:solidFill>
                  <a:srgbClr val="20409A"/>
                </a:solidFill>
              </a:rPr>
              <a:t>May the quality of the stadium have impact on attendance as well as tickets price?</a:t>
            </a:r>
          </a:p>
        </p:txBody>
      </p:sp>
    </p:spTree>
    <p:extLst>
      <p:ext uri="{BB962C8B-B14F-4D97-AF65-F5344CB8AC3E}">
        <p14:creationId xmlns:p14="http://schemas.microsoft.com/office/powerpoint/2010/main" val="14503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204864"/>
            <a:ext cx="8712968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Methods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13" y="5895570"/>
            <a:ext cx="3257973" cy="4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Methods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26876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Data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1140 Brazilian League matches </a:t>
            </a:r>
            <a:r>
              <a:rPr lang="en-GB" sz="1200" dirty="0" smtClean="0"/>
              <a:t>11 games dropped by closed gates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163 at non-usual stadiums </a:t>
            </a:r>
            <a:r>
              <a:rPr lang="en-GB" sz="1200" dirty="0" smtClean="0"/>
              <a:t>14.39 % of the total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3 seasons </a:t>
            </a:r>
            <a:r>
              <a:rPr lang="en-GB" sz="1200" dirty="0" smtClean="0"/>
              <a:t>2013, 2014, 2015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No sold out has happened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>
              <a:solidFill>
                <a:srgbClr val="20409A"/>
              </a:solidFill>
            </a:endParaRPr>
          </a:p>
          <a:p>
            <a:pPr lvl="2"/>
            <a:endParaRPr lang="en-GB" i="1" dirty="0" smtClean="0"/>
          </a:p>
          <a:p>
            <a:pPr lvl="2"/>
            <a:endParaRPr lang="pt-BR" dirty="0"/>
          </a:p>
          <a:p>
            <a:pPr lvl="2"/>
            <a:endParaRPr lang="en-GB" dirty="0" smtClean="0">
              <a:solidFill>
                <a:srgbClr val="20409A"/>
              </a:solidFill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17019798"/>
              </p:ext>
            </p:extLst>
          </p:nvPr>
        </p:nvGraphicFramePr>
        <p:xfrm>
          <a:off x="1331640" y="3086964"/>
          <a:ext cx="6048672" cy="333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9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Methods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24870"/>
            <a:ext cx="4352850" cy="31683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62" y="1824871"/>
            <a:ext cx="43528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Methods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00" y="1412776"/>
            <a:ext cx="6612018" cy="48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Methods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55578" y="2276872"/>
          <a:ext cx="7488831" cy="32403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9236"/>
                <a:gridCol w="1035919"/>
                <a:gridCol w="1035919"/>
                <a:gridCol w="1035919"/>
                <a:gridCol w="1035919"/>
                <a:gridCol w="1035919"/>
              </a:tblGrid>
              <a:tr h="294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Variable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Obs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Mean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Std</a:t>
                      </a:r>
                      <a:r>
                        <a:rPr lang="pt-BR" sz="1400" b="1" u="none" strike="noStrike" dirty="0">
                          <a:effectLst/>
                        </a:rPr>
                        <a:t>. Dev.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Min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Max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>
                          <a:effectLst/>
                        </a:rPr>
                        <a:t>Attendance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16177.19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11556.73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766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67011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</a:rPr>
                        <a:t>     </a:t>
                      </a:r>
                      <a:r>
                        <a:rPr lang="pt-BR" sz="1400" b="1" u="none" strike="noStrike" dirty="0" err="1" smtClean="0">
                          <a:effectLst/>
                        </a:rPr>
                        <a:t>Att_Usual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16852.61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11457.31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59482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rgbClr val="20409A"/>
                          </a:solidFill>
                          <a:effectLst/>
                        </a:rPr>
                        <a:t>     </a:t>
                      </a:r>
                      <a:r>
                        <a:rPr lang="pt-BR" sz="1400" b="1" u="none" strike="noStrike" dirty="0" err="1" smtClean="0">
                          <a:solidFill>
                            <a:srgbClr val="20409A"/>
                          </a:solidFill>
                          <a:effectLst/>
                        </a:rPr>
                        <a:t>Att_Non</a:t>
                      </a:r>
                      <a:r>
                        <a:rPr lang="pt-BR" sz="1400" b="1" u="none" strike="noStrike" dirty="0" smtClean="0">
                          <a:solidFill>
                            <a:srgbClr val="20409A"/>
                          </a:solidFill>
                          <a:effectLst/>
                        </a:rPr>
                        <a:t>-Usual</a:t>
                      </a:r>
                      <a:endParaRPr lang="pt-BR" sz="1400" b="1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163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12174.36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11365.29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766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67011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Real Ticket </a:t>
                      </a:r>
                      <a:r>
                        <a:rPr lang="pt-BR" sz="1400" b="1" u="none" strike="noStrike" dirty="0" err="1">
                          <a:effectLst/>
                        </a:rPr>
                        <a:t>Price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26.67704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14.64659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2.7928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128.5456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</a:rPr>
                        <a:t>     </a:t>
                      </a:r>
                      <a:r>
                        <a:rPr lang="pt-BR" sz="1400" b="1" u="none" strike="noStrike" dirty="0" err="1" smtClean="0">
                          <a:effectLst/>
                        </a:rPr>
                        <a:t>Price_Usual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966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25.7884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13.23794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2.7928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128.5456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rgbClr val="20409A"/>
                          </a:solidFill>
                          <a:effectLst/>
                        </a:rPr>
                        <a:t>     </a:t>
                      </a:r>
                      <a:r>
                        <a:rPr lang="pt-BR" sz="1400" b="1" u="none" strike="noStrike" dirty="0" err="1" smtClean="0">
                          <a:solidFill>
                            <a:srgbClr val="20409A"/>
                          </a:solidFill>
                          <a:effectLst/>
                        </a:rPr>
                        <a:t>Price_Non</a:t>
                      </a:r>
                      <a:r>
                        <a:rPr lang="pt-BR" sz="1400" b="1" u="none" strike="noStrike" dirty="0" smtClean="0">
                          <a:solidFill>
                            <a:srgbClr val="20409A"/>
                          </a:solidFill>
                          <a:effectLst/>
                        </a:rPr>
                        <a:t> </a:t>
                      </a:r>
                      <a:r>
                        <a:rPr lang="pt-BR" sz="1400" b="1" u="none" strike="noStrike" dirty="0">
                          <a:solidFill>
                            <a:srgbClr val="20409A"/>
                          </a:solidFill>
                          <a:effectLst/>
                        </a:rPr>
                        <a:t>Usual</a:t>
                      </a:r>
                      <a:endParaRPr lang="pt-BR" sz="1400" b="1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163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31.9435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20.42578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4.637186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109.4268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>
                          <a:effectLst/>
                        </a:rPr>
                        <a:t>Matchday</a:t>
                      </a:r>
                      <a:r>
                        <a:rPr lang="pt-BR" sz="1400" b="1" u="none" strike="noStrike" dirty="0">
                          <a:effectLst/>
                        </a:rPr>
                        <a:t> </a:t>
                      </a:r>
                      <a:r>
                        <a:rPr lang="pt-BR" sz="1400" b="1" u="none" strike="noStrike" dirty="0" err="1">
                          <a:effectLst/>
                        </a:rPr>
                        <a:t>Revenues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1129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556633.5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684040.6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9430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6948710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</a:rPr>
                        <a:t>     </a:t>
                      </a:r>
                      <a:r>
                        <a:rPr lang="pt-BR" sz="1400" b="1" u="none" strike="noStrike" dirty="0" err="1" smtClean="0">
                          <a:effectLst/>
                        </a:rPr>
                        <a:t>Revenues_Usual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966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559474.4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641933.8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9430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5231711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rgbClr val="20409A"/>
                          </a:solidFill>
                          <a:effectLst/>
                        </a:rPr>
                        <a:t>     </a:t>
                      </a:r>
                      <a:r>
                        <a:rPr lang="pt-BR" sz="1400" b="1" u="none" strike="noStrike" dirty="0" err="1" smtClean="0">
                          <a:solidFill>
                            <a:srgbClr val="20409A"/>
                          </a:solidFill>
                          <a:effectLst/>
                        </a:rPr>
                        <a:t>Revenues_Non</a:t>
                      </a:r>
                      <a:r>
                        <a:rPr lang="pt-BR" sz="1400" b="1" u="none" strike="noStrike" dirty="0" smtClean="0">
                          <a:solidFill>
                            <a:srgbClr val="20409A"/>
                          </a:solidFill>
                          <a:effectLst/>
                        </a:rPr>
                        <a:t>-Usual</a:t>
                      </a:r>
                      <a:endParaRPr lang="pt-BR" sz="1400" b="1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163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539797.1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896130.1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17650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20409A"/>
                          </a:solidFill>
                          <a:effectLst/>
                        </a:rPr>
                        <a:t>6948710</a:t>
                      </a:r>
                      <a:endParaRPr lang="pt-BR" sz="1400" b="0" i="0" u="none" strike="noStrike" dirty="0">
                        <a:solidFill>
                          <a:srgbClr val="20409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Methods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0" y="1268760"/>
                <a:ext cx="9144000" cy="5918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GB" sz="2600" dirty="0" smtClean="0">
                    <a:solidFill>
                      <a:srgbClr val="20409A"/>
                    </a:solidFill>
                  </a:rPr>
                  <a:t>Econometric Approach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GB" sz="2200" dirty="0" smtClean="0">
                  <a:solidFill>
                    <a:srgbClr val="20409A"/>
                  </a:solidFill>
                </a:endParaRPr>
              </a:p>
              <a:p>
                <a:pPr marL="1371600" lvl="2" indent="-457200">
                  <a:buFont typeface="Arial" pitchFamily="34" charset="0"/>
                  <a:buChar char="•"/>
                </a:pPr>
                <a:r>
                  <a:rPr lang="en-GB" sz="2200" dirty="0" smtClean="0">
                    <a:solidFill>
                      <a:srgbClr val="20409A"/>
                    </a:solidFill>
                  </a:rPr>
                  <a:t>Three-Stage Least Squares Estimator (3SLS) </a:t>
                </a:r>
                <a:r>
                  <a:rPr lang="en-GB" sz="1200" dirty="0" smtClean="0"/>
                  <a:t>Endogeneity attendance and price</a:t>
                </a:r>
              </a:p>
              <a:p>
                <a:pPr marL="1828800" lvl="3" indent="-4572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20409A"/>
                    </a:solidFill>
                  </a:rPr>
                  <a:t>Home club fixed effects </a:t>
                </a:r>
                <a:r>
                  <a:rPr lang="en-GB" sz="1200" dirty="0" smtClean="0"/>
                  <a:t>unobserved club-specific effects</a:t>
                </a:r>
              </a:p>
              <a:p>
                <a:pPr marL="1828800" lvl="3" indent="-4572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20409A"/>
                    </a:solidFill>
                  </a:rPr>
                  <a:t>Season fixed effects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GB" sz="2200" dirty="0" smtClean="0">
                  <a:solidFill>
                    <a:srgbClr val="20409A"/>
                  </a:solidFill>
                </a:endParaRPr>
              </a:p>
              <a:p>
                <a:pPr marL="1371600" lvl="2" indent="-457200">
                  <a:buFont typeface="Arial" pitchFamily="34" charset="0"/>
                  <a:buChar char="•"/>
                </a:pPr>
                <a:r>
                  <a:rPr lang="en-GB" sz="2200" dirty="0" smtClean="0">
                    <a:solidFill>
                      <a:srgbClr val="20409A"/>
                    </a:solidFill>
                  </a:rPr>
                  <a:t>Seven models are estimated to consider some stadium features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GB" sz="2200" dirty="0">
                  <a:solidFill>
                    <a:srgbClr val="20409A"/>
                  </a:solidFill>
                </a:endParaRPr>
              </a:p>
              <a:p>
                <a:pPr marL="1371600" lvl="2" indent="-457200">
                  <a:buFont typeface="Arial" pitchFamily="34" charset="0"/>
                  <a:buChar char="•"/>
                </a:pPr>
                <a:r>
                  <a:rPr lang="en-GB" sz="2200" dirty="0" smtClean="0">
                    <a:solidFill>
                      <a:srgbClr val="20409A"/>
                    </a:solidFill>
                  </a:rPr>
                  <a:t>Dependent Variables</a:t>
                </a:r>
              </a:p>
              <a:p>
                <a:pPr marL="1828800" lvl="3" indent="-457200">
                  <a:buFont typeface="Arial" pitchFamily="34" charset="0"/>
                  <a:buChar char="•"/>
                </a:pPr>
                <a:r>
                  <a:rPr lang="en-GB" sz="2200" dirty="0" smtClean="0">
                    <a:solidFill>
                      <a:srgbClr val="20409A"/>
                    </a:solidFill>
                  </a:rPr>
                  <a:t>Ln(Attendance)</a:t>
                </a:r>
              </a:p>
              <a:p>
                <a:pPr marL="1828800" lvl="3" indent="-457200">
                  <a:buFont typeface="Arial" pitchFamily="34" charset="0"/>
                  <a:buChar char="•"/>
                </a:pPr>
                <a:r>
                  <a:rPr lang="en-GB" sz="2200" dirty="0" smtClean="0">
                    <a:solidFill>
                      <a:srgbClr val="20409A"/>
                    </a:solidFill>
                  </a:rPr>
                  <a:t>Real Ticket Price </a:t>
                </a:r>
                <a:r>
                  <a:rPr lang="en-GB" sz="1200" dirty="0" smtClean="0"/>
                  <a:t>adjusted by inflation rate</a:t>
                </a:r>
              </a:p>
              <a:p>
                <a:pPr marL="1371600" lvl="2" indent="-457200">
                  <a:buFont typeface="Arial" pitchFamily="34" charset="0"/>
                  <a:buChar char="•"/>
                </a:pPr>
                <a:endParaRPr lang="en-GB" sz="2200" dirty="0" smtClean="0">
                  <a:solidFill>
                    <a:srgbClr val="20409A"/>
                  </a:solidFill>
                </a:endParaRPr>
              </a:p>
              <a:p>
                <a:pPr lvl="2"/>
                <a:endParaRPr lang="en-GB" sz="1200" dirty="0">
                  <a:solidFill>
                    <a:srgbClr val="20409A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s-E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𝐴𝑡𝑡𝑒𝑛𝑑𝑎𝑛𝑐𝑒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𝑅𝑒𝑎𝑙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𝑇𝑖𝑐𝑘𝑒𝑡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𝑃𝑟𝑖𝑐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n-GB" sz="2600" dirty="0">
                  <a:solidFill>
                    <a:srgbClr val="20409A"/>
                  </a:solidFill>
                </a:endParaRPr>
              </a:p>
              <a:p>
                <a:pPr lvl="2"/>
                <a:endParaRPr lang="pt-BR" dirty="0"/>
              </a:p>
              <a:p>
                <a:pPr lvl="2"/>
                <a:endParaRPr lang="en-GB" dirty="0" smtClean="0">
                  <a:solidFill>
                    <a:srgbClr val="20409A"/>
                  </a:solidFill>
                </a:endParaRPr>
              </a:p>
            </p:txBody>
          </p:sp>
        </mc:Choice>
        <mc:Fallback xmlns="">
          <p:sp>
            <p:nvSpPr>
              <p:cNvPr id="11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68760"/>
                <a:ext cx="9144000" cy="5918736"/>
              </a:xfrm>
              <a:prstGeom prst="rect">
                <a:avLst/>
              </a:prstGeom>
              <a:blipFill rotWithShape="0">
                <a:blip r:embed="rId4"/>
                <a:stretch>
                  <a:fillRect t="-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Methods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78853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Match Characteristics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Match Quality </a:t>
            </a:r>
            <a:r>
              <a:rPr lang="en-GB" sz="1200" dirty="0" smtClean="0"/>
              <a:t>sum the points divided by the maximum per rounds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Round and Round²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Weekday and Saturday Dummies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Derby match dummy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1000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Uncertainty of Outcome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Home win probability and Home win probability² </a:t>
            </a:r>
            <a:r>
              <a:rPr lang="en-GB" sz="1200" dirty="0" smtClean="0"/>
              <a:t>Betting odds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1000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Stadium Characteristics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Relative Stadium Capacity </a:t>
            </a:r>
            <a:r>
              <a:rPr lang="en-GB" sz="1200" dirty="0" smtClean="0"/>
              <a:t>Control Variable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Non-Usual Stadium dummy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Non-Usual World </a:t>
            </a:r>
            <a:r>
              <a:rPr lang="en-GB" dirty="0">
                <a:solidFill>
                  <a:srgbClr val="20409A"/>
                </a:solidFill>
              </a:rPr>
              <a:t>Cup Arena </a:t>
            </a:r>
            <a:r>
              <a:rPr lang="en-GB" dirty="0" smtClean="0">
                <a:solidFill>
                  <a:srgbClr val="20409A"/>
                </a:solidFill>
              </a:rPr>
              <a:t>dummy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Stadium construction and Stadium construction²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General Quality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Security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Comfort</a:t>
            </a:r>
            <a:endParaRPr lang="en-GB" dirty="0">
              <a:solidFill>
                <a:srgbClr val="20409A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Hygiene</a:t>
            </a:r>
          </a:p>
          <a:p>
            <a:pPr lvl="2"/>
            <a:endParaRPr lang="en-GB" dirty="0">
              <a:solidFill>
                <a:srgbClr val="20409A"/>
              </a:solidFill>
            </a:endParaRPr>
          </a:p>
          <a:p>
            <a:pPr lvl="2"/>
            <a:endParaRPr lang="en-GB" i="1" dirty="0" smtClean="0"/>
          </a:p>
          <a:p>
            <a:pPr lvl="2"/>
            <a:endParaRPr lang="en-GB" dirty="0" smtClean="0">
              <a:solidFill>
                <a:srgbClr val="20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204864"/>
            <a:ext cx="8712968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13" y="5895570"/>
            <a:ext cx="3257973" cy="4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Presentation Scheme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22572" y="1124742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Introduction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Brazilian Stadiums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409A"/>
                </a:solidFill>
              </a:rPr>
              <a:t>Peculiar </a:t>
            </a:r>
            <a:r>
              <a:rPr lang="en-GB" dirty="0" smtClean="0">
                <a:solidFill>
                  <a:srgbClr val="20409A"/>
                </a:solidFill>
              </a:rPr>
              <a:t>Situation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‘Non-usual stadium’ concept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Theoretical Background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Demand for sports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The impact of stadiums features on tickets demand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409A"/>
                </a:solidFill>
              </a:rPr>
              <a:t>Some current </a:t>
            </a:r>
            <a:r>
              <a:rPr lang="en-GB" dirty="0" smtClean="0">
                <a:solidFill>
                  <a:srgbClr val="20409A"/>
                </a:solidFill>
              </a:rPr>
              <a:t>issues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409A"/>
                </a:solidFill>
              </a:rPr>
              <a:t>Research </a:t>
            </a:r>
            <a:r>
              <a:rPr lang="en-GB" dirty="0" smtClean="0">
                <a:solidFill>
                  <a:srgbClr val="20409A"/>
                </a:solidFill>
              </a:rPr>
              <a:t>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Methods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Data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Model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612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93" y="1138659"/>
            <a:ext cx="9156986" cy="54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" y="1127263"/>
            <a:ext cx="9138696" cy="54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7" r="26913"/>
          <a:stretch/>
        </p:blipFill>
        <p:spPr bwMode="auto">
          <a:xfrm>
            <a:off x="0" y="1260746"/>
            <a:ext cx="9018239" cy="54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02628"/>
              </p:ext>
            </p:extLst>
          </p:nvPr>
        </p:nvGraphicFramePr>
        <p:xfrm>
          <a:off x="22049" y="1122131"/>
          <a:ext cx="9121950" cy="5675503"/>
        </p:xfrm>
        <a:graphic>
          <a:graphicData uri="http://schemas.openxmlformats.org/drawingml/2006/table">
            <a:tbl>
              <a:tblPr/>
              <a:tblGrid>
                <a:gridCol w="3040650"/>
                <a:gridCol w="3040650"/>
                <a:gridCol w="3040650"/>
              </a:tblGrid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(Class)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(Class)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Attendance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Match </a:t>
                      </a:r>
                      <a:r>
                        <a:rPr lang="es-E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0.532***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5.911**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(2.512)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0.0135**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-0.123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(0.00607)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r>
                        <a:rPr lang="es-E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-0.000255*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0.000256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(0.000148)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(0.00276)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Weekdays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-0.197***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-2.398***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(0.0366)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(0.681)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Saturday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-0.133***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-1.606**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(0.0397)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(0.738)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Derby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0.252***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4.521***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(0.0571)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(1.062)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-2.435***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-106.1***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(0.840)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(15.62)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r>
                        <a:rPr lang="es-E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2.232***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89.21***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(0.810)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(15.06)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Non-Usual Stadium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-0.213***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10.44***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(0.0580)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(1.078)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2.Gen Classification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0.0550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15.22***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(0.185)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(3.437)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3.Gen Classification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0.0209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9.418***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(0.167)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(3.099)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4.Gen Classification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0.211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26.14***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(0.209)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(3.887)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5.Gen Classification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0.621***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31.20***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(0.190)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(3.533)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8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92584"/>
              </p:ext>
            </p:extLst>
          </p:nvPr>
        </p:nvGraphicFramePr>
        <p:xfrm>
          <a:off x="179512" y="1196753"/>
          <a:ext cx="8838729" cy="5675503"/>
        </p:xfrm>
        <a:graphic>
          <a:graphicData uri="http://schemas.openxmlformats.org/drawingml/2006/table">
            <a:tbl>
              <a:tblPr/>
              <a:tblGrid>
                <a:gridCol w="2946243"/>
                <a:gridCol w="2946243"/>
                <a:gridCol w="2946243"/>
              </a:tblGrid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(Security)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(Security)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Attendance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Match Quality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0.587***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6.960***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(2.531)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0.0136**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-0.143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(0.00608)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(0.114)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r>
                        <a:rPr lang="es-E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-0.000258*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0.000831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(0.000148)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(0.00277)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Weekdays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-0.202***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-2.420***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(0.0367)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(0.685)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Saturday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-0.127***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-1.597**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(0.0397)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(0.742)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Derby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0.268***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4.964***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(0.0571)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(1.066)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-2.558***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-108.7***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(0.839)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(15.68)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r>
                        <a:rPr lang="es-E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2.377***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91.54***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(0.810)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(15.13)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Non-Usual Stadium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-0.230***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11.00***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(0.0577)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(1.078)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2.Security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-0.345*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1.408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(0.183)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(3.421)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3.Security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-0.0570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-2.318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(0.179)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(3.362)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4.Security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0.442**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19.17***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(0.186)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(3.491)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5.Security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0.856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34.63***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(0.532)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(9.971)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4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09876"/>
              </p:ext>
            </p:extLst>
          </p:nvPr>
        </p:nvGraphicFramePr>
        <p:xfrm>
          <a:off x="9887" y="1124745"/>
          <a:ext cx="9134112" cy="5675503"/>
        </p:xfrm>
        <a:graphic>
          <a:graphicData uri="http://schemas.openxmlformats.org/drawingml/2006/table">
            <a:tbl>
              <a:tblPr/>
              <a:tblGrid>
                <a:gridCol w="3044704"/>
                <a:gridCol w="3044704"/>
                <a:gridCol w="3044704"/>
              </a:tblGrid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(Comfort)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(Comfort)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Attendance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Match Quality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0.553***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5.720**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(2.502)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0.0119**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-0.135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(0.00601)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r>
                        <a:rPr lang="es-E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-0.000223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0.000586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(0.000147)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(0.00275)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Weekdays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-0.199***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-2.437***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(0.0363)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(0.679)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Saturday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-0.138***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-1.511**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(0.0393)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(0.736)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Derby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0.242***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4.253***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(0.0565)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(1.060)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-2.327***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-104.7***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(0.832)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(15.60)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r>
                        <a:rPr lang="es-E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2.174***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87.53***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(0.802)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(15.02)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Non-Usual Stadium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-0.201***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8.747***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(0.0550)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(1.030)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2.Comfort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-0.135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3.895*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(0.122)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(2.235)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3.Comfort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-0.105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0.647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(2.026)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4.Comfort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0.421***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19.61***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(0.111)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(2.038)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5.Comfort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0.231*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7.894***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(2.424)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6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32" y="48684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47229"/>
              </p:ext>
            </p:extLst>
          </p:nvPr>
        </p:nvGraphicFramePr>
        <p:xfrm>
          <a:off x="0" y="1155995"/>
          <a:ext cx="9018240" cy="5675503"/>
        </p:xfrm>
        <a:graphic>
          <a:graphicData uri="http://schemas.openxmlformats.org/drawingml/2006/table">
            <a:tbl>
              <a:tblPr/>
              <a:tblGrid>
                <a:gridCol w="3006080"/>
                <a:gridCol w="3006080"/>
                <a:gridCol w="3006080"/>
              </a:tblGrid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(Hygiene)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(Hygiene)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Attendance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Price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Match </a:t>
                      </a:r>
                      <a:r>
                        <a:rPr lang="es-E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0.578***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6.941***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(0.135)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(2.490)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0.0119*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-0.140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(0.00609)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(0.112)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Round</a:t>
                      </a:r>
                      <a:r>
                        <a:rPr lang="es-E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-0.000221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0.000914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(0.000149)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(0.00273)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Weekdays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-0.196***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-2.240***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(0.0366)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(0.673)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Saturday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-0.128***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-1.595**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(0.0397)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(0.730)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Derby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0.256***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4.641***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(0.0571)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(1.050)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-2.541***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-111.5***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(0.839)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(15.43)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Home Win Probability</a:t>
                      </a:r>
                      <a:r>
                        <a:rPr lang="es-E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2.316***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92.76***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(0.810)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(14.89)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Non-Usual Stadium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-0.348***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4.906***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(0.0628)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2.Hygiene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-0.345*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3.895*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(0.183)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(2.235)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3.Hygiene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-0.0570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0.647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(0.179)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(2.026)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4.Hygiene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0.442**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19.61***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(0.186)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(2.038)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5.Hygiene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0.856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7.894***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(0.532)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(2.424)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Results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78853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Highlights</a:t>
            </a:r>
          </a:p>
          <a:p>
            <a:pPr lvl="1"/>
            <a:endParaRPr lang="en-GB" sz="2600" dirty="0" smtClean="0">
              <a:solidFill>
                <a:srgbClr val="20409A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Match Quality </a:t>
            </a:r>
            <a:r>
              <a:rPr lang="en-GB" sz="1200" dirty="0" smtClean="0">
                <a:solidFill>
                  <a:srgbClr val="00B050"/>
                </a:solidFill>
              </a:rPr>
              <a:t>It is a powerful determinant for both Attendance and Tickets Price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Round and Round² </a:t>
            </a:r>
            <a:r>
              <a:rPr lang="en-GB" sz="1200" dirty="0" smtClean="0"/>
              <a:t>Inverted U-Shape (Attendance) / U-Shape (Price)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Weekday </a:t>
            </a:r>
            <a:r>
              <a:rPr lang="en-GB" sz="1200" dirty="0" smtClean="0">
                <a:solidFill>
                  <a:srgbClr val="FF0000"/>
                </a:solidFill>
              </a:rPr>
              <a:t>Decrease around 20% (Attendance) / Decrease around R$ 3.00 (Tickets Price)</a:t>
            </a:r>
            <a:endParaRPr lang="en-GB" dirty="0" smtClean="0">
              <a:solidFill>
                <a:srgbClr val="FF0000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Saturday Dummies </a:t>
            </a:r>
            <a:r>
              <a:rPr lang="en-GB" sz="1200" dirty="0" smtClean="0">
                <a:solidFill>
                  <a:srgbClr val="FF0000"/>
                </a:solidFill>
              </a:rPr>
              <a:t>Reduce around 13% (Attendance) / Decrease near to R$ 1.50 (Price)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Derby match dummy </a:t>
            </a:r>
            <a:r>
              <a:rPr lang="en-GB" sz="1200" dirty="0">
                <a:solidFill>
                  <a:srgbClr val="00B050"/>
                </a:solidFill>
              </a:rPr>
              <a:t>S</a:t>
            </a:r>
            <a:r>
              <a:rPr lang="en-GB" sz="1200" dirty="0" smtClean="0">
                <a:solidFill>
                  <a:srgbClr val="00B050"/>
                </a:solidFill>
              </a:rPr>
              <a:t>trong positive effect. 25% more attendance and </a:t>
            </a:r>
            <a:r>
              <a:rPr lang="en-GB" sz="1200" dirty="0" smtClean="0">
                <a:solidFill>
                  <a:srgbClr val="FF0000"/>
                </a:solidFill>
              </a:rPr>
              <a:t>R$ 5.00 expensive tickets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Uncertainty of Outcome </a:t>
            </a:r>
            <a:r>
              <a:rPr lang="en-GB" sz="1200" dirty="0" smtClean="0"/>
              <a:t>U-Shape Behaviour. Tipping point around 0.46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Non-Usual Stadium </a:t>
            </a:r>
            <a:r>
              <a:rPr lang="en-GB" sz="1200" dirty="0" smtClean="0">
                <a:solidFill>
                  <a:srgbClr val="FF0000"/>
                </a:solidFill>
              </a:rPr>
              <a:t>Decrease more than 20% of the demand / Increase tickets price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World </a:t>
            </a:r>
            <a:r>
              <a:rPr lang="en-GB" dirty="0">
                <a:solidFill>
                  <a:srgbClr val="20409A"/>
                </a:solidFill>
              </a:rPr>
              <a:t>Cup Arena </a:t>
            </a:r>
            <a:r>
              <a:rPr lang="en-GB" dirty="0" smtClean="0">
                <a:solidFill>
                  <a:srgbClr val="20409A"/>
                </a:solidFill>
              </a:rPr>
              <a:t>dummy </a:t>
            </a:r>
            <a:r>
              <a:rPr lang="en-GB" sz="1200" dirty="0" smtClean="0">
                <a:solidFill>
                  <a:srgbClr val="00B050"/>
                </a:solidFill>
              </a:rPr>
              <a:t>Increase the demand in 75% / </a:t>
            </a:r>
            <a:r>
              <a:rPr lang="en-GB" sz="1200" dirty="0" smtClean="0">
                <a:solidFill>
                  <a:srgbClr val="FF0000"/>
                </a:solidFill>
              </a:rPr>
              <a:t>Prices growth R$ 31.67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Stadium construction and Stadium construction² </a:t>
            </a:r>
            <a:r>
              <a:rPr lang="en-GB" sz="1200" dirty="0" smtClean="0"/>
              <a:t>Have no statistical impact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General Quality </a:t>
            </a:r>
            <a:r>
              <a:rPr lang="en-GB" sz="1200" dirty="0" smtClean="0">
                <a:solidFill>
                  <a:srgbClr val="00B050"/>
                </a:solidFill>
              </a:rPr>
              <a:t>Only 5 stars raise the demand (62%) / </a:t>
            </a:r>
            <a:r>
              <a:rPr lang="en-GB" sz="1200" dirty="0" smtClean="0">
                <a:solidFill>
                  <a:srgbClr val="FF0000"/>
                </a:solidFill>
              </a:rPr>
              <a:t>Every category presents higher prices than 1 star.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Security </a:t>
            </a:r>
            <a:r>
              <a:rPr lang="en-GB" sz="1200" dirty="0" smtClean="0">
                <a:solidFill>
                  <a:srgbClr val="00B050"/>
                </a:solidFill>
              </a:rPr>
              <a:t>5 stars increase the demand / </a:t>
            </a:r>
            <a:r>
              <a:rPr lang="en-GB" sz="1200" dirty="0" smtClean="0">
                <a:solidFill>
                  <a:srgbClr val="FF0000"/>
                </a:solidFill>
              </a:rPr>
              <a:t>All categories have expensive tickets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Comfort </a:t>
            </a:r>
            <a:r>
              <a:rPr lang="en-GB" sz="1200" dirty="0" smtClean="0">
                <a:solidFill>
                  <a:srgbClr val="FF0000"/>
                </a:solidFill>
              </a:rPr>
              <a:t>2 Stars reduce</a:t>
            </a:r>
            <a:r>
              <a:rPr lang="en-GB" sz="1200" dirty="0" smtClean="0"/>
              <a:t>; </a:t>
            </a:r>
            <a:r>
              <a:rPr lang="en-GB" sz="1200" dirty="0" smtClean="0">
                <a:solidFill>
                  <a:srgbClr val="00B050"/>
                </a:solidFill>
              </a:rPr>
              <a:t>4 stars increase</a:t>
            </a:r>
            <a:r>
              <a:rPr lang="en-GB" sz="1200" dirty="0" smtClean="0"/>
              <a:t>; 5 stars no effect (Attendance). </a:t>
            </a:r>
            <a:r>
              <a:rPr lang="en-GB" sz="1200" dirty="0" smtClean="0">
                <a:solidFill>
                  <a:srgbClr val="FF0000"/>
                </a:solidFill>
              </a:rPr>
              <a:t>4 and 5 stars increase tickets price (5 = R$ 35)</a:t>
            </a:r>
            <a:endParaRPr lang="en-GB" sz="1200" dirty="0">
              <a:solidFill>
                <a:srgbClr val="FF0000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Hygiene </a:t>
            </a:r>
            <a:r>
              <a:rPr lang="en-GB" sz="1200" dirty="0" smtClean="0">
                <a:solidFill>
                  <a:srgbClr val="00B050"/>
                </a:solidFill>
              </a:rPr>
              <a:t>4 and 5 Stars growth (Attendance) </a:t>
            </a:r>
            <a:r>
              <a:rPr lang="en-GB" sz="1200" dirty="0" smtClean="0">
                <a:solidFill>
                  <a:srgbClr val="FF0000"/>
                </a:solidFill>
              </a:rPr>
              <a:t>/ All categories increase prices</a:t>
            </a:r>
          </a:p>
          <a:p>
            <a:pPr lvl="2"/>
            <a:endParaRPr lang="en-GB" dirty="0">
              <a:solidFill>
                <a:srgbClr val="20409A"/>
              </a:solidFill>
            </a:endParaRPr>
          </a:p>
          <a:p>
            <a:pPr lvl="2"/>
            <a:endParaRPr lang="en-GB" i="1" dirty="0" smtClean="0"/>
          </a:p>
          <a:p>
            <a:pPr lvl="2"/>
            <a:endParaRPr lang="en-GB" dirty="0" smtClean="0">
              <a:solidFill>
                <a:srgbClr val="20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204864"/>
            <a:ext cx="8712968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13" y="5895570"/>
            <a:ext cx="3257973" cy="4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Conclusions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178853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General Aspects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Match quality increase both demand and tickets price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Sunday has higher attendances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Derby matches attract more fans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1600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Non-Usual Stadiums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Decrease the attendance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Clubs charge expensive tickets there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1600" dirty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Stadiums Features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World Cup Arenas and 5 stars ones offset the negative effect from Non-Usual stadiums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GB" sz="1200" dirty="0" smtClean="0"/>
              <a:t>Compensate the negative impact and increase attendance around 20% and 40 %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All Hygiene, Comfort and Security levels are important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GB" sz="1200" dirty="0" smtClean="0"/>
              <a:t>Clubs sell more expensive tickets at those arenas</a:t>
            </a:r>
          </a:p>
          <a:p>
            <a:pPr marL="1828800" lvl="3" indent="-457200">
              <a:buFont typeface="Arial" pitchFamily="34" charset="0"/>
              <a:buChar char="•"/>
            </a:pPr>
            <a:endParaRPr lang="en-GB" sz="1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Further research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European football and US Major Leagues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Estimate the impact to play at non-usual stadiums particular matches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GB" sz="1200" dirty="0" smtClean="0"/>
              <a:t>Cup rounds against small teams often are sold out</a:t>
            </a:r>
          </a:p>
        </p:txBody>
      </p:sp>
    </p:spTree>
    <p:extLst>
      <p:ext uri="{BB962C8B-B14F-4D97-AF65-F5344CB8AC3E}">
        <p14:creationId xmlns:p14="http://schemas.microsoft.com/office/powerpoint/2010/main" val="14168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204864"/>
            <a:ext cx="8712968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13" y="5895570"/>
            <a:ext cx="3257973" cy="4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Questions, comments and suggestions are welcome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22409A"/>
                </a:solidFill>
              </a:rPr>
              <a:t>Angel </a:t>
            </a:r>
            <a:r>
              <a:rPr lang="pt-BR" sz="2800" dirty="0" err="1" smtClean="0">
                <a:solidFill>
                  <a:srgbClr val="22409A"/>
                </a:solidFill>
              </a:rPr>
              <a:t>Barajas</a:t>
            </a:r>
            <a:endParaRPr lang="pt-BR" sz="2800" dirty="0" smtClean="0">
              <a:solidFill>
                <a:srgbClr val="22409A"/>
              </a:solidFill>
            </a:endParaRPr>
          </a:p>
          <a:p>
            <a:r>
              <a:rPr lang="pt-BR" sz="2000" dirty="0" smtClean="0">
                <a:solidFill>
                  <a:srgbClr val="22409A"/>
                </a:solidFill>
              </a:rPr>
              <a:t>abarajas@uvigo.es</a:t>
            </a:r>
            <a:endParaRPr lang="ru-RU" sz="2000" dirty="0">
              <a:solidFill>
                <a:srgbClr val="22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Introduction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22572" y="1124742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Brazilian Stadiums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First Division requirement:  </a:t>
            </a:r>
            <a:r>
              <a:rPr lang="en-GB" dirty="0">
                <a:solidFill>
                  <a:srgbClr val="20409A"/>
                </a:solidFill>
              </a:rPr>
              <a:t>M</a:t>
            </a:r>
            <a:r>
              <a:rPr lang="en-GB" dirty="0" smtClean="0">
                <a:solidFill>
                  <a:srgbClr val="20409A"/>
                </a:solidFill>
              </a:rPr>
              <a:t>ore than 15,000 seats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110 stadiums</a:t>
            </a:r>
          </a:p>
          <a:p>
            <a:pPr lvl="3"/>
            <a:endParaRPr lang="en-GB" sz="2600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76951445"/>
              </p:ext>
            </p:extLst>
          </p:nvPr>
        </p:nvGraphicFramePr>
        <p:xfrm>
          <a:off x="260648" y="2710115"/>
          <a:ext cx="4158208" cy="290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56809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 err="1" smtClean="0"/>
              <a:t>Source</a:t>
            </a:r>
            <a:r>
              <a:rPr lang="pt-BR" sz="800" dirty="0"/>
              <a:t>: </a:t>
            </a:r>
            <a:r>
              <a:rPr lang="pt-BR" sz="800" i="1" dirty="0"/>
              <a:t>Cadastro Nacional de Estádios de Futebol</a:t>
            </a:r>
            <a:r>
              <a:rPr lang="pt-BR" sz="800" dirty="0"/>
              <a:t> (CBF, 2016). </a:t>
            </a:r>
            <a:r>
              <a:rPr lang="en-GB" sz="800" dirty="0"/>
              <a:t>N = 789</a:t>
            </a:r>
            <a:r>
              <a:rPr lang="en-GB" sz="800" dirty="0" smtClean="0"/>
              <a:t>.</a:t>
            </a:r>
          </a:p>
          <a:p>
            <a:endParaRPr lang="en-GB" sz="800" dirty="0"/>
          </a:p>
          <a:p>
            <a:r>
              <a:rPr lang="en-US" sz="800" dirty="0" smtClean="0">
                <a:solidFill>
                  <a:srgbClr val="FF0000"/>
                </a:solidFill>
              </a:rPr>
              <a:t>36% of them have no spotlights</a:t>
            </a:r>
            <a:endParaRPr lang="pt-BR" sz="800" dirty="0">
              <a:solidFill>
                <a:srgbClr val="FF0000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30238236"/>
              </p:ext>
            </p:extLst>
          </p:nvPr>
        </p:nvGraphicFramePr>
        <p:xfrm>
          <a:off x="4606316" y="2708920"/>
          <a:ext cx="4146401" cy="25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606316" y="5508032"/>
            <a:ext cx="4142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err="1"/>
              <a:t>Source</a:t>
            </a:r>
            <a:r>
              <a:rPr lang="pt-BR" sz="800" dirty="0"/>
              <a:t>: </a:t>
            </a:r>
            <a:r>
              <a:rPr lang="pt-BR" sz="800" i="1" dirty="0"/>
              <a:t>Guia de Classificação dos Estádios</a:t>
            </a:r>
            <a:r>
              <a:rPr lang="pt-BR" sz="800" dirty="0"/>
              <a:t>. </a:t>
            </a:r>
            <a:r>
              <a:rPr lang="en-GB" sz="800" dirty="0"/>
              <a:t>N = 155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5825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Introduction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22572" y="1124742"/>
            <a:ext cx="509862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Peculiar Situation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409A"/>
                </a:solidFill>
              </a:rPr>
              <a:t>Around </a:t>
            </a:r>
            <a:r>
              <a:rPr lang="en-US" dirty="0">
                <a:solidFill>
                  <a:srgbClr val="20409A"/>
                </a:solidFill>
              </a:rPr>
              <a:t>15% of all Brazilian League matches were played </a:t>
            </a:r>
            <a:r>
              <a:rPr lang="en-US" dirty="0" smtClean="0">
                <a:solidFill>
                  <a:srgbClr val="20409A"/>
                </a:solidFill>
              </a:rPr>
              <a:t>at non-usual </a:t>
            </a:r>
            <a:r>
              <a:rPr lang="en-US" dirty="0">
                <a:solidFill>
                  <a:srgbClr val="20409A"/>
                </a:solidFill>
              </a:rPr>
              <a:t>stadiums in the last three </a:t>
            </a:r>
            <a:r>
              <a:rPr lang="en-US" dirty="0" smtClean="0">
                <a:solidFill>
                  <a:srgbClr val="20409A"/>
                </a:solidFill>
              </a:rPr>
              <a:t>seasons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2013: 87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2014: 62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2015: 14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Stadiums under construction – FIFA World Cup 2014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Some clubs have no their own stadiums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Using World Cup Arenas after the event</a:t>
            </a:r>
            <a:endParaRPr lang="en-GB" dirty="0">
              <a:solidFill>
                <a:srgbClr val="20409A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211" y="-435915"/>
            <a:ext cx="3366712" cy="44704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1211" y="3798431"/>
            <a:ext cx="3335825" cy="15391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1211" y="5337572"/>
            <a:ext cx="3274050" cy="14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smtClean="0">
                <a:solidFill>
                  <a:schemeClr val="bg1"/>
                </a:solidFill>
                <a:latin typeface="Myriad Pro"/>
              </a:rPr>
              <a:t>Introduction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22572" y="1124742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i="1" dirty="0" smtClean="0">
                <a:solidFill>
                  <a:srgbClr val="20409A"/>
                </a:solidFill>
              </a:rPr>
              <a:t>Non-usual </a:t>
            </a:r>
            <a:r>
              <a:rPr lang="en-GB" sz="2600" dirty="0" smtClean="0">
                <a:solidFill>
                  <a:srgbClr val="20409A"/>
                </a:solidFill>
              </a:rPr>
              <a:t>stadiums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rgbClr val="20409A"/>
                </a:solidFill>
              </a:rPr>
              <a:t>Non-usual </a:t>
            </a:r>
            <a:r>
              <a:rPr lang="en-US" sz="2200" i="1" dirty="0">
                <a:solidFill>
                  <a:srgbClr val="20409A"/>
                </a:solidFill>
              </a:rPr>
              <a:t>stadium </a:t>
            </a:r>
            <a:r>
              <a:rPr lang="en-US" sz="2200" dirty="0">
                <a:solidFill>
                  <a:srgbClr val="20409A"/>
                </a:solidFill>
              </a:rPr>
              <a:t>cannot be interpreted as a neutral </a:t>
            </a:r>
            <a:r>
              <a:rPr lang="en-US" sz="2200" dirty="0" smtClean="0">
                <a:solidFill>
                  <a:srgbClr val="20409A"/>
                </a:solidFill>
              </a:rPr>
              <a:t>site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0409A"/>
                </a:solidFill>
              </a:rPr>
              <a:t>Neutral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20409A"/>
                </a:solidFill>
              </a:rPr>
              <a:t>Theoretically</a:t>
            </a:r>
            <a:r>
              <a:rPr lang="en-GB" dirty="0" smtClean="0">
                <a:solidFill>
                  <a:srgbClr val="20409A"/>
                </a:solidFill>
              </a:rPr>
              <a:t> </a:t>
            </a:r>
            <a:r>
              <a:rPr lang="en-GB" dirty="0">
                <a:solidFill>
                  <a:srgbClr val="20409A"/>
                </a:solidFill>
              </a:rPr>
              <a:t>equal competitive </a:t>
            </a:r>
            <a:r>
              <a:rPr lang="en-GB" dirty="0" smtClean="0">
                <a:solidFill>
                  <a:srgbClr val="20409A"/>
                </a:solidFill>
              </a:rPr>
              <a:t>conditions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Wembley at FA Cup Final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rgbClr val="20409A"/>
                </a:solidFill>
              </a:rPr>
              <a:t>Non-Usual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409A"/>
                </a:solidFill>
              </a:rPr>
              <a:t>A </a:t>
            </a:r>
            <a:r>
              <a:rPr lang="en-US" dirty="0">
                <a:solidFill>
                  <a:srgbClr val="20409A"/>
                </a:solidFill>
              </a:rPr>
              <a:t>place where a club has chosen to play due to some particular </a:t>
            </a:r>
            <a:r>
              <a:rPr lang="en-US" dirty="0" smtClean="0">
                <a:solidFill>
                  <a:srgbClr val="20409A"/>
                </a:solidFill>
              </a:rPr>
              <a:t>conditions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Fans have priority </a:t>
            </a:r>
            <a:r>
              <a:rPr lang="en-GB" dirty="0">
                <a:solidFill>
                  <a:srgbClr val="20409A"/>
                </a:solidFill>
              </a:rPr>
              <a:t>to buy </a:t>
            </a:r>
            <a:r>
              <a:rPr lang="en-GB" dirty="0" smtClean="0">
                <a:solidFill>
                  <a:srgbClr val="20409A"/>
                </a:solidFill>
              </a:rPr>
              <a:t>tickets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409A"/>
                </a:solidFill>
              </a:rPr>
              <a:t>The </a:t>
            </a:r>
            <a:r>
              <a:rPr lang="en-US" dirty="0">
                <a:solidFill>
                  <a:srgbClr val="20409A"/>
                </a:solidFill>
              </a:rPr>
              <a:t>club will sell its proper </a:t>
            </a:r>
            <a:r>
              <a:rPr lang="en-US" dirty="0" smtClean="0">
                <a:solidFill>
                  <a:srgbClr val="20409A"/>
                </a:solidFill>
              </a:rPr>
              <a:t>merchandising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0409A"/>
                </a:solidFill>
              </a:rPr>
              <a:t>Carry </a:t>
            </a:r>
            <a:r>
              <a:rPr lang="en-US" dirty="0">
                <a:solidFill>
                  <a:srgbClr val="20409A"/>
                </a:solidFill>
              </a:rPr>
              <a:t>out other pre-matching </a:t>
            </a:r>
            <a:r>
              <a:rPr lang="en-US" dirty="0" smtClean="0">
                <a:solidFill>
                  <a:srgbClr val="20409A"/>
                </a:solidFill>
              </a:rPr>
              <a:t>services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0409A"/>
                </a:solidFill>
              </a:rPr>
              <a:t>Should </a:t>
            </a:r>
            <a:r>
              <a:rPr lang="en-US" sz="1600" dirty="0">
                <a:solidFill>
                  <a:srgbClr val="20409A"/>
                </a:solidFill>
              </a:rPr>
              <a:t>be considered as </a:t>
            </a:r>
            <a:r>
              <a:rPr lang="en-US" sz="1600" i="1" dirty="0" smtClean="0">
                <a:solidFill>
                  <a:srgbClr val="20409A"/>
                </a:solidFill>
              </a:rPr>
              <a:t>home stadium</a:t>
            </a:r>
            <a:r>
              <a:rPr lang="en-US" sz="1600" dirty="0" smtClean="0">
                <a:solidFill>
                  <a:srgbClr val="20409A"/>
                </a:solidFill>
              </a:rPr>
              <a:t> </a:t>
            </a:r>
            <a:r>
              <a:rPr lang="en-US" sz="1600" dirty="0">
                <a:solidFill>
                  <a:srgbClr val="20409A"/>
                </a:solidFill>
              </a:rPr>
              <a:t>during those </a:t>
            </a:r>
            <a:r>
              <a:rPr lang="en-US" sz="1600" dirty="0" smtClean="0">
                <a:solidFill>
                  <a:srgbClr val="20409A"/>
                </a:solidFill>
              </a:rPr>
              <a:t>matches</a:t>
            </a:r>
            <a:endParaRPr lang="en-GB" sz="1600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20409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0409A"/>
                </a:solidFill>
              </a:rPr>
              <a:t>We suppose that non-usual stadiums may have impact on attendance</a:t>
            </a:r>
          </a:p>
        </p:txBody>
      </p:sp>
    </p:spTree>
    <p:extLst>
      <p:ext uri="{BB962C8B-B14F-4D97-AF65-F5344CB8AC3E}">
        <p14:creationId xmlns:p14="http://schemas.microsoft.com/office/powerpoint/2010/main" val="6498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2204864"/>
            <a:ext cx="8712968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Theoretical Background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13" y="5895570"/>
            <a:ext cx="3257973" cy="4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Theoretical Background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26876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n-GB" sz="2600" dirty="0" smtClean="0">
                <a:solidFill>
                  <a:srgbClr val="20409A"/>
                </a:solidFill>
              </a:rPr>
              <a:t>Demand for sports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Broad Research Line </a:t>
            </a:r>
            <a:r>
              <a:rPr lang="en-GB" sz="1200" dirty="0" smtClean="0"/>
              <a:t>Borland &amp; Macdonald (2003) and </a:t>
            </a:r>
            <a:r>
              <a:rPr lang="en-GB" sz="1200" dirty="0" err="1" smtClean="0"/>
              <a:t>García</a:t>
            </a:r>
            <a:r>
              <a:rPr lang="en-GB" sz="1200" dirty="0" smtClean="0"/>
              <a:t> &amp; Rodríguez (2002)</a:t>
            </a:r>
          </a:p>
          <a:p>
            <a:pPr lvl="1"/>
            <a:endParaRPr lang="en-GB" sz="2600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Consumer preferences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Day, hour, home-team…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Economic Factors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Tickets price, cost of travel, park, foods, opportunity costs, substitutes…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Quality of Viewing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20409A"/>
                </a:solidFill>
              </a:rPr>
              <a:t>Stadium facilities, weather conditions…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Sporting Contest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0409A"/>
                </a:solidFill>
              </a:rPr>
              <a:t>Current performance, sporting success, </a:t>
            </a:r>
            <a:r>
              <a:rPr lang="en-GB" sz="1600" dirty="0" smtClean="0">
                <a:solidFill>
                  <a:srgbClr val="20409A"/>
                </a:solidFill>
              </a:rPr>
              <a:t>derby…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20409A"/>
                </a:solidFill>
              </a:rPr>
              <a:t>Several different methods have been employed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Pooled Regressions, Panel Data Regressions, IV, 3SLS, </a:t>
            </a:r>
            <a:r>
              <a:rPr lang="en-GB" dirty="0" err="1" smtClean="0">
                <a:solidFill>
                  <a:srgbClr val="20409A"/>
                </a:solidFill>
              </a:rPr>
              <a:t>Tobit</a:t>
            </a:r>
            <a:r>
              <a:rPr lang="en-GB" dirty="0" smtClean="0">
                <a:solidFill>
                  <a:srgbClr val="20409A"/>
                </a:solidFill>
              </a:rPr>
              <a:t>…</a:t>
            </a:r>
            <a:endParaRPr lang="en-GB" dirty="0">
              <a:solidFill>
                <a:srgbClr val="20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9144000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112474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409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39752" y="332656"/>
            <a:ext cx="6552728" cy="5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Theoretical Background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Myriad Pro"/>
              </a:rPr>
              <a:t> Facilities Features</a:t>
            </a:r>
            <a:endParaRPr lang="en-US" sz="2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70584" cy="293117"/>
          </a:xfrm>
        </p:spPr>
        <p:txBody>
          <a:bodyPr/>
          <a:lstStyle/>
          <a:p>
            <a:fld id="{235FAF0A-DEC7-4649-A1B9-C29084B50F07}" type="datetime1">
              <a:rPr lang="ru-RU" smtClean="0">
                <a:solidFill>
                  <a:schemeClr val="bg1"/>
                </a:solidFill>
              </a:rPr>
              <a:t>23.06.2017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525345"/>
            <a:ext cx="2170584" cy="432048"/>
          </a:xfrm>
        </p:spPr>
        <p:txBody>
          <a:bodyPr/>
          <a:lstStyle/>
          <a:p>
            <a:fld id="{F3D24007-F49F-4F6E-8E76-54BAEE2CAFCC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8" name="Picture 10" descr="Resultado de imagem para uvigo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05" y="5517232"/>
            <a:ext cx="1026108" cy="10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268760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Consumer Satisfaction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>
                <a:solidFill>
                  <a:srgbClr val="20409A"/>
                </a:solidFill>
              </a:rPr>
              <a:t>Service Personnel and Physical Facilities </a:t>
            </a:r>
            <a:r>
              <a:rPr lang="en-GB" sz="1200" dirty="0" smtClean="0">
                <a:solidFill>
                  <a:schemeClr val="accent1"/>
                </a:solidFill>
              </a:rPr>
              <a:t>Minor League Ice Hockey </a:t>
            </a:r>
            <a:r>
              <a:rPr lang="en-GB" sz="1200" dirty="0" smtClean="0"/>
              <a:t>Greenwell</a:t>
            </a:r>
            <a:r>
              <a:rPr lang="en-GB" sz="1200" dirty="0"/>
              <a:t>, Fink &amp; </a:t>
            </a:r>
            <a:r>
              <a:rPr lang="en-GB" sz="1200" dirty="0" err="1"/>
              <a:t>Pastore</a:t>
            </a:r>
            <a:r>
              <a:rPr lang="en-GB" sz="1200" dirty="0"/>
              <a:t> (2002</a:t>
            </a:r>
            <a:r>
              <a:rPr lang="en-GB" sz="1200" dirty="0" smtClean="0"/>
              <a:t>)</a:t>
            </a:r>
            <a:endParaRPr lang="en-GB" dirty="0" smtClean="0">
              <a:solidFill>
                <a:srgbClr val="20409A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Physical Facilities Attributes </a:t>
            </a:r>
            <a:r>
              <a:rPr lang="en-GB" sz="1200" dirty="0" smtClean="0">
                <a:solidFill>
                  <a:schemeClr val="accent1"/>
                </a:solidFill>
              </a:rPr>
              <a:t>French Ice Hockey </a:t>
            </a:r>
            <a:r>
              <a:rPr lang="en-GB" sz="1200" dirty="0" smtClean="0"/>
              <a:t>Boded and </a:t>
            </a:r>
            <a:r>
              <a:rPr lang="en-GB" sz="1200" dirty="0" err="1" smtClean="0"/>
              <a:t>Bernache-Assollant</a:t>
            </a:r>
            <a:r>
              <a:rPr lang="en-GB" sz="1200" dirty="0" smtClean="0"/>
              <a:t> (2009)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Fans Experience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Stadium Atmosphere </a:t>
            </a:r>
            <a:r>
              <a:rPr lang="en-GB" sz="1200" dirty="0" err="1" smtClean="0"/>
              <a:t>Uhrich</a:t>
            </a:r>
            <a:r>
              <a:rPr lang="en-GB" sz="1200" dirty="0" smtClean="0"/>
              <a:t> &amp; </a:t>
            </a:r>
            <a:r>
              <a:rPr lang="en-GB" sz="1200" dirty="0" err="1" smtClean="0"/>
              <a:t>Benkenstein</a:t>
            </a:r>
            <a:r>
              <a:rPr lang="en-GB" sz="1200" dirty="0" smtClean="0"/>
              <a:t> (2010)</a:t>
            </a:r>
          </a:p>
          <a:p>
            <a:pPr lvl="2"/>
            <a:endParaRPr lang="en-GB" dirty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Desire to Stay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Hospitality and Service Management </a:t>
            </a:r>
            <a:r>
              <a:rPr lang="en-GB" sz="1200" dirty="0" smtClean="0">
                <a:solidFill>
                  <a:schemeClr val="accent1"/>
                </a:solidFill>
              </a:rPr>
              <a:t>Professional Golf </a:t>
            </a:r>
            <a:r>
              <a:rPr lang="en-GB" sz="1200" dirty="0" smtClean="0"/>
              <a:t>Watanabe Matsumoto &amp; </a:t>
            </a:r>
            <a:r>
              <a:rPr lang="en-GB" sz="1200" dirty="0" err="1" smtClean="0"/>
              <a:t>Nogawa</a:t>
            </a:r>
            <a:r>
              <a:rPr lang="en-GB" sz="1200" dirty="0" smtClean="0"/>
              <a:t> (2013)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20409A"/>
                </a:solidFill>
              </a:rPr>
              <a:t>Match Attendance</a:t>
            </a:r>
            <a:endParaRPr lang="en-GB" sz="2600" dirty="0">
              <a:solidFill>
                <a:srgbClr val="20409A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Parking, Cleanliness, Food Services </a:t>
            </a:r>
            <a:r>
              <a:rPr lang="en-GB" sz="1200" dirty="0" smtClean="0">
                <a:solidFill>
                  <a:schemeClr val="accent1"/>
                </a:solidFill>
              </a:rPr>
              <a:t>Major College Football</a:t>
            </a:r>
            <a:r>
              <a:rPr lang="en-GB" dirty="0" smtClean="0">
                <a:solidFill>
                  <a:srgbClr val="20409A"/>
                </a:solidFill>
              </a:rPr>
              <a:t> </a:t>
            </a:r>
            <a:r>
              <a:rPr lang="en-GB" sz="1200" dirty="0" smtClean="0"/>
              <a:t>Wakefield &amp; Sloan (1995)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20409A"/>
                </a:solidFill>
              </a:rPr>
              <a:t>Monofunctional</a:t>
            </a:r>
            <a:r>
              <a:rPr lang="en-GB" dirty="0" smtClean="0">
                <a:solidFill>
                  <a:srgbClr val="20409A"/>
                </a:solidFill>
              </a:rPr>
              <a:t> Stadium </a:t>
            </a:r>
            <a:r>
              <a:rPr lang="en-GB" sz="1200" dirty="0" smtClean="0">
                <a:solidFill>
                  <a:schemeClr val="accent1"/>
                </a:solidFill>
              </a:rPr>
              <a:t>German </a:t>
            </a:r>
            <a:r>
              <a:rPr lang="en-GB" sz="1200" i="1" dirty="0" smtClean="0">
                <a:solidFill>
                  <a:schemeClr val="accent1"/>
                </a:solidFill>
              </a:rPr>
              <a:t>Bundesliga</a:t>
            </a:r>
            <a:r>
              <a:rPr lang="en-GB" i="1" dirty="0" smtClean="0">
                <a:solidFill>
                  <a:srgbClr val="20409A"/>
                </a:solidFill>
              </a:rPr>
              <a:t> </a:t>
            </a:r>
            <a:r>
              <a:rPr lang="en-GB" sz="1200" dirty="0" err="1" smtClean="0"/>
              <a:t>Feddersen</a:t>
            </a:r>
            <a:r>
              <a:rPr lang="en-GB" sz="1200" dirty="0" smtClean="0"/>
              <a:t> &amp; </a:t>
            </a:r>
            <a:r>
              <a:rPr lang="en-GB" sz="1200" dirty="0" err="1" smtClean="0"/>
              <a:t>Maennig</a:t>
            </a:r>
            <a:r>
              <a:rPr lang="en-GB" sz="1200" dirty="0" smtClean="0"/>
              <a:t> (2009)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20409A"/>
                </a:solidFill>
              </a:rPr>
              <a:t>Soccer-Specific Stadium </a:t>
            </a:r>
            <a:r>
              <a:rPr lang="en-GB" sz="1200" dirty="0" smtClean="0">
                <a:solidFill>
                  <a:schemeClr val="accent1"/>
                </a:solidFill>
              </a:rPr>
              <a:t>Major League Soccer</a:t>
            </a:r>
            <a:r>
              <a:rPr lang="en-GB" dirty="0" smtClean="0">
                <a:solidFill>
                  <a:srgbClr val="20409A"/>
                </a:solidFill>
              </a:rPr>
              <a:t> </a:t>
            </a:r>
            <a:r>
              <a:rPr lang="en-GB" sz="1200" dirty="0" err="1" smtClean="0"/>
              <a:t>DeShiriver</a:t>
            </a:r>
            <a:r>
              <a:rPr lang="en-GB" sz="1200" dirty="0" smtClean="0"/>
              <a:t>, </a:t>
            </a:r>
            <a:r>
              <a:rPr lang="en-GB" sz="1200" dirty="0" err="1" smtClean="0"/>
              <a:t>Rascher</a:t>
            </a:r>
            <a:r>
              <a:rPr lang="en-GB" sz="1200" dirty="0" smtClean="0"/>
              <a:t> &amp; Shapiro (2016)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dirty="0">
                <a:solidFill>
                  <a:srgbClr val="20409A"/>
                </a:solidFill>
              </a:rPr>
              <a:t>Soccer-Specific </a:t>
            </a:r>
            <a:r>
              <a:rPr lang="en-GB" dirty="0" smtClean="0">
                <a:solidFill>
                  <a:srgbClr val="20409A"/>
                </a:solidFill>
              </a:rPr>
              <a:t>Stadium </a:t>
            </a:r>
            <a:r>
              <a:rPr lang="en-GB" sz="1200" dirty="0" smtClean="0">
                <a:solidFill>
                  <a:schemeClr val="accent1"/>
                </a:solidFill>
              </a:rPr>
              <a:t>Major League Soccer</a:t>
            </a:r>
            <a:r>
              <a:rPr lang="en-GB" dirty="0" smtClean="0">
                <a:solidFill>
                  <a:srgbClr val="20409A"/>
                </a:solidFill>
              </a:rPr>
              <a:t> </a:t>
            </a:r>
            <a:r>
              <a:rPr lang="en-GB" sz="1200" dirty="0" smtClean="0"/>
              <a:t>Gómez-González et al. (2016)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dirty="0">
              <a:solidFill>
                <a:srgbClr val="20409A"/>
              </a:solidFill>
            </a:endParaRPr>
          </a:p>
          <a:p>
            <a:pPr marL="1371600" lvl="2" indent="-457200">
              <a:buFont typeface="Arial" pitchFamily="34" charset="0"/>
              <a:buChar char="•"/>
            </a:pPr>
            <a:endParaRPr lang="en-GB" dirty="0" smtClean="0">
              <a:solidFill>
                <a:srgbClr val="204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1775</Words>
  <Application>Microsoft Office PowerPoint</Application>
  <PresentationFormat>Presentación en pantalla (4:3)</PresentationFormat>
  <Paragraphs>676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Myriad Pro</vt:lpstr>
      <vt:lpstr>Times New Roman</vt:lpstr>
      <vt:lpstr>Тема Office</vt:lpstr>
      <vt:lpstr>The effect of stadium features on demand for tickets in the Brazilian League</vt:lpstr>
      <vt:lpstr>Presentación de PowerPoint</vt:lpstr>
      <vt:lpstr>Introduction</vt:lpstr>
      <vt:lpstr>Presentación de PowerPoint</vt:lpstr>
      <vt:lpstr>Presentación de PowerPoint</vt:lpstr>
      <vt:lpstr>Presentación de PowerPoint</vt:lpstr>
      <vt:lpstr>Theoretical Background</vt:lpstr>
      <vt:lpstr>Presentación de PowerPoint</vt:lpstr>
      <vt:lpstr>Presentación de PowerPoint</vt:lpstr>
      <vt:lpstr>Presentación de PowerPoint</vt:lpstr>
      <vt:lpstr>Presentación de PowerPoint</vt:lpstr>
      <vt:lpstr>Methods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Presentación de PowerPoint</vt:lpstr>
      <vt:lpstr>Questions, comments and suggestions are welcome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Thadeu Gasparetto</dc:creator>
  <cp:lastModifiedBy>Usuario</cp:lastModifiedBy>
  <cp:revision>335</cp:revision>
  <dcterms:created xsi:type="dcterms:W3CDTF">2014-11-08T08:08:01Z</dcterms:created>
  <dcterms:modified xsi:type="dcterms:W3CDTF">2017-06-23T14:48:57Z</dcterms:modified>
</cp:coreProperties>
</file>