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303" r:id="rId3"/>
    <p:sldId id="301" r:id="rId4"/>
    <p:sldId id="289" r:id="rId5"/>
    <p:sldId id="291" r:id="rId6"/>
    <p:sldId id="295" r:id="rId7"/>
    <p:sldId id="299" r:id="rId8"/>
    <p:sldId id="296" r:id="rId9"/>
    <p:sldId id="259" r:id="rId10"/>
    <p:sldId id="298" r:id="rId11"/>
    <p:sldId id="300" r:id="rId12"/>
    <p:sldId id="273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076" autoAdjust="0"/>
  </p:normalViewPr>
  <p:slideViewPr>
    <p:cSldViewPr snapToGrid="0" snapToObjects="1"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hakinaea:Documents:results_paper_profil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radar!$B$16</c:f>
              <c:strCache>
                <c:ptCount val="1"/>
                <c:pt idx="0">
                  <c:v>Innovative profile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strRef>
              <c:f>radar!$C$15:$H$15</c:f>
              <c:strCache>
                <c:ptCount val="6"/>
                <c:pt idx="0">
                  <c:v>ih_MC</c:v>
                </c:pt>
                <c:pt idx="1">
                  <c:v>ih_HRC</c:v>
                </c:pt>
                <c:pt idx="2">
                  <c:v>ir_CL</c:v>
                </c:pt>
                <c:pt idx="3">
                  <c:v>ir_NWC</c:v>
                </c:pt>
                <c:pt idx="4">
                  <c:v>is_BPC</c:v>
                </c:pt>
                <c:pt idx="5">
                  <c:v>is_InnC</c:v>
                </c:pt>
              </c:strCache>
            </c:strRef>
          </c:cat>
          <c:val>
            <c:numRef>
              <c:f>radar!$C$16:$H$16</c:f>
              <c:numCache>
                <c:formatCode>General</c:formatCode>
                <c:ptCount val="6"/>
                <c:pt idx="0">
                  <c:v>-0.67640259999999996</c:v>
                </c:pt>
                <c:pt idx="1">
                  <c:v>-8.5143300000000005E-2</c:v>
                </c:pt>
                <c:pt idx="2">
                  <c:v>0.21332989999999999</c:v>
                </c:pt>
                <c:pt idx="3">
                  <c:v>1.1621480000000004</c:v>
                </c:pt>
                <c:pt idx="4">
                  <c:v>-0.97177150000000012</c:v>
                </c:pt>
                <c:pt idx="5">
                  <c:v>0.31421540000000009</c:v>
                </c:pt>
              </c:numCache>
            </c:numRef>
          </c:val>
        </c:ser>
        <c:ser>
          <c:idx val="1"/>
          <c:order val="1"/>
          <c:tx>
            <c:strRef>
              <c:f>radar!$B$17</c:f>
              <c:strCache>
                <c:ptCount val="1"/>
                <c:pt idx="0">
                  <c:v>Conservative profile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strRef>
              <c:f>radar!$C$15:$H$15</c:f>
              <c:strCache>
                <c:ptCount val="6"/>
                <c:pt idx="0">
                  <c:v>ih_MC</c:v>
                </c:pt>
                <c:pt idx="1">
                  <c:v>ih_HRC</c:v>
                </c:pt>
                <c:pt idx="2">
                  <c:v>ir_CL</c:v>
                </c:pt>
                <c:pt idx="3">
                  <c:v>ir_NWC</c:v>
                </c:pt>
                <c:pt idx="4">
                  <c:v>is_BPC</c:v>
                </c:pt>
                <c:pt idx="5">
                  <c:v>is_InnC</c:v>
                </c:pt>
              </c:strCache>
            </c:strRef>
          </c:cat>
          <c:val>
            <c:numRef>
              <c:f>radar!$C$17:$H$17</c:f>
              <c:numCache>
                <c:formatCode>General</c:formatCode>
                <c:ptCount val="6"/>
                <c:pt idx="0">
                  <c:v>1.2966209999999998</c:v>
                </c:pt>
                <c:pt idx="1">
                  <c:v>0.18394700000000011</c:v>
                </c:pt>
                <c:pt idx="2">
                  <c:v>0.40565620000000002</c:v>
                </c:pt>
                <c:pt idx="3">
                  <c:v>-0.2568416</c:v>
                </c:pt>
                <c:pt idx="4">
                  <c:v>1.890269</c:v>
                </c:pt>
                <c:pt idx="5">
                  <c:v>-0.31531310000000012</c:v>
                </c:pt>
              </c:numCache>
            </c:numRef>
          </c:val>
        </c:ser>
        <c:ser>
          <c:idx val="2"/>
          <c:order val="2"/>
          <c:tx>
            <c:strRef>
              <c:f>radar!$B$18</c:f>
              <c:strCache>
                <c:ptCount val="1"/>
                <c:pt idx="0">
                  <c:v>Low profile</c:v>
                </c:pt>
              </c:strCache>
            </c:strRef>
          </c:tx>
          <c:marker>
            <c:symbol val="none"/>
          </c:marker>
          <c:cat>
            <c:strRef>
              <c:f>radar!$C$15:$H$15</c:f>
              <c:strCache>
                <c:ptCount val="6"/>
                <c:pt idx="0">
                  <c:v>ih_MC</c:v>
                </c:pt>
                <c:pt idx="1">
                  <c:v>ih_HRC</c:v>
                </c:pt>
                <c:pt idx="2">
                  <c:v>ir_CL</c:v>
                </c:pt>
                <c:pt idx="3">
                  <c:v>ir_NWC</c:v>
                </c:pt>
                <c:pt idx="4">
                  <c:v>is_BPC</c:v>
                </c:pt>
                <c:pt idx="5">
                  <c:v>is_InnC</c:v>
                </c:pt>
              </c:strCache>
            </c:strRef>
          </c:cat>
          <c:val>
            <c:numRef>
              <c:f>radar!$C$18:$H$18</c:f>
              <c:numCache>
                <c:formatCode>General</c:formatCode>
                <c:ptCount val="6"/>
                <c:pt idx="0">
                  <c:v>-0.37317630000000013</c:v>
                </c:pt>
                <c:pt idx="1">
                  <c:v>-4.5620200000000007E-2</c:v>
                </c:pt>
                <c:pt idx="2">
                  <c:v>-0.46095470000000016</c:v>
                </c:pt>
                <c:pt idx="3">
                  <c:v>-0.88313299999999961</c:v>
                </c:pt>
                <c:pt idx="4">
                  <c:v>-0.44001900000000016</c:v>
                </c:pt>
                <c:pt idx="5">
                  <c:v>-2.5189300000000012E-2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252520"/>
        <c:axId val="349254480"/>
      </c:radarChart>
      <c:catAx>
        <c:axId val="349252520"/>
        <c:scaling>
          <c:orientation val="minMax"/>
        </c:scaling>
        <c:delete val="1"/>
        <c:axPos val="b"/>
        <c:majorGridlines/>
        <c:numFmt formatCode="General" sourceLinked="0"/>
        <c:majorTickMark val="out"/>
        <c:minorTickMark val="none"/>
        <c:tickLblPos val="none"/>
        <c:crossAx val="349254480"/>
        <c:crosses val="autoZero"/>
        <c:auto val="1"/>
        <c:lblAlgn val="ctr"/>
        <c:lblOffset val="100"/>
        <c:noMultiLvlLbl val="0"/>
      </c:catAx>
      <c:valAx>
        <c:axId val="34925448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49252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Before the</a:t>
            </a:r>
            <a:r>
              <a:rPr lang="en-US" b="1" baseline="0" dirty="0" smtClean="0">
                <a:solidFill>
                  <a:schemeClr val="tx1"/>
                </a:solidFill>
              </a:rPr>
              <a:t> crisis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83</c:v>
                </c:pt>
                <c:pt idx="2">
                  <c:v>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bg1"/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</c:downBars>
        </c:upDownBars>
        <c:axId val="349255264"/>
        <c:axId val="349255656"/>
      </c:stockChart>
      <c:catAx>
        <c:axId val="34925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255656"/>
        <c:crosses val="autoZero"/>
        <c:auto val="1"/>
        <c:lblAlgn val="ctr"/>
        <c:lblOffset val="100"/>
        <c:noMultiLvlLbl val="0"/>
      </c:catAx>
      <c:valAx>
        <c:axId val="34925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25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During the crisis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70</c:v>
                </c:pt>
                <c:pt idx="2">
                  <c:v>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</c:v>
                </c:pt>
                <c:pt idx="1">
                  <c:v>20</c:v>
                </c:pt>
                <c:pt idx="2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upBars>
          <c:downBars>
            <c:spPr>
              <a:solidFill>
                <a:schemeClr val="tx2"/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downBars>
        </c:upDownBars>
        <c:axId val="349256048"/>
        <c:axId val="18490384"/>
      </c:stockChart>
      <c:catAx>
        <c:axId val="34925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90384"/>
        <c:crosses val="autoZero"/>
        <c:auto val="1"/>
        <c:lblAlgn val="ctr"/>
        <c:lblOffset val="100"/>
        <c:noMultiLvlLbl val="0"/>
      </c:catAx>
      <c:valAx>
        <c:axId val="18490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349256048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5400000" sx="1000" sy="1000" algn="ctr" rotWithShape="0">
        <a:schemeClr val="tx2">
          <a:lumMod val="40000"/>
          <a:lumOff val="60000"/>
        </a:scheme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After the crisis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70</c:v>
                </c:pt>
                <c:pt idx="2">
                  <c:v>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26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upBars>
          <c:downBars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downBars>
        </c:upDownBars>
        <c:axId val="415858480"/>
        <c:axId val="415860440"/>
      </c:stockChart>
      <c:catAx>
        <c:axId val="41585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860440"/>
        <c:crosses val="autoZero"/>
        <c:auto val="1"/>
        <c:lblAlgn val="ctr"/>
        <c:lblOffset val="100"/>
        <c:noMultiLvlLbl val="0"/>
      </c:catAx>
      <c:valAx>
        <c:axId val="415860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585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Before the</a:t>
            </a:r>
            <a:r>
              <a:rPr lang="en-US" b="1" baseline="0" dirty="0" smtClean="0">
                <a:solidFill>
                  <a:schemeClr val="tx1"/>
                </a:solidFill>
              </a:rPr>
              <a:t> crisis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80</c:v>
                </c:pt>
                <c:pt idx="2">
                  <c:v>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28</c:v>
                </c:pt>
                <c:pt idx="1">
                  <c:v>30</c:v>
                </c:pt>
                <c:pt idx="2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bg1"/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</c:downBars>
        </c:upDownBars>
        <c:axId val="415861616"/>
        <c:axId val="415860832"/>
      </c:stockChart>
      <c:catAx>
        <c:axId val="41586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860832"/>
        <c:crosses val="autoZero"/>
        <c:auto val="1"/>
        <c:lblAlgn val="ctr"/>
        <c:lblOffset val="100"/>
        <c:noMultiLvlLbl val="0"/>
      </c:catAx>
      <c:valAx>
        <c:axId val="41586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86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During the crisis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70</c:v>
                </c:pt>
                <c:pt idx="2">
                  <c:v>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18</c:v>
                </c:pt>
                <c:pt idx="1">
                  <c:v>19</c:v>
                </c:pt>
                <c:pt idx="2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upBars>
          <c:downBars>
            <c:spPr>
              <a:solidFill>
                <a:schemeClr val="tx2"/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downBars>
        </c:upDownBars>
        <c:axId val="415855344"/>
        <c:axId val="415861224"/>
      </c:stockChart>
      <c:catAx>
        <c:axId val="4158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861224"/>
        <c:crosses val="autoZero"/>
        <c:auto val="1"/>
        <c:lblAlgn val="ctr"/>
        <c:lblOffset val="100"/>
        <c:noMultiLvlLbl val="0"/>
      </c:catAx>
      <c:valAx>
        <c:axId val="415861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585534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5400000" sx="1000" sy="1000" algn="ctr" rotWithShape="0">
        <a:schemeClr val="tx2">
          <a:lumMod val="40000"/>
          <a:lumOff val="60000"/>
        </a:scheme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After the crisis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73</c:v>
                </c:pt>
                <c:pt idx="2">
                  <c:v>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Conservative profile</c:v>
                </c:pt>
                <c:pt idx="1">
                  <c:v>Innovative profile</c:v>
                </c:pt>
                <c:pt idx="2">
                  <c:v>Generic profile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upBars>
          <c:downBars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downBars>
        </c:upDownBars>
        <c:axId val="415862008"/>
        <c:axId val="415856128"/>
      </c:stockChart>
      <c:catAx>
        <c:axId val="41586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856128"/>
        <c:crosses val="autoZero"/>
        <c:auto val="1"/>
        <c:lblAlgn val="ctr"/>
        <c:lblOffset val="100"/>
        <c:noMultiLvlLbl val="0"/>
      </c:catAx>
      <c:valAx>
        <c:axId val="415856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586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3CA0E-29B9-40C4-A519-989B537F338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C2B1A43-797A-4948-AAC6-348DEF91E3B7}">
      <dgm:prSet phldrT="[Текст]" custT="1"/>
      <dgm:spPr/>
      <dgm:t>
        <a:bodyPr/>
        <a:lstStyle/>
        <a:p>
          <a:pPr algn="ctr"/>
          <a:r>
            <a:rPr lang="en-US" sz="1400" b="1" dirty="0" smtClean="0"/>
            <a:t>Petersburg, Russia</a:t>
          </a:r>
        </a:p>
        <a:p>
          <a:pPr algn="ctr"/>
          <a:r>
            <a:rPr lang="en-US" sz="1400" b="1" dirty="0" smtClean="0"/>
            <a:t>Center for studies on large corporations (EU)</a:t>
          </a:r>
          <a:endParaRPr lang="ru-RU" sz="1400" b="1" dirty="0">
            <a:solidFill>
              <a:sysClr val="windowText" lastClr="000000"/>
            </a:solidFill>
          </a:endParaRPr>
        </a:p>
      </dgm:t>
    </dgm:pt>
    <dgm:pt modelId="{42856287-7247-4891-B144-CA027F81EE36}" type="parTrans" cxnId="{7160F70F-4DA4-4243-BD92-5D7B6F6908DD}">
      <dgm:prSet/>
      <dgm:spPr/>
      <dgm:t>
        <a:bodyPr/>
        <a:lstStyle/>
        <a:p>
          <a:pPr algn="ctr"/>
          <a:endParaRPr lang="ru-RU"/>
        </a:p>
      </dgm:t>
    </dgm:pt>
    <dgm:pt modelId="{B73DE95E-E460-40EC-B613-C0AB619EA3F6}" type="sibTrans" cxnId="{7160F70F-4DA4-4243-BD92-5D7B6F6908DD}">
      <dgm:prSet/>
      <dgm:spPr/>
      <dgm:t>
        <a:bodyPr/>
        <a:lstStyle/>
        <a:p>
          <a:pPr algn="ctr"/>
          <a:endParaRPr lang="ru-RU"/>
        </a:p>
      </dgm:t>
    </dgm:pt>
    <dgm:pt modelId="{0B0F54D7-6D84-4B05-84A1-F554ED6D0F09}">
      <dgm:prSet phldrT="[Текст]" custT="1"/>
      <dgm:spPr/>
      <dgm:t>
        <a:bodyPr/>
        <a:lstStyle/>
        <a:p>
          <a:pPr algn="ctr"/>
          <a:r>
            <a:rPr lang="en-US" sz="1400" b="1" dirty="0"/>
            <a:t>Vigo, Spain</a:t>
          </a:r>
        </a:p>
        <a:p>
          <a:pPr algn="ctr"/>
          <a:r>
            <a:rPr lang="en-US" sz="1400" b="1" dirty="0"/>
            <a:t>Center of studies on Sport economics</a:t>
          </a:r>
          <a:endParaRPr lang="ru-RU" sz="1400" b="1" dirty="0"/>
        </a:p>
      </dgm:t>
    </dgm:pt>
    <dgm:pt modelId="{AC5216B8-23BF-4957-A6EF-0229EBA5069E}" type="parTrans" cxnId="{17289E0C-E0F0-41A3-B925-2172B3BA4178}">
      <dgm:prSet/>
      <dgm:spPr/>
      <dgm:t>
        <a:bodyPr/>
        <a:lstStyle/>
        <a:p>
          <a:pPr algn="ctr"/>
          <a:endParaRPr lang="ru-RU"/>
        </a:p>
      </dgm:t>
    </dgm:pt>
    <dgm:pt modelId="{093E590A-62A5-4CBF-BCFD-D076245316E1}" type="sibTrans" cxnId="{17289E0C-E0F0-41A3-B925-2172B3BA4178}">
      <dgm:prSet/>
      <dgm:spPr/>
      <dgm:t>
        <a:bodyPr/>
        <a:lstStyle/>
        <a:p>
          <a:pPr algn="ctr"/>
          <a:endParaRPr lang="ru-RU"/>
        </a:p>
      </dgm:t>
    </dgm:pt>
    <dgm:pt modelId="{515AB016-E9D4-47C3-B2DD-1C55441E661F}">
      <dgm:prSet phldrT="[Текст]" custT="1"/>
      <dgm:spPr/>
      <dgm:t>
        <a:bodyPr/>
        <a:lstStyle/>
        <a:p>
          <a:pPr algn="ctr"/>
          <a:r>
            <a:rPr lang="en-US" sz="1400" b="1" dirty="0" smtClean="0">
              <a:solidFill>
                <a:sysClr val="windowText" lastClr="000000"/>
              </a:solidFill>
            </a:rPr>
            <a:t>Perm, Russia</a:t>
          </a:r>
        </a:p>
        <a:p>
          <a:pPr algn="ctr"/>
          <a:r>
            <a:rPr lang="en-US" sz="1400" b="1" dirty="0" smtClean="0">
              <a:solidFill>
                <a:sysClr val="windowText" lastClr="000000"/>
              </a:solidFill>
            </a:rPr>
            <a:t>Center</a:t>
          </a:r>
          <a:r>
            <a:rPr lang="en-US" sz="1400" b="1" baseline="0" dirty="0" smtClean="0">
              <a:solidFill>
                <a:sysClr val="windowText" lastClr="000000"/>
              </a:solidFill>
            </a:rPr>
            <a:t> for studies on Russian companies</a:t>
          </a:r>
          <a:endParaRPr lang="ru-RU" sz="1400" b="1" dirty="0" smtClean="0">
            <a:solidFill>
              <a:sysClr val="windowText" lastClr="000000"/>
            </a:solidFill>
          </a:endParaRPr>
        </a:p>
      </dgm:t>
    </dgm:pt>
    <dgm:pt modelId="{19594543-5D70-4E0D-9F8E-50A1DCBD3C9A}" type="parTrans" cxnId="{E8D4B29A-E24C-4FB6-9DEB-05E51F0B37C7}">
      <dgm:prSet/>
      <dgm:spPr/>
      <dgm:t>
        <a:bodyPr/>
        <a:lstStyle/>
        <a:p>
          <a:pPr algn="ctr"/>
          <a:endParaRPr lang="ru-RU"/>
        </a:p>
      </dgm:t>
    </dgm:pt>
    <dgm:pt modelId="{EF17CC38-8A5B-4CD1-9629-F2A6001FD78E}" type="sibTrans" cxnId="{E8D4B29A-E24C-4FB6-9DEB-05E51F0B37C7}">
      <dgm:prSet/>
      <dgm:spPr/>
      <dgm:t>
        <a:bodyPr/>
        <a:lstStyle/>
        <a:p>
          <a:pPr algn="ctr"/>
          <a:endParaRPr lang="ru-RU"/>
        </a:p>
      </dgm:t>
    </dgm:pt>
    <dgm:pt modelId="{FEFDFCEC-0429-4579-BF1A-1674BE0916DC}" type="pres">
      <dgm:prSet presAssocID="{F5E3CA0E-29B9-40C4-A519-989B537F3388}" presName="compositeShape" presStyleCnt="0">
        <dgm:presLayoutVars>
          <dgm:chMax val="7"/>
          <dgm:dir/>
          <dgm:resizeHandles val="exact"/>
        </dgm:presLayoutVars>
      </dgm:prSet>
      <dgm:spPr/>
    </dgm:pt>
    <dgm:pt modelId="{80AB7160-EA16-46BF-AB6A-E4E93DB064AE}" type="pres">
      <dgm:prSet presAssocID="{EC2B1A43-797A-4948-AAC6-348DEF91E3B7}" presName="circ1" presStyleLbl="vennNode1" presStyleIdx="0" presStyleCnt="3"/>
      <dgm:spPr/>
      <dgm:t>
        <a:bodyPr/>
        <a:lstStyle/>
        <a:p>
          <a:endParaRPr lang="ru-RU"/>
        </a:p>
      </dgm:t>
    </dgm:pt>
    <dgm:pt modelId="{018A0262-53DB-4217-B27C-937A6B48BA46}" type="pres">
      <dgm:prSet presAssocID="{EC2B1A43-797A-4948-AAC6-348DEF91E3B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DE02E-3E59-4F92-B3C4-D92E14FD6095}" type="pres">
      <dgm:prSet presAssocID="{0B0F54D7-6D84-4B05-84A1-F554ED6D0F09}" presName="circ2" presStyleLbl="vennNode1" presStyleIdx="1" presStyleCnt="3"/>
      <dgm:spPr/>
      <dgm:t>
        <a:bodyPr/>
        <a:lstStyle/>
        <a:p>
          <a:endParaRPr lang="ru-RU"/>
        </a:p>
      </dgm:t>
    </dgm:pt>
    <dgm:pt modelId="{3DB36149-EF1E-41C8-92C6-7722C823E1B0}" type="pres">
      <dgm:prSet presAssocID="{0B0F54D7-6D84-4B05-84A1-F554ED6D0F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5BF31-0EB1-43E2-9721-032CEE91533C}" type="pres">
      <dgm:prSet presAssocID="{515AB016-E9D4-47C3-B2DD-1C55441E661F}" presName="circ3" presStyleLbl="vennNode1" presStyleIdx="2" presStyleCnt="3"/>
      <dgm:spPr/>
      <dgm:t>
        <a:bodyPr/>
        <a:lstStyle/>
        <a:p>
          <a:endParaRPr lang="ru-RU"/>
        </a:p>
      </dgm:t>
    </dgm:pt>
    <dgm:pt modelId="{CBD6B974-A917-4E38-B9E7-1A560388A476}" type="pres">
      <dgm:prSet presAssocID="{515AB016-E9D4-47C3-B2DD-1C55441E661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61767D-EF7D-468D-AFF6-2DE1B716011B}" type="presOf" srcId="{F5E3CA0E-29B9-40C4-A519-989B537F3388}" destId="{FEFDFCEC-0429-4579-BF1A-1674BE0916DC}" srcOrd="0" destOrd="0" presId="urn:microsoft.com/office/officeart/2005/8/layout/venn1"/>
    <dgm:cxn modelId="{C3D60E0D-9426-4A87-A52A-430D252FB954}" type="presOf" srcId="{EC2B1A43-797A-4948-AAC6-348DEF91E3B7}" destId="{80AB7160-EA16-46BF-AB6A-E4E93DB064AE}" srcOrd="0" destOrd="0" presId="urn:microsoft.com/office/officeart/2005/8/layout/venn1"/>
    <dgm:cxn modelId="{17289E0C-E0F0-41A3-B925-2172B3BA4178}" srcId="{F5E3CA0E-29B9-40C4-A519-989B537F3388}" destId="{0B0F54D7-6D84-4B05-84A1-F554ED6D0F09}" srcOrd="1" destOrd="0" parTransId="{AC5216B8-23BF-4957-A6EF-0229EBA5069E}" sibTransId="{093E590A-62A5-4CBF-BCFD-D076245316E1}"/>
    <dgm:cxn modelId="{7A4FA212-3135-4EC6-BC68-F578F5CBCD0E}" type="presOf" srcId="{515AB016-E9D4-47C3-B2DD-1C55441E661F}" destId="{CBD6B974-A917-4E38-B9E7-1A560388A476}" srcOrd="1" destOrd="0" presId="urn:microsoft.com/office/officeart/2005/8/layout/venn1"/>
    <dgm:cxn modelId="{C4B55EC9-2716-4241-AED3-B16A60FFAB99}" type="presOf" srcId="{0B0F54D7-6D84-4B05-84A1-F554ED6D0F09}" destId="{3DB36149-EF1E-41C8-92C6-7722C823E1B0}" srcOrd="1" destOrd="0" presId="urn:microsoft.com/office/officeart/2005/8/layout/venn1"/>
    <dgm:cxn modelId="{D9F0129B-53E8-48DA-B057-10031F37A56D}" type="presOf" srcId="{515AB016-E9D4-47C3-B2DD-1C55441E661F}" destId="{3DC5BF31-0EB1-43E2-9721-032CEE91533C}" srcOrd="0" destOrd="0" presId="urn:microsoft.com/office/officeart/2005/8/layout/venn1"/>
    <dgm:cxn modelId="{7160F70F-4DA4-4243-BD92-5D7B6F6908DD}" srcId="{F5E3CA0E-29B9-40C4-A519-989B537F3388}" destId="{EC2B1A43-797A-4948-AAC6-348DEF91E3B7}" srcOrd="0" destOrd="0" parTransId="{42856287-7247-4891-B144-CA027F81EE36}" sibTransId="{B73DE95E-E460-40EC-B613-C0AB619EA3F6}"/>
    <dgm:cxn modelId="{889D803E-AB66-4A6F-9118-0C98DC7B84FB}" type="presOf" srcId="{0B0F54D7-6D84-4B05-84A1-F554ED6D0F09}" destId="{EB8DE02E-3E59-4F92-B3C4-D92E14FD6095}" srcOrd="0" destOrd="0" presId="urn:microsoft.com/office/officeart/2005/8/layout/venn1"/>
    <dgm:cxn modelId="{6B447C08-4046-4966-A693-0DB071E64124}" type="presOf" srcId="{EC2B1A43-797A-4948-AAC6-348DEF91E3B7}" destId="{018A0262-53DB-4217-B27C-937A6B48BA46}" srcOrd="1" destOrd="0" presId="urn:microsoft.com/office/officeart/2005/8/layout/venn1"/>
    <dgm:cxn modelId="{E8D4B29A-E24C-4FB6-9DEB-05E51F0B37C7}" srcId="{F5E3CA0E-29B9-40C4-A519-989B537F3388}" destId="{515AB016-E9D4-47C3-B2DD-1C55441E661F}" srcOrd="2" destOrd="0" parTransId="{19594543-5D70-4E0D-9F8E-50A1DCBD3C9A}" sibTransId="{EF17CC38-8A5B-4CD1-9629-F2A6001FD78E}"/>
    <dgm:cxn modelId="{2DD880A6-BB05-4EBB-A033-816F764894D6}" type="presParOf" srcId="{FEFDFCEC-0429-4579-BF1A-1674BE0916DC}" destId="{80AB7160-EA16-46BF-AB6A-E4E93DB064AE}" srcOrd="0" destOrd="0" presId="urn:microsoft.com/office/officeart/2005/8/layout/venn1"/>
    <dgm:cxn modelId="{572D3418-390E-4A4A-926A-D6A16CA51058}" type="presParOf" srcId="{FEFDFCEC-0429-4579-BF1A-1674BE0916DC}" destId="{018A0262-53DB-4217-B27C-937A6B48BA46}" srcOrd="1" destOrd="0" presId="urn:microsoft.com/office/officeart/2005/8/layout/venn1"/>
    <dgm:cxn modelId="{824CC026-AC76-4947-B519-8ACD311C2DE7}" type="presParOf" srcId="{FEFDFCEC-0429-4579-BF1A-1674BE0916DC}" destId="{EB8DE02E-3E59-4F92-B3C4-D92E14FD6095}" srcOrd="2" destOrd="0" presId="urn:microsoft.com/office/officeart/2005/8/layout/venn1"/>
    <dgm:cxn modelId="{1EB9A4F1-A248-4E3D-8A4A-838072AC36E6}" type="presParOf" srcId="{FEFDFCEC-0429-4579-BF1A-1674BE0916DC}" destId="{3DB36149-EF1E-41C8-92C6-7722C823E1B0}" srcOrd="3" destOrd="0" presId="urn:microsoft.com/office/officeart/2005/8/layout/venn1"/>
    <dgm:cxn modelId="{2080FDB2-7C38-4EC4-BB4A-CC8B04FD0778}" type="presParOf" srcId="{FEFDFCEC-0429-4579-BF1A-1674BE0916DC}" destId="{3DC5BF31-0EB1-43E2-9721-032CEE91533C}" srcOrd="4" destOrd="0" presId="urn:microsoft.com/office/officeart/2005/8/layout/venn1"/>
    <dgm:cxn modelId="{42C1BA42-880A-4D2E-B1D8-4BEED35E62D2}" type="presParOf" srcId="{FEFDFCEC-0429-4579-BF1A-1674BE0916DC}" destId="{CBD6B974-A917-4E38-B9E7-1A560388A47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12FE0F-C2A4-42AC-9E9A-F10EEC7D6C7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9231EA-5603-4BB0-8B7A-E4C1C958720C}">
      <dgm:prSet phldrT="[Текст]"/>
      <dgm:spPr/>
      <dgm:t>
        <a:bodyPr/>
        <a:lstStyle/>
        <a:p>
          <a:r>
            <a:rPr lang="en-US" dirty="0" smtClean="0"/>
            <a:t>Sources</a:t>
          </a:r>
          <a:endParaRPr lang="ru-RU" dirty="0"/>
        </a:p>
      </dgm:t>
    </dgm:pt>
    <dgm:pt modelId="{02A49FCC-1868-4F40-AC18-838957AB31EA}" type="parTrans" cxnId="{5CF0EAE4-DDAD-4074-8528-700583FD9AEC}">
      <dgm:prSet/>
      <dgm:spPr/>
      <dgm:t>
        <a:bodyPr/>
        <a:lstStyle/>
        <a:p>
          <a:endParaRPr lang="ru-RU"/>
        </a:p>
      </dgm:t>
    </dgm:pt>
    <dgm:pt modelId="{C71BA40B-33CB-4A64-92E4-63B9CBDF7AD2}" type="sibTrans" cxnId="{5CF0EAE4-DDAD-4074-8528-700583FD9AEC}">
      <dgm:prSet/>
      <dgm:spPr/>
      <dgm:t>
        <a:bodyPr/>
        <a:lstStyle/>
        <a:p>
          <a:endParaRPr lang="ru-RU"/>
        </a:p>
      </dgm:t>
    </dgm:pt>
    <dgm:pt modelId="{3ABBDF54-22FE-4872-B657-3B89D426CC7F}">
      <dgm:prSet phldrT="[Текст]"/>
      <dgm:spPr/>
      <dgm:t>
        <a:bodyPr/>
        <a:lstStyle/>
        <a:p>
          <a:r>
            <a:rPr lang="en-GB" dirty="0" smtClean="0"/>
            <a:t>Bureau Van </a:t>
          </a:r>
          <a:r>
            <a:rPr lang="en-GB" dirty="0" err="1" smtClean="0"/>
            <a:t>Dijk</a:t>
          </a:r>
          <a:r>
            <a:rPr lang="en-GB" dirty="0" smtClean="0"/>
            <a:t> (Amadeus) and Bloomberg</a:t>
          </a:r>
          <a:endParaRPr lang="ru-RU" dirty="0"/>
        </a:p>
      </dgm:t>
    </dgm:pt>
    <dgm:pt modelId="{96D26198-9432-41B6-B393-2AD68B4FCA8E}" type="parTrans" cxnId="{F9AA2A7E-E983-40BF-90DD-99ABC69AF22B}">
      <dgm:prSet/>
      <dgm:spPr/>
      <dgm:t>
        <a:bodyPr/>
        <a:lstStyle/>
        <a:p>
          <a:endParaRPr lang="ru-RU"/>
        </a:p>
      </dgm:t>
    </dgm:pt>
    <dgm:pt modelId="{E86F3C45-DFDB-4AD6-A961-B917B8EC508B}" type="sibTrans" cxnId="{F9AA2A7E-E983-40BF-90DD-99ABC69AF22B}">
      <dgm:prSet/>
      <dgm:spPr/>
      <dgm:t>
        <a:bodyPr/>
        <a:lstStyle/>
        <a:p>
          <a:endParaRPr lang="ru-RU"/>
        </a:p>
      </dgm:t>
    </dgm:pt>
    <dgm:pt modelId="{0CEF87BC-E1E7-4BCF-B146-493B80502B0E}">
      <dgm:prSet phldrT="[Текст]"/>
      <dgm:spPr/>
      <dgm:t>
        <a:bodyPr/>
        <a:lstStyle/>
        <a:p>
          <a:r>
            <a:rPr lang="en-US" dirty="0" smtClean="0"/>
            <a:t>Reports and websites of companies</a:t>
          </a:r>
          <a:endParaRPr lang="ru-RU" dirty="0"/>
        </a:p>
      </dgm:t>
    </dgm:pt>
    <dgm:pt modelId="{BA5021FE-CC1E-42E4-A22D-EE8A6358B0DA}" type="parTrans" cxnId="{064FCA75-E733-4632-9F7E-2FF5D3C5C914}">
      <dgm:prSet/>
      <dgm:spPr/>
      <dgm:t>
        <a:bodyPr/>
        <a:lstStyle/>
        <a:p>
          <a:endParaRPr lang="ru-RU"/>
        </a:p>
      </dgm:t>
    </dgm:pt>
    <dgm:pt modelId="{B7E43EBC-DA78-46C3-9DD9-3876EC27399B}" type="sibTrans" cxnId="{064FCA75-E733-4632-9F7E-2FF5D3C5C914}">
      <dgm:prSet/>
      <dgm:spPr/>
      <dgm:t>
        <a:bodyPr/>
        <a:lstStyle/>
        <a:p>
          <a:endParaRPr lang="ru-RU"/>
        </a:p>
      </dgm:t>
    </dgm:pt>
    <dgm:pt modelId="{B3FD2C11-B5FE-40D5-A8A1-816A4DDC5087}">
      <dgm:prSet phldrT="[Текст]"/>
      <dgm:spPr/>
      <dgm:t>
        <a:bodyPr/>
        <a:lstStyle/>
        <a:p>
          <a:r>
            <a:rPr lang="en-US" dirty="0" smtClean="0"/>
            <a:t>Companies</a:t>
          </a:r>
          <a:endParaRPr lang="ru-RU" dirty="0"/>
        </a:p>
      </dgm:t>
    </dgm:pt>
    <dgm:pt modelId="{F0F9269B-2990-4555-85AE-2899C5762302}" type="parTrans" cxnId="{ADAFC084-82D2-494C-A2C2-4F107605D3CB}">
      <dgm:prSet/>
      <dgm:spPr/>
      <dgm:t>
        <a:bodyPr/>
        <a:lstStyle/>
        <a:p>
          <a:endParaRPr lang="ru-RU"/>
        </a:p>
      </dgm:t>
    </dgm:pt>
    <dgm:pt modelId="{43C1A540-AFBE-4DD7-B536-E1139572270E}" type="sibTrans" cxnId="{ADAFC084-82D2-494C-A2C2-4F107605D3CB}">
      <dgm:prSet/>
      <dgm:spPr/>
      <dgm:t>
        <a:bodyPr/>
        <a:lstStyle/>
        <a:p>
          <a:endParaRPr lang="ru-RU"/>
        </a:p>
      </dgm:t>
    </dgm:pt>
    <dgm:pt modelId="{C1957056-B2DA-48E0-AFA4-1D0A36208844}">
      <dgm:prSet phldrT="[Текст]"/>
      <dgm:spPr/>
      <dgm:t>
        <a:bodyPr/>
        <a:lstStyle/>
        <a:p>
          <a:r>
            <a:rPr lang="en-US" dirty="0" smtClean="0"/>
            <a:t>1700 public companies over the period 2004-2014</a:t>
          </a:r>
          <a:endParaRPr lang="ru-RU" dirty="0"/>
        </a:p>
      </dgm:t>
    </dgm:pt>
    <dgm:pt modelId="{A0C166F2-8C9E-4340-B02C-E16970D66493}" type="parTrans" cxnId="{FFCDBCC1-8BA6-492C-BB71-4B580E6F5E7F}">
      <dgm:prSet/>
      <dgm:spPr/>
      <dgm:t>
        <a:bodyPr/>
        <a:lstStyle/>
        <a:p>
          <a:endParaRPr lang="ru-RU"/>
        </a:p>
      </dgm:t>
    </dgm:pt>
    <dgm:pt modelId="{0D250D5D-5849-48C0-A99A-F95FA4A8BB3E}" type="sibTrans" cxnId="{FFCDBCC1-8BA6-492C-BB71-4B580E6F5E7F}">
      <dgm:prSet/>
      <dgm:spPr/>
      <dgm:t>
        <a:bodyPr/>
        <a:lstStyle/>
        <a:p>
          <a:endParaRPr lang="ru-RU"/>
        </a:p>
      </dgm:t>
    </dgm:pt>
    <dgm:pt modelId="{97264CF7-757C-43A1-A530-3A36D26AE844}">
      <dgm:prSet/>
      <dgm:spPr/>
      <dgm:t>
        <a:bodyPr/>
        <a:lstStyle/>
        <a:p>
          <a:r>
            <a:rPr lang="en-US" dirty="0" smtClean="0"/>
            <a:t>Industry </a:t>
          </a:r>
          <a:endParaRPr lang="ru-RU" dirty="0"/>
        </a:p>
      </dgm:t>
    </dgm:pt>
    <dgm:pt modelId="{26E9E549-5B0D-488A-8E78-79995CCBF27F}" type="parTrans" cxnId="{CACCDFD0-26C8-4975-891A-F2F9BD7B8306}">
      <dgm:prSet/>
      <dgm:spPr/>
      <dgm:t>
        <a:bodyPr/>
        <a:lstStyle/>
        <a:p>
          <a:endParaRPr lang="ru-RU"/>
        </a:p>
      </dgm:t>
    </dgm:pt>
    <dgm:pt modelId="{FA3720C2-77A0-4908-A569-3E62E6BA1874}" type="sibTrans" cxnId="{CACCDFD0-26C8-4975-891A-F2F9BD7B8306}">
      <dgm:prSet/>
      <dgm:spPr/>
      <dgm:t>
        <a:bodyPr/>
        <a:lstStyle/>
        <a:p>
          <a:endParaRPr lang="ru-RU"/>
        </a:p>
      </dgm:t>
    </dgm:pt>
    <dgm:pt modelId="{16F39D7E-00BE-46B7-A7D3-30D9869023D8}">
      <dgm:prSet/>
      <dgm:spPr/>
      <dgm:t>
        <a:bodyPr/>
        <a:lstStyle/>
        <a:p>
          <a:r>
            <a:rPr lang="en-GB" dirty="0" smtClean="0"/>
            <a:t>professional, scientific and technical activities (26%), manufacturing (19%), finance and insurance activities (17%), information and communication (10%) and others (28%). </a:t>
          </a:r>
          <a:endParaRPr lang="ru-RU" dirty="0"/>
        </a:p>
      </dgm:t>
    </dgm:pt>
    <dgm:pt modelId="{EB8502B0-D418-4902-B1F9-27CB088995DD}" type="parTrans" cxnId="{3F29A75D-4788-45B4-A1CF-1A0F830F2D15}">
      <dgm:prSet/>
      <dgm:spPr/>
      <dgm:t>
        <a:bodyPr/>
        <a:lstStyle/>
        <a:p>
          <a:endParaRPr lang="ru-RU"/>
        </a:p>
      </dgm:t>
    </dgm:pt>
    <dgm:pt modelId="{821CEF0F-1894-4C22-856C-D42158BD7577}" type="sibTrans" cxnId="{3F29A75D-4788-45B4-A1CF-1A0F830F2D15}">
      <dgm:prSet/>
      <dgm:spPr/>
      <dgm:t>
        <a:bodyPr/>
        <a:lstStyle/>
        <a:p>
          <a:endParaRPr lang="ru-RU"/>
        </a:p>
      </dgm:t>
    </dgm:pt>
    <dgm:pt modelId="{30D5415F-4133-4B99-96DE-6243B9E15F9C}">
      <dgm:prSet/>
      <dgm:spPr/>
      <dgm:t>
        <a:bodyPr/>
        <a:lstStyle/>
        <a:p>
          <a:r>
            <a:rPr lang="en-US" dirty="0" smtClean="0"/>
            <a:t>Countries</a:t>
          </a:r>
          <a:endParaRPr lang="ru-RU" dirty="0"/>
        </a:p>
      </dgm:t>
    </dgm:pt>
    <dgm:pt modelId="{72B73493-EF92-45AD-B68E-C5F821D033F1}" type="parTrans" cxnId="{3336BDE4-AE8D-4D14-A763-82B07904AAAE}">
      <dgm:prSet/>
      <dgm:spPr/>
      <dgm:t>
        <a:bodyPr/>
        <a:lstStyle/>
        <a:p>
          <a:endParaRPr lang="ru-RU"/>
        </a:p>
      </dgm:t>
    </dgm:pt>
    <dgm:pt modelId="{890094FA-28C5-41FD-8B46-BDE661A31A1F}" type="sibTrans" cxnId="{3336BDE4-AE8D-4D14-A763-82B07904AAAE}">
      <dgm:prSet/>
      <dgm:spPr/>
      <dgm:t>
        <a:bodyPr/>
        <a:lstStyle/>
        <a:p>
          <a:endParaRPr lang="ru-RU"/>
        </a:p>
      </dgm:t>
    </dgm:pt>
    <dgm:pt modelId="{9AE27DC7-A886-4ECB-928B-C625154D72B9}">
      <dgm:prSet/>
      <dgm:spPr/>
      <dgm:t>
        <a:bodyPr/>
        <a:lstStyle/>
        <a:p>
          <a:r>
            <a:rPr lang="en-GB" dirty="0" smtClean="0"/>
            <a:t>five European countries: United Kingdom (44%), Germany (24%), France (25%), Spain (5%) and Italy (2%). </a:t>
          </a:r>
          <a:endParaRPr lang="ru-RU" dirty="0"/>
        </a:p>
      </dgm:t>
    </dgm:pt>
    <dgm:pt modelId="{318AD8A2-AF9C-492C-BBDB-B2F12FD00E2F}" type="parTrans" cxnId="{61A7B80E-B8DB-497F-A28B-9E492D1831FA}">
      <dgm:prSet/>
      <dgm:spPr/>
    </dgm:pt>
    <dgm:pt modelId="{EB091264-D720-4117-A273-B37046209947}" type="sibTrans" cxnId="{61A7B80E-B8DB-497F-A28B-9E492D1831FA}">
      <dgm:prSet/>
      <dgm:spPr/>
    </dgm:pt>
    <dgm:pt modelId="{772A1660-FCAC-48C6-B378-BF4B18A1AC04}" type="pres">
      <dgm:prSet presAssocID="{1912FE0F-C2A4-42AC-9E9A-F10EEC7D6C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58D471-B153-491D-8944-C0201A99649D}" type="pres">
      <dgm:prSet presAssocID="{519231EA-5603-4BB0-8B7A-E4C1C958720C}" presName="composite" presStyleCnt="0"/>
      <dgm:spPr/>
    </dgm:pt>
    <dgm:pt modelId="{5EB2E385-F317-4082-A342-179C1EC29922}" type="pres">
      <dgm:prSet presAssocID="{519231EA-5603-4BB0-8B7A-E4C1C958720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74972-024D-4800-9A50-D4A322A1E786}" type="pres">
      <dgm:prSet presAssocID="{519231EA-5603-4BB0-8B7A-E4C1C958720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C8A96-CC4B-4DAF-91B5-62EE737219E2}" type="pres">
      <dgm:prSet presAssocID="{C71BA40B-33CB-4A64-92E4-63B9CBDF7AD2}" presName="sp" presStyleCnt="0"/>
      <dgm:spPr/>
    </dgm:pt>
    <dgm:pt modelId="{9FA51892-17DC-4533-894D-922B3BA76806}" type="pres">
      <dgm:prSet presAssocID="{30D5415F-4133-4B99-96DE-6243B9E15F9C}" presName="composite" presStyleCnt="0"/>
      <dgm:spPr/>
    </dgm:pt>
    <dgm:pt modelId="{08894469-DB3B-489B-B364-93E150214058}" type="pres">
      <dgm:prSet presAssocID="{30D5415F-4133-4B99-96DE-6243B9E15F9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862B9-08C3-4146-BC9B-3CA1703B9522}" type="pres">
      <dgm:prSet presAssocID="{30D5415F-4133-4B99-96DE-6243B9E15F9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EA2A1-041F-4D90-8910-2CD12F865662}" type="pres">
      <dgm:prSet presAssocID="{890094FA-28C5-41FD-8B46-BDE661A31A1F}" presName="sp" presStyleCnt="0"/>
      <dgm:spPr/>
    </dgm:pt>
    <dgm:pt modelId="{390039E6-A92A-4963-845E-353A7F4A77A5}" type="pres">
      <dgm:prSet presAssocID="{97264CF7-757C-43A1-A530-3A36D26AE844}" presName="composite" presStyleCnt="0"/>
      <dgm:spPr/>
    </dgm:pt>
    <dgm:pt modelId="{C8C8BF66-A290-4EEF-807A-A676864A8C9B}" type="pres">
      <dgm:prSet presAssocID="{97264CF7-757C-43A1-A530-3A36D26AE84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1F264-B62B-48E6-90DA-B60777487FE3}" type="pres">
      <dgm:prSet presAssocID="{97264CF7-757C-43A1-A530-3A36D26AE84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53D1A-6215-4CBE-80C6-5FF7640A6E01}" type="pres">
      <dgm:prSet presAssocID="{FA3720C2-77A0-4908-A569-3E62E6BA1874}" presName="sp" presStyleCnt="0"/>
      <dgm:spPr/>
    </dgm:pt>
    <dgm:pt modelId="{1D42DA0D-9BE1-441A-BDE2-E64C3F43D745}" type="pres">
      <dgm:prSet presAssocID="{B3FD2C11-B5FE-40D5-A8A1-816A4DDC5087}" presName="composite" presStyleCnt="0"/>
      <dgm:spPr/>
    </dgm:pt>
    <dgm:pt modelId="{F42E4861-4BD1-4B7E-92E3-51D3EF9D317A}" type="pres">
      <dgm:prSet presAssocID="{B3FD2C11-B5FE-40D5-A8A1-816A4DDC50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8ABF6-BAA1-4FDC-8C06-BB9FBA749CE2}" type="pres">
      <dgm:prSet presAssocID="{B3FD2C11-B5FE-40D5-A8A1-816A4DDC508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A7B80E-B8DB-497F-A28B-9E492D1831FA}" srcId="{30D5415F-4133-4B99-96DE-6243B9E15F9C}" destId="{9AE27DC7-A886-4ECB-928B-C625154D72B9}" srcOrd="0" destOrd="0" parTransId="{318AD8A2-AF9C-492C-BBDB-B2F12FD00E2F}" sibTransId="{EB091264-D720-4117-A273-B37046209947}"/>
    <dgm:cxn modelId="{08FF4CE3-A014-4C99-94BE-264AE937EED9}" type="presOf" srcId="{9AE27DC7-A886-4ECB-928B-C625154D72B9}" destId="{7A9862B9-08C3-4146-BC9B-3CA1703B9522}" srcOrd="0" destOrd="0" presId="urn:microsoft.com/office/officeart/2005/8/layout/chevron2"/>
    <dgm:cxn modelId="{064FCA75-E733-4632-9F7E-2FF5D3C5C914}" srcId="{519231EA-5603-4BB0-8B7A-E4C1C958720C}" destId="{0CEF87BC-E1E7-4BCF-B146-493B80502B0E}" srcOrd="1" destOrd="0" parTransId="{BA5021FE-CC1E-42E4-A22D-EE8A6358B0DA}" sibTransId="{B7E43EBC-DA78-46C3-9DD9-3876EC27399B}"/>
    <dgm:cxn modelId="{F9AA2A7E-E983-40BF-90DD-99ABC69AF22B}" srcId="{519231EA-5603-4BB0-8B7A-E4C1C958720C}" destId="{3ABBDF54-22FE-4872-B657-3B89D426CC7F}" srcOrd="0" destOrd="0" parTransId="{96D26198-9432-41B6-B393-2AD68B4FCA8E}" sibTransId="{E86F3C45-DFDB-4AD6-A961-B917B8EC508B}"/>
    <dgm:cxn modelId="{DDBF119F-66F3-46BC-AD5A-CC9E1CD7A104}" type="presOf" srcId="{C1957056-B2DA-48E0-AFA4-1D0A36208844}" destId="{E348ABF6-BAA1-4FDC-8C06-BB9FBA749CE2}" srcOrd="0" destOrd="0" presId="urn:microsoft.com/office/officeart/2005/8/layout/chevron2"/>
    <dgm:cxn modelId="{3336BDE4-AE8D-4D14-A763-82B07904AAAE}" srcId="{1912FE0F-C2A4-42AC-9E9A-F10EEC7D6C7C}" destId="{30D5415F-4133-4B99-96DE-6243B9E15F9C}" srcOrd="1" destOrd="0" parTransId="{72B73493-EF92-45AD-B68E-C5F821D033F1}" sibTransId="{890094FA-28C5-41FD-8B46-BDE661A31A1F}"/>
    <dgm:cxn modelId="{49E8A603-219B-4725-90C6-3E5455267E63}" type="presOf" srcId="{97264CF7-757C-43A1-A530-3A36D26AE844}" destId="{C8C8BF66-A290-4EEF-807A-A676864A8C9B}" srcOrd="0" destOrd="0" presId="urn:microsoft.com/office/officeart/2005/8/layout/chevron2"/>
    <dgm:cxn modelId="{CACCDFD0-26C8-4975-891A-F2F9BD7B8306}" srcId="{1912FE0F-C2A4-42AC-9E9A-F10EEC7D6C7C}" destId="{97264CF7-757C-43A1-A530-3A36D26AE844}" srcOrd="2" destOrd="0" parTransId="{26E9E549-5B0D-488A-8E78-79995CCBF27F}" sibTransId="{FA3720C2-77A0-4908-A569-3E62E6BA1874}"/>
    <dgm:cxn modelId="{8D11A27C-00EE-4EF7-A0B6-7F24AD7A751A}" type="presOf" srcId="{3ABBDF54-22FE-4872-B657-3B89D426CC7F}" destId="{54574972-024D-4800-9A50-D4A322A1E786}" srcOrd="0" destOrd="0" presId="urn:microsoft.com/office/officeart/2005/8/layout/chevron2"/>
    <dgm:cxn modelId="{3F29A75D-4788-45B4-A1CF-1A0F830F2D15}" srcId="{97264CF7-757C-43A1-A530-3A36D26AE844}" destId="{16F39D7E-00BE-46B7-A7D3-30D9869023D8}" srcOrd="0" destOrd="0" parTransId="{EB8502B0-D418-4902-B1F9-27CB088995DD}" sibTransId="{821CEF0F-1894-4C22-856C-D42158BD7577}"/>
    <dgm:cxn modelId="{16202CC6-AFB1-42DD-ADBA-48E53C882758}" type="presOf" srcId="{30D5415F-4133-4B99-96DE-6243B9E15F9C}" destId="{08894469-DB3B-489B-B364-93E150214058}" srcOrd="0" destOrd="0" presId="urn:microsoft.com/office/officeart/2005/8/layout/chevron2"/>
    <dgm:cxn modelId="{FFCDBCC1-8BA6-492C-BB71-4B580E6F5E7F}" srcId="{B3FD2C11-B5FE-40D5-A8A1-816A4DDC5087}" destId="{C1957056-B2DA-48E0-AFA4-1D0A36208844}" srcOrd="0" destOrd="0" parTransId="{A0C166F2-8C9E-4340-B02C-E16970D66493}" sibTransId="{0D250D5D-5849-48C0-A99A-F95FA4A8BB3E}"/>
    <dgm:cxn modelId="{1AE27985-F76B-4ED6-B357-A815ED03DD82}" type="presOf" srcId="{B3FD2C11-B5FE-40D5-A8A1-816A4DDC5087}" destId="{F42E4861-4BD1-4B7E-92E3-51D3EF9D317A}" srcOrd="0" destOrd="0" presId="urn:microsoft.com/office/officeart/2005/8/layout/chevron2"/>
    <dgm:cxn modelId="{723DDBFC-DE43-49F5-BA24-CF316D64EE11}" type="presOf" srcId="{519231EA-5603-4BB0-8B7A-E4C1C958720C}" destId="{5EB2E385-F317-4082-A342-179C1EC29922}" srcOrd="0" destOrd="0" presId="urn:microsoft.com/office/officeart/2005/8/layout/chevron2"/>
    <dgm:cxn modelId="{ADAFC084-82D2-494C-A2C2-4F107605D3CB}" srcId="{1912FE0F-C2A4-42AC-9E9A-F10EEC7D6C7C}" destId="{B3FD2C11-B5FE-40D5-A8A1-816A4DDC5087}" srcOrd="3" destOrd="0" parTransId="{F0F9269B-2990-4555-85AE-2899C5762302}" sibTransId="{43C1A540-AFBE-4DD7-B536-E1139572270E}"/>
    <dgm:cxn modelId="{3A62C295-050F-4BAE-BF15-7EAF9AF55B05}" type="presOf" srcId="{0CEF87BC-E1E7-4BCF-B146-493B80502B0E}" destId="{54574972-024D-4800-9A50-D4A322A1E786}" srcOrd="0" destOrd="1" presId="urn:microsoft.com/office/officeart/2005/8/layout/chevron2"/>
    <dgm:cxn modelId="{3901D9AA-9077-40AC-BC13-394C363B1468}" type="presOf" srcId="{16F39D7E-00BE-46B7-A7D3-30D9869023D8}" destId="{B431F264-B62B-48E6-90DA-B60777487FE3}" srcOrd="0" destOrd="0" presId="urn:microsoft.com/office/officeart/2005/8/layout/chevron2"/>
    <dgm:cxn modelId="{1C43FC4C-5097-498C-B02F-204FB973BEA2}" type="presOf" srcId="{1912FE0F-C2A4-42AC-9E9A-F10EEC7D6C7C}" destId="{772A1660-FCAC-48C6-B378-BF4B18A1AC04}" srcOrd="0" destOrd="0" presId="urn:microsoft.com/office/officeart/2005/8/layout/chevron2"/>
    <dgm:cxn modelId="{5CF0EAE4-DDAD-4074-8528-700583FD9AEC}" srcId="{1912FE0F-C2A4-42AC-9E9A-F10EEC7D6C7C}" destId="{519231EA-5603-4BB0-8B7A-E4C1C958720C}" srcOrd="0" destOrd="0" parTransId="{02A49FCC-1868-4F40-AC18-838957AB31EA}" sibTransId="{C71BA40B-33CB-4A64-92E4-63B9CBDF7AD2}"/>
    <dgm:cxn modelId="{B949B39B-36A1-4B55-9A78-0D447142192C}" type="presParOf" srcId="{772A1660-FCAC-48C6-B378-BF4B18A1AC04}" destId="{0258D471-B153-491D-8944-C0201A99649D}" srcOrd="0" destOrd="0" presId="urn:microsoft.com/office/officeart/2005/8/layout/chevron2"/>
    <dgm:cxn modelId="{859D4833-486A-44BB-A69E-407153918D45}" type="presParOf" srcId="{0258D471-B153-491D-8944-C0201A99649D}" destId="{5EB2E385-F317-4082-A342-179C1EC29922}" srcOrd="0" destOrd="0" presId="urn:microsoft.com/office/officeart/2005/8/layout/chevron2"/>
    <dgm:cxn modelId="{551D9D4C-154A-4E0E-BE06-DCE661369840}" type="presParOf" srcId="{0258D471-B153-491D-8944-C0201A99649D}" destId="{54574972-024D-4800-9A50-D4A322A1E786}" srcOrd="1" destOrd="0" presId="urn:microsoft.com/office/officeart/2005/8/layout/chevron2"/>
    <dgm:cxn modelId="{96473507-91B4-4333-A148-C922C3C8BA7F}" type="presParOf" srcId="{772A1660-FCAC-48C6-B378-BF4B18A1AC04}" destId="{617C8A96-CC4B-4DAF-91B5-62EE737219E2}" srcOrd="1" destOrd="0" presId="urn:microsoft.com/office/officeart/2005/8/layout/chevron2"/>
    <dgm:cxn modelId="{30EBF2A4-6BB2-48BC-B40B-158A8F83EE8C}" type="presParOf" srcId="{772A1660-FCAC-48C6-B378-BF4B18A1AC04}" destId="{9FA51892-17DC-4533-894D-922B3BA76806}" srcOrd="2" destOrd="0" presId="urn:microsoft.com/office/officeart/2005/8/layout/chevron2"/>
    <dgm:cxn modelId="{45A8FFCC-041C-47F9-9769-3788DB6647B3}" type="presParOf" srcId="{9FA51892-17DC-4533-894D-922B3BA76806}" destId="{08894469-DB3B-489B-B364-93E150214058}" srcOrd="0" destOrd="0" presId="urn:microsoft.com/office/officeart/2005/8/layout/chevron2"/>
    <dgm:cxn modelId="{F6A2026E-F30C-4E66-8111-C6588CF1A719}" type="presParOf" srcId="{9FA51892-17DC-4533-894D-922B3BA76806}" destId="{7A9862B9-08C3-4146-BC9B-3CA1703B9522}" srcOrd="1" destOrd="0" presId="urn:microsoft.com/office/officeart/2005/8/layout/chevron2"/>
    <dgm:cxn modelId="{FBD94BFF-4F2A-4316-8217-C8C63E69CA36}" type="presParOf" srcId="{772A1660-FCAC-48C6-B378-BF4B18A1AC04}" destId="{167EA2A1-041F-4D90-8910-2CD12F865662}" srcOrd="3" destOrd="0" presId="urn:microsoft.com/office/officeart/2005/8/layout/chevron2"/>
    <dgm:cxn modelId="{7140E0D9-284A-4A34-BB47-DFABE901066D}" type="presParOf" srcId="{772A1660-FCAC-48C6-B378-BF4B18A1AC04}" destId="{390039E6-A92A-4963-845E-353A7F4A77A5}" srcOrd="4" destOrd="0" presId="urn:microsoft.com/office/officeart/2005/8/layout/chevron2"/>
    <dgm:cxn modelId="{70D9520C-772C-4BEE-A52F-267925983CB7}" type="presParOf" srcId="{390039E6-A92A-4963-845E-353A7F4A77A5}" destId="{C8C8BF66-A290-4EEF-807A-A676864A8C9B}" srcOrd="0" destOrd="0" presId="urn:microsoft.com/office/officeart/2005/8/layout/chevron2"/>
    <dgm:cxn modelId="{548D703D-37EB-44BB-A4B3-FE429A81EF86}" type="presParOf" srcId="{390039E6-A92A-4963-845E-353A7F4A77A5}" destId="{B431F264-B62B-48E6-90DA-B60777487FE3}" srcOrd="1" destOrd="0" presId="urn:microsoft.com/office/officeart/2005/8/layout/chevron2"/>
    <dgm:cxn modelId="{337FB6C6-9BFA-457E-A367-B2E850DC1320}" type="presParOf" srcId="{772A1660-FCAC-48C6-B378-BF4B18A1AC04}" destId="{25953D1A-6215-4CBE-80C6-5FF7640A6E01}" srcOrd="5" destOrd="0" presId="urn:microsoft.com/office/officeart/2005/8/layout/chevron2"/>
    <dgm:cxn modelId="{EE93BABE-427F-44E5-91FF-9E4848A05683}" type="presParOf" srcId="{772A1660-FCAC-48C6-B378-BF4B18A1AC04}" destId="{1D42DA0D-9BE1-441A-BDE2-E64C3F43D745}" srcOrd="6" destOrd="0" presId="urn:microsoft.com/office/officeart/2005/8/layout/chevron2"/>
    <dgm:cxn modelId="{FDD6B45C-D54B-48A7-91F7-F8DF5FE8F72F}" type="presParOf" srcId="{1D42DA0D-9BE1-441A-BDE2-E64C3F43D745}" destId="{F42E4861-4BD1-4B7E-92E3-51D3EF9D317A}" srcOrd="0" destOrd="0" presId="urn:microsoft.com/office/officeart/2005/8/layout/chevron2"/>
    <dgm:cxn modelId="{1CFD3481-491D-466E-AC21-6163D7A2CC7A}" type="presParOf" srcId="{1D42DA0D-9BE1-441A-BDE2-E64C3F43D745}" destId="{E348ABF6-BAA1-4FDC-8C06-BB9FBA749C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CC46F-D4FC-41B0-B07B-656C6E586ABA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5A445-4051-4D8F-B443-904627DD9E7E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Human resource capabilities</a:t>
          </a:r>
          <a:endParaRPr lang="ru-RU" sz="1800" b="1" dirty="0">
            <a:solidFill>
              <a:schemeClr val="bg1"/>
            </a:solidFill>
          </a:endParaRPr>
        </a:p>
      </dgm:t>
    </dgm:pt>
    <dgm:pt modelId="{8CEDAB2E-271B-4D7C-BD9E-499E2E62CE8B}" type="parTrans" cxnId="{82D0BA74-7233-46E4-8C4E-64705F817E9F}">
      <dgm:prSet/>
      <dgm:spPr/>
      <dgm:t>
        <a:bodyPr/>
        <a:lstStyle/>
        <a:p>
          <a:endParaRPr lang="ru-RU"/>
        </a:p>
      </dgm:t>
    </dgm:pt>
    <dgm:pt modelId="{E5C9D5E2-1394-4D67-9E72-45B4916DDB90}" type="sibTrans" cxnId="{82D0BA74-7233-46E4-8C4E-64705F817E9F}">
      <dgm:prSet/>
      <dgm:spPr/>
      <dgm:t>
        <a:bodyPr/>
        <a:lstStyle/>
        <a:p>
          <a:endParaRPr lang="ru-RU"/>
        </a:p>
      </dgm:t>
    </dgm:pt>
    <dgm:pt modelId="{A29CA22A-7213-4DE2-AA7D-1FBB022CDBB8}">
      <dgm:prSet phldrT="[Текст]" custT="1"/>
      <dgm:spPr/>
      <dgm:t>
        <a:bodyPr/>
        <a:lstStyle/>
        <a:p>
          <a:r>
            <a:rPr lang="en-US" sz="1800" b="1" dirty="0" smtClean="0"/>
            <a:t>Productivity</a:t>
          </a:r>
          <a:endParaRPr lang="ru-RU" sz="1800" b="1" dirty="0"/>
        </a:p>
      </dgm:t>
    </dgm:pt>
    <dgm:pt modelId="{55118ADB-E9EF-4C0C-B30E-CAB5A86508EC}" type="parTrans" cxnId="{9D3101BE-B188-40E4-907A-3EFF6985D522}">
      <dgm:prSet/>
      <dgm:spPr/>
      <dgm:t>
        <a:bodyPr/>
        <a:lstStyle/>
        <a:p>
          <a:endParaRPr lang="ru-RU"/>
        </a:p>
      </dgm:t>
    </dgm:pt>
    <dgm:pt modelId="{04D91846-2DA2-4D31-A165-9E5F9351274D}" type="sibTrans" cxnId="{9D3101BE-B188-40E4-907A-3EFF6985D522}">
      <dgm:prSet/>
      <dgm:spPr/>
      <dgm:t>
        <a:bodyPr/>
        <a:lstStyle/>
        <a:p>
          <a:endParaRPr lang="ru-RU"/>
        </a:p>
      </dgm:t>
    </dgm:pt>
    <dgm:pt modelId="{494D4722-9012-4B69-8447-FD147141D491}">
      <dgm:prSet phldrT="[Текст]" custT="1"/>
      <dgm:spPr/>
      <dgm:t>
        <a:bodyPr/>
        <a:lstStyle/>
        <a:p>
          <a:r>
            <a:rPr lang="en-US" sz="1800" b="1" dirty="0" smtClean="0"/>
            <a:t>Number of employees</a:t>
          </a:r>
          <a:endParaRPr lang="ru-RU" sz="1800" b="1" dirty="0"/>
        </a:p>
      </dgm:t>
    </dgm:pt>
    <dgm:pt modelId="{CD24A37A-BAE2-4CEE-9BBB-459510CCB1C2}" type="parTrans" cxnId="{85CB5151-7AC7-4306-AE55-FD8A3B30F870}">
      <dgm:prSet/>
      <dgm:spPr/>
      <dgm:t>
        <a:bodyPr/>
        <a:lstStyle/>
        <a:p>
          <a:endParaRPr lang="ru-RU"/>
        </a:p>
      </dgm:t>
    </dgm:pt>
    <dgm:pt modelId="{3E736898-9DF8-4697-9FA9-FFF7EA07F744}" type="sibTrans" cxnId="{85CB5151-7AC7-4306-AE55-FD8A3B30F870}">
      <dgm:prSet/>
      <dgm:spPr/>
      <dgm:t>
        <a:bodyPr/>
        <a:lstStyle/>
        <a:p>
          <a:endParaRPr lang="ru-RU"/>
        </a:p>
      </dgm:t>
    </dgm:pt>
    <dgm:pt modelId="{87F2CCF3-77CC-4763-9B66-ACD121BC47EE}">
      <dgm:prSet phldrT="[Текст]" custT="1"/>
      <dgm:spPr/>
      <dgm:t>
        <a:bodyPr/>
        <a:lstStyle/>
        <a:p>
          <a:r>
            <a:rPr lang="en-US" sz="1800" b="1" dirty="0" smtClean="0"/>
            <a:t>Internal process capabilities</a:t>
          </a:r>
          <a:endParaRPr lang="ru-RU" sz="1800" b="1" dirty="0"/>
        </a:p>
      </dgm:t>
    </dgm:pt>
    <dgm:pt modelId="{86D62264-F832-46AB-BEDB-315182C21DCA}" type="parTrans" cxnId="{FD5C4E5D-C614-4EF3-8F8B-7FFE09C8A207}">
      <dgm:prSet/>
      <dgm:spPr/>
      <dgm:t>
        <a:bodyPr/>
        <a:lstStyle/>
        <a:p>
          <a:endParaRPr lang="ru-RU"/>
        </a:p>
      </dgm:t>
    </dgm:pt>
    <dgm:pt modelId="{B8CC597D-E8F1-4C1C-8D5B-F0AB02413152}" type="sibTrans" cxnId="{FD5C4E5D-C614-4EF3-8F8B-7FFE09C8A207}">
      <dgm:prSet/>
      <dgm:spPr/>
      <dgm:t>
        <a:bodyPr/>
        <a:lstStyle/>
        <a:p>
          <a:endParaRPr lang="ru-RU"/>
        </a:p>
      </dgm:t>
    </dgm:pt>
    <dgm:pt modelId="{D3A09FF9-BAF1-4654-81B3-8ABF61267FF8}">
      <dgm:prSet phldrT="[Текст]" custT="1"/>
      <dgm:spPr/>
      <dgm:t>
        <a:bodyPr/>
        <a:lstStyle/>
        <a:p>
          <a:r>
            <a:rPr lang="en-US" sz="1800" b="1" dirty="0" smtClean="0"/>
            <a:t>ERP system</a:t>
          </a:r>
          <a:endParaRPr lang="ru-RU" sz="1800" b="1" dirty="0"/>
        </a:p>
      </dgm:t>
    </dgm:pt>
    <dgm:pt modelId="{E2452918-6024-470E-894B-80F7D98F123D}" type="parTrans" cxnId="{1B8479D4-6FB9-42AC-9C6D-26242503A5AD}">
      <dgm:prSet/>
      <dgm:spPr/>
      <dgm:t>
        <a:bodyPr/>
        <a:lstStyle/>
        <a:p>
          <a:endParaRPr lang="ru-RU"/>
        </a:p>
      </dgm:t>
    </dgm:pt>
    <dgm:pt modelId="{7C01DD9F-CEE8-4C88-9CAF-31B9D5BEA96F}" type="sibTrans" cxnId="{1B8479D4-6FB9-42AC-9C6D-26242503A5AD}">
      <dgm:prSet/>
      <dgm:spPr/>
      <dgm:t>
        <a:bodyPr/>
        <a:lstStyle/>
        <a:p>
          <a:endParaRPr lang="ru-RU"/>
        </a:p>
      </dgm:t>
    </dgm:pt>
    <dgm:pt modelId="{5403D824-F3D8-4296-BA3A-7425362192DA}">
      <dgm:prSet phldrT="[Текст]" custT="1"/>
      <dgm:spPr/>
      <dgm:t>
        <a:bodyPr/>
        <a:lstStyle/>
        <a:p>
          <a:r>
            <a:rPr lang="en-US" sz="1800" b="1" dirty="0" smtClean="0"/>
            <a:t>KM system</a:t>
          </a:r>
          <a:endParaRPr lang="ru-RU" sz="1800" b="1" dirty="0"/>
        </a:p>
      </dgm:t>
    </dgm:pt>
    <dgm:pt modelId="{2AF645FD-39EE-4888-A1C7-5B1DECB275EA}" type="parTrans" cxnId="{7586E442-B5EA-420F-8753-0FC82181F707}">
      <dgm:prSet/>
      <dgm:spPr/>
      <dgm:t>
        <a:bodyPr/>
        <a:lstStyle/>
        <a:p>
          <a:endParaRPr lang="ru-RU"/>
        </a:p>
      </dgm:t>
    </dgm:pt>
    <dgm:pt modelId="{4146C8D6-1356-469C-8300-F9B0E353CA78}" type="sibTrans" cxnId="{7586E442-B5EA-420F-8753-0FC82181F707}">
      <dgm:prSet/>
      <dgm:spPr/>
      <dgm:t>
        <a:bodyPr/>
        <a:lstStyle/>
        <a:p>
          <a:endParaRPr lang="ru-RU"/>
        </a:p>
      </dgm:t>
    </dgm:pt>
    <dgm:pt modelId="{EA3EF8F4-1261-4535-B952-45F9171D1C21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Networking capabilities</a:t>
          </a:r>
          <a:endParaRPr lang="ru-RU" sz="1800" b="1" dirty="0">
            <a:solidFill>
              <a:schemeClr val="bg1"/>
            </a:solidFill>
          </a:endParaRPr>
        </a:p>
      </dgm:t>
    </dgm:pt>
    <dgm:pt modelId="{309DA3CA-6D27-443E-BE20-D2173E72D532}" type="parTrans" cxnId="{D0EA526F-16F9-4922-B4B6-22D72A61CECE}">
      <dgm:prSet/>
      <dgm:spPr/>
      <dgm:t>
        <a:bodyPr/>
        <a:lstStyle/>
        <a:p>
          <a:endParaRPr lang="ru-RU"/>
        </a:p>
      </dgm:t>
    </dgm:pt>
    <dgm:pt modelId="{E1068D35-E63B-4834-ADA4-F5ED6740985E}" type="sibTrans" cxnId="{D0EA526F-16F9-4922-B4B6-22D72A61CECE}">
      <dgm:prSet/>
      <dgm:spPr/>
      <dgm:t>
        <a:bodyPr/>
        <a:lstStyle/>
        <a:p>
          <a:endParaRPr lang="ru-RU"/>
        </a:p>
      </dgm:t>
    </dgm:pt>
    <dgm:pt modelId="{BBE06636-194A-494D-BD73-5FF2510042C8}">
      <dgm:prSet phldrT="[Текст]" custT="1"/>
      <dgm:spPr/>
      <dgm:t>
        <a:bodyPr/>
        <a:lstStyle/>
        <a:p>
          <a:r>
            <a:rPr lang="en-US" sz="1800" b="1" dirty="0" smtClean="0"/>
            <a:t>Associations</a:t>
          </a:r>
          <a:endParaRPr lang="ru-RU" sz="1800" b="1" dirty="0"/>
        </a:p>
      </dgm:t>
    </dgm:pt>
    <dgm:pt modelId="{36B8B157-F953-4BC7-8D51-7017FBE5A45B}" type="parTrans" cxnId="{EE8923D3-FF4F-43B7-9FD8-49EB6C9D5975}">
      <dgm:prSet/>
      <dgm:spPr/>
      <dgm:t>
        <a:bodyPr/>
        <a:lstStyle/>
        <a:p>
          <a:endParaRPr lang="ru-RU"/>
        </a:p>
      </dgm:t>
    </dgm:pt>
    <dgm:pt modelId="{D3235DF6-F251-4329-BD02-53EA53D29367}" type="sibTrans" cxnId="{EE8923D3-FF4F-43B7-9FD8-49EB6C9D5975}">
      <dgm:prSet/>
      <dgm:spPr/>
      <dgm:t>
        <a:bodyPr/>
        <a:lstStyle/>
        <a:p>
          <a:endParaRPr lang="ru-RU"/>
        </a:p>
      </dgm:t>
    </dgm:pt>
    <dgm:pt modelId="{F9251019-371B-442D-9662-26EF7619AD5C}">
      <dgm:prSet phldrT="[Текст]" custT="1"/>
      <dgm:spPr/>
      <dgm:t>
        <a:bodyPr/>
        <a:lstStyle/>
        <a:p>
          <a:r>
            <a:rPr lang="en-US" sz="1800" b="1" dirty="0" smtClean="0"/>
            <a:t>Subsidiaries</a:t>
          </a:r>
          <a:endParaRPr lang="ru-RU" sz="1800" b="1" dirty="0"/>
        </a:p>
      </dgm:t>
    </dgm:pt>
    <dgm:pt modelId="{28C806D4-0925-4493-B4A4-5290A87A29D7}" type="parTrans" cxnId="{6FE5C638-D2C6-4BC6-8D8B-9AF8670F9AB7}">
      <dgm:prSet/>
      <dgm:spPr/>
      <dgm:t>
        <a:bodyPr/>
        <a:lstStyle/>
        <a:p>
          <a:endParaRPr lang="ru-RU"/>
        </a:p>
      </dgm:t>
    </dgm:pt>
    <dgm:pt modelId="{BB728737-D92A-4DF3-BD4B-0E4376221C61}" type="sibTrans" cxnId="{6FE5C638-D2C6-4BC6-8D8B-9AF8670F9AB7}">
      <dgm:prSet/>
      <dgm:spPr/>
      <dgm:t>
        <a:bodyPr/>
        <a:lstStyle/>
        <a:p>
          <a:endParaRPr lang="ru-RU"/>
        </a:p>
      </dgm:t>
    </dgm:pt>
    <dgm:pt modelId="{C749092E-2227-44A7-89B1-62EAF54D33F2}">
      <dgm:prSet phldrT="[Текст]" custT="1"/>
      <dgm:spPr/>
      <dgm:t>
        <a:bodyPr/>
        <a:lstStyle/>
        <a:p>
          <a:r>
            <a:rPr lang="en-US" sz="1800" b="1" dirty="0" smtClean="0"/>
            <a:t>Corporate UNI</a:t>
          </a:r>
          <a:endParaRPr lang="ru-RU" sz="1800" b="1" dirty="0"/>
        </a:p>
      </dgm:t>
    </dgm:pt>
    <dgm:pt modelId="{2EC99BF1-C0CC-461C-B2AB-EEFF2A8EB595}" type="parTrans" cxnId="{70EBCEA3-727E-424A-9999-89F5E341FDC5}">
      <dgm:prSet/>
      <dgm:spPr/>
      <dgm:t>
        <a:bodyPr/>
        <a:lstStyle/>
        <a:p>
          <a:endParaRPr lang="ru-RU"/>
        </a:p>
      </dgm:t>
    </dgm:pt>
    <dgm:pt modelId="{A2AECF0B-6FD6-401B-8455-2B49A176C597}" type="sibTrans" cxnId="{70EBCEA3-727E-424A-9999-89F5E341FDC5}">
      <dgm:prSet/>
      <dgm:spPr/>
      <dgm:t>
        <a:bodyPr/>
        <a:lstStyle/>
        <a:p>
          <a:endParaRPr lang="ru-RU"/>
        </a:p>
      </dgm:t>
    </dgm:pt>
    <dgm:pt modelId="{E02DC74A-B7F7-48C2-BC78-B8B76BEBB96E}">
      <dgm:prSet phldrT="[Текст]" custT="1"/>
      <dgm:spPr/>
      <dgm:t>
        <a:bodyPr/>
        <a:lstStyle/>
        <a:p>
          <a:r>
            <a:rPr lang="en-US" sz="1800" b="1" dirty="0" smtClean="0"/>
            <a:t>Brand as employer</a:t>
          </a:r>
          <a:endParaRPr lang="ru-RU" sz="1800" b="1" dirty="0"/>
        </a:p>
      </dgm:t>
    </dgm:pt>
    <dgm:pt modelId="{3A5FF068-555F-4D53-8162-622A4A74F628}" type="parTrans" cxnId="{4B7480FE-DC8C-4F3F-AB56-2FCD5B05FDAD}">
      <dgm:prSet/>
      <dgm:spPr/>
      <dgm:t>
        <a:bodyPr/>
        <a:lstStyle/>
        <a:p>
          <a:endParaRPr lang="ru-RU"/>
        </a:p>
      </dgm:t>
    </dgm:pt>
    <dgm:pt modelId="{392FC4B7-EA09-4E1F-A74E-09B341FB211B}" type="sibTrans" cxnId="{4B7480FE-DC8C-4F3F-AB56-2FCD5B05FDAD}">
      <dgm:prSet/>
      <dgm:spPr/>
      <dgm:t>
        <a:bodyPr/>
        <a:lstStyle/>
        <a:p>
          <a:endParaRPr lang="ru-RU"/>
        </a:p>
      </dgm:t>
    </dgm:pt>
    <dgm:pt modelId="{F1398CE2-5E50-4E3A-8736-63A005D9A81E}">
      <dgm:prSet phldrT="[Текст]" custT="1"/>
      <dgm:spPr/>
      <dgm:t>
        <a:bodyPr/>
        <a:lstStyle/>
        <a:p>
          <a:r>
            <a:rPr lang="en-US" sz="1800" b="1" dirty="0" smtClean="0"/>
            <a:t>Qualification of board of directors</a:t>
          </a:r>
          <a:endParaRPr lang="ru-RU" sz="1800" b="1" dirty="0"/>
        </a:p>
      </dgm:t>
    </dgm:pt>
    <dgm:pt modelId="{452D71D5-FE36-4758-A600-BF6EC6CA8D1D}" type="parTrans" cxnId="{832A52E0-61B2-47FC-BB95-CF68883F24C6}">
      <dgm:prSet/>
      <dgm:spPr/>
      <dgm:t>
        <a:bodyPr/>
        <a:lstStyle/>
        <a:p>
          <a:endParaRPr lang="ru-RU"/>
        </a:p>
      </dgm:t>
    </dgm:pt>
    <dgm:pt modelId="{227B45E5-5BCB-40C1-B82B-75838EF6B85A}" type="sibTrans" cxnId="{832A52E0-61B2-47FC-BB95-CF68883F24C6}">
      <dgm:prSet/>
      <dgm:spPr/>
      <dgm:t>
        <a:bodyPr/>
        <a:lstStyle/>
        <a:p>
          <a:endParaRPr lang="ru-RU"/>
        </a:p>
      </dgm:t>
    </dgm:pt>
    <dgm:pt modelId="{AA365387-EAEA-4FBE-98F5-05036FF9C806}">
      <dgm:prSet phldrT="[Текст]" custT="1"/>
      <dgm:spPr/>
      <dgm:t>
        <a:bodyPr/>
        <a:lstStyle/>
        <a:p>
          <a:r>
            <a:rPr lang="en-US" sz="1800" b="1" dirty="0" smtClean="0"/>
            <a:t>Strategy </a:t>
          </a:r>
          <a:r>
            <a:rPr lang="en-US" sz="1600" b="1" dirty="0" smtClean="0"/>
            <a:t>implementation</a:t>
          </a:r>
          <a:endParaRPr lang="ru-RU" sz="1600" b="1" dirty="0"/>
        </a:p>
      </dgm:t>
    </dgm:pt>
    <dgm:pt modelId="{D45AA6AD-8E2B-4637-B49F-E0B6168D0C22}" type="parTrans" cxnId="{8A6E4810-0762-450C-9BAA-CC082267808F}">
      <dgm:prSet/>
      <dgm:spPr/>
      <dgm:t>
        <a:bodyPr/>
        <a:lstStyle/>
        <a:p>
          <a:endParaRPr lang="ru-RU"/>
        </a:p>
      </dgm:t>
    </dgm:pt>
    <dgm:pt modelId="{C0A3859C-A7F9-48E4-9979-01888487D2B8}" type="sibTrans" cxnId="{8A6E4810-0762-450C-9BAA-CC082267808F}">
      <dgm:prSet/>
      <dgm:spPr/>
      <dgm:t>
        <a:bodyPr/>
        <a:lstStyle/>
        <a:p>
          <a:endParaRPr lang="ru-RU"/>
        </a:p>
      </dgm:t>
    </dgm:pt>
    <dgm:pt modelId="{2091762D-6036-4614-B4D9-1CB2AFB31D40}">
      <dgm:prSet phldrT="[Текст]" custT="1"/>
      <dgm:spPr/>
      <dgm:t>
        <a:bodyPr/>
        <a:lstStyle/>
        <a:p>
          <a:r>
            <a:rPr lang="en-US" sz="1800" b="1" dirty="0" smtClean="0"/>
            <a:t>Foreign capital</a:t>
          </a:r>
          <a:endParaRPr lang="ru-RU" sz="1800" b="1" dirty="0"/>
        </a:p>
      </dgm:t>
    </dgm:pt>
    <dgm:pt modelId="{E20E91BF-9D24-48DD-8401-89B408D1A7FA}" type="parTrans" cxnId="{FEFED216-1307-485C-9287-B947CB95913B}">
      <dgm:prSet/>
      <dgm:spPr/>
      <dgm:t>
        <a:bodyPr/>
        <a:lstStyle/>
        <a:p>
          <a:endParaRPr lang="ru-RU"/>
        </a:p>
      </dgm:t>
    </dgm:pt>
    <dgm:pt modelId="{99E623EF-D0D7-44C7-9EA0-85A469E54BE5}" type="sibTrans" cxnId="{FEFED216-1307-485C-9287-B947CB95913B}">
      <dgm:prSet/>
      <dgm:spPr/>
      <dgm:t>
        <a:bodyPr/>
        <a:lstStyle/>
        <a:p>
          <a:endParaRPr lang="ru-RU"/>
        </a:p>
      </dgm:t>
    </dgm:pt>
    <dgm:pt modelId="{432353B9-50E8-4668-B8A4-28C4211F1455}" type="pres">
      <dgm:prSet presAssocID="{B9ECC46F-D4FC-41B0-B07B-656C6E586A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FFB9A4-5495-4B85-8CF0-9832D1574338}" type="pres">
      <dgm:prSet presAssocID="{5145A445-4051-4D8F-B443-904627DD9E7E}" presName="composite" presStyleCnt="0"/>
      <dgm:spPr/>
    </dgm:pt>
    <dgm:pt modelId="{B2E3FEA9-124B-4C88-A595-7276F650386E}" type="pres">
      <dgm:prSet presAssocID="{5145A445-4051-4D8F-B443-904627DD9E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9F63A-7D80-4384-BA04-80A45E41BB1E}" type="pres">
      <dgm:prSet presAssocID="{5145A445-4051-4D8F-B443-904627DD9E7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29090-C2F2-45EC-8D68-1B8D65E31FF1}" type="pres">
      <dgm:prSet presAssocID="{E5C9D5E2-1394-4D67-9E72-45B4916DDB90}" presName="space" presStyleCnt="0"/>
      <dgm:spPr/>
    </dgm:pt>
    <dgm:pt modelId="{9ED2DA29-B62B-4481-A87F-2785773B8770}" type="pres">
      <dgm:prSet presAssocID="{87F2CCF3-77CC-4763-9B66-ACD121BC47EE}" presName="composite" presStyleCnt="0"/>
      <dgm:spPr/>
    </dgm:pt>
    <dgm:pt modelId="{0B26C2B1-58E3-4C8E-B35E-AB90C35E605C}" type="pres">
      <dgm:prSet presAssocID="{87F2CCF3-77CC-4763-9B66-ACD121BC47EE}" presName="parTx" presStyleLbl="alignNode1" presStyleIdx="1" presStyleCnt="3" custLinFactNeighborY="-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B89BE-D84E-4CF4-A894-E724D23D3C1C}" type="pres">
      <dgm:prSet presAssocID="{87F2CCF3-77CC-4763-9B66-ACD121BC47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0B258-68FE-433A-A54F-10CAEB2E3CC8}" type="pres">
      <dgm:prSet presAssocID="{B8CC597D-E8F1-4C1C-8D5B-F0AB02413152}" presName="space" presStyleCnt="0"/>
      <dgm:spPr/>
    </dgm:pt>
    <dgm:pt modelId="{C91CE975-FA1E-4AC7-998B-0C793E433CA8}" type="pres">
      <dgm:prSet presAssocID="{EA3EF8F4-1261-4535-B952-45F9171D1C21}" presName="composite" presStyleCnt="0"/>
      <dgm:spPr/>
    </dgm:pt>
    <dgm:pt modelId="{02335154-EFF4-409D-AD7F-8BA206DD73A0}" type="pres">
      <dgm:prSet presAssocID="{EA3EF8F4-1261-4535-B952-45F9171D1C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FB8AE-BEA8-4C99-BD45-312385B5FF34}" type="pres">
      <dgm:prSet presAssocID="{EA3EF8F4-1261-4535-B952-45F9171D1C2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C4E5D-C614-4EF3-8F8B-7FFE09C8A207}" srcId="{B9ECC46F-D4FC-41B0-B07B-656C6E586ABA}" destId="{87F2CCF3-77CC-4763-9B66-ACD121BC47EE}" srcOrd="1" destOrd="0" parTransId="{86D62264-F832-46AB-BEDB-315182C21DCA}" sibTransId="{B8CC597D-E8F1-4C1C-8D5B-F0AB02413152}"/>
    <dgm:cxn modelId="{C0688001-9EB5-4A64-8832-D05B889CAF7B}" type="presOf" srcId="{B9ECC46F-D4FC-41B0-B07B-656C6E586ABA}" destId="{432353B9-50E8-4668-B8A4-28C4211F1455}" srcOrd="0" destOrd="0" presId="urn:microsoft.com/office/officeart/2005/8/layout/hList1"/>
    <dgm:cxn modelId="{FEFED216-1307-485C-9287-B947CB95913B}" srcId="{EA3EF8F4-1261-4535-B952-45F9171D1C21}" destId="{2091762D-6036-4614-B4D9-1CB2AFB31D40}" srcOrd="2" destOrd="0" parTransId="{E20E91BF-9D24-48DD-8401-89B408D1A7FA}" sibTransId="{99E623EF-D0D7-44C7-9EA0-85A469E54BE5}"/>
    <dgm:cxn modelId="{C7100B60-4964-4D1D-857C-6517B404E26F}" type="presOf" srcId="{D3A09FF9-BAF1-4654-81B3-8ABF61267FF8}" destId="{F79B89BE-D84E-4CF4-A894-E724D23D3C1C}" srcOrd="0" destOrd="0" presId="urn:microsoft.com/office/officeart/2005/8/layout/hList1"/>
    <dgm:cxn modelId="{82D0BA74-7233-46E4-8C4E-64705F817E9F}" srcId="{B9ECC46F-D4FC-41B0-B07B-656C6E586ABA}" destId="{5145A445-4051-4D8F-B443-904627DD9E7E}" srcOrd="0" destOrd="0" parTransId="{8CEDAB2E-271B-4D7C-BD9E-499E2E62CE8B}" sibTransId="{E5C9D5E2-1394-4D67-9E72-45B4916DDB90}"/>
    <dgm:cxn modelId="{70EBCEA3-727E-424A-9999-89F5E341FDC5}" srcId="{5145A445-4051-4D8F-B443-904627DD9E7E}" destId="{C749092E-2227-44A7-89B1-62EAF54D33F2}" srcOrd="2" destOrd="0" parTransId="{2EC99BF1-C0CC-461C-B2AB-EEFF2A8EB595}" sibTransId="{A2AECF0B-6FD6-401B-8455-2B49A176C597}"/>
    <dgm:cxn modelId="{85CB5151-7AC7-4306-AE55-FD8A3B30F870}" srcId="{5145A445-4051-4D8F-B443-904627DD9E7E}" destId="{494D4722-9012-4B69-8447-FD147141D491}" srcOrd="1" destOrd="0" parTransId="{CD24A37A-BAE2-4CEE-9BBB-459510CCB1C2}" sibTransId="{3E736898-9DF8-4697-9FA9-FFF7EA07F744}"/>
    <dgm:cxn modelId="{CBC0D5B0-5470-4518-8953-F3FA54C81675}" type="presOf" srcId="{5145A445-4051-4D8F-B443-904627DD9E7E}" destId="{B2E3FEA9-124B-4C88-A595-7276F650386E}" srcOrd="0" destOrd="0" presId="urn:microsoft.com/office/officeart/2005/8/layout/hList1"/>
    <dgm:cxn modelId="{E95F9BDA-7CF5-4942-98AC-B6DDB1962633}" type="presOf" srcId="{5403D824-F3D8-4296-BA3A-7425362192DA}" destId="{F79B89BE-D84E-4CF4-A894-E724D23D3C1C}" srcOrd="0" destOrd="1" presId="urn:microsoft.com/office/officeart/2005/8/layout/hList1"/>
    <dgm:cxn modelId="{E0E6A25F-2FEA-4088-99D6-17FCEAE7157B}" type="presOf" srcId="{EA3EF8F4-1261-4535-B952-45F9171D1C21}" destId="{02335154-EFF4-409D-AD7F-8BA206DD73A0}" srcOrd="0" destOrd="0" presId="urn:microsoft.com/office/officeart/2005/8/layout/hList1"/>
    <dgm:cxn modelId="{A2BCA5A1-BB1D-45F0-A85D-9246B1BD6A60}" type="presOf" srcId="{87F2CCF3-77CC-4763-9B66-ACD121BC47EE}" destId="{0B26C2B1-58E3-4C8E-B35E-AB90C35E605C}" srcOrd="0" destOrd="0" presId="urn:microsoft.com/office/officeart/2005/8/layout/hList1"/>
    <dgm:cxn modelId="{2716994C-19F1-43EB-A2F7-810A9F186241}" type="presOf" srcId="{BBE06636-194A-494D-BD73-5FF2510042C8}" destId="{E45FB8AE-BEA8-4C99-BD45-312385B5FF34}" srcOrd="0" destOrd="0" presId="urn:microsoft.com/office/officeart/2005/8/layout/hList1"/>
    <dgm:cxn modelId="{9E395EA9-B660-4448-8411-55FD5BF84B0B}" type="presOf" srcId="{F1398CE2-5E50-4E3A-8736-63A005D9A81E}" destId="{F79B89BE-D84E-4CF4-A894-E724D23D3C1C}" srcOrd="0" destOrd="2" presId="urn:microsoft.com/office/officeart/2005/8/layout/hList1"/>
    <dgm:cxn modelId="{DA0673FD-2AE0-43AD-82B4-EB5C0BE139B3}" type="presOf" srcId="{C749092E-2227-44A7-89B1-62EAF54D33F2}" destId="{3039F63A-7D80-4384-BA04-80A45E41BB1E}" srcOrd="0" destOrd="2" presId="urn:microsoft.com/office/officeart/2005/8/layout/hList1"/>
    <dgm:cxn modelId="{1B8479D4-6FB9-42AC-9C6D-26242503A5AD}" srcId="{87F2CCF3-77CC-4763-9B66-ACD121BC47EE}" destId="{D3A09FF9-BAF1-4654-81B3-8ABF61267FF8}" srcOrd="0" destOrd="0" parTransId="{E2452918-6024-470E-894B-80F7D98F123D}" sibTransId="{7C01DD9F-CEE8-4C88-9CAF-31B9D5BEA96F}"/>
    <dgm:cxn modelId="{8A6E4810-0762-450C-9BAA-CC082267808F}" srcId="{87F2CCF3-77CC-4763-9B66-ACD121BC47EE}" destId="{AA365387-EAEA-4FBE-98F5-05036FF9C806}" srcOrd="3" destOrd="0" parTransId="{D45AA6AD-8E2B-4637-B49F-E0B6168D0C22}" sibTransId="{C0A3859C-A7F9-48E4-9979-01888487D2B8}"/>
    <dgm:cxn modelId="{AA5F5E20-8047-4E6F-8543-4252F9AAF206}" type="presOf" srcId="{E02DC74A-B7F7-48C2-BC78-B8B76BEBB96E}" destId="{3039F63A-7D80-4384-BA04-80A45E41BB1E}" srcOrd="0" destOrd="3" presId="urn:microsoft.com/office/officeart/2005/8/layout/hList1"/>
    <dgm:cxn modelId="{FCBF89DB-20A6-43EF-AE2D-58617E8ADC5D}" type="presOf" srcId="{AA365387-EAEA-4FBE-98F5-05036FF9C806}" destId="{F79B89BE-D84E-4CF4-A894-E724D23D3C1C}" srcOrd="0" destOrd="3" presId="urn:microsoft.com/office/officeart/2005/8/layout/hList1"/>
    <dgm:cxn modelId="{7586E442-B5EA-420F-8753-0FC82181F707}" srcId="{87F2CCF3-77CC-4763-9B66-ACD121BC47EE}" destId="{5403D824-F3D8-4296-BA3A-7425362192DA}" srcOrd="1" destOrd="0" parTransId="{2AF645FD-39EE-4888-A1C7-5B1DECB275EA}" sibTransId="{4146C8D6-1356-469C-8300-F9B0E353CA78}"/>
    <dgm:cxn modelId="{F7283C9F-9C27-4191-9F37-509DA41904C0}" type="presOf" srcId="{F9251019-371B-442D-9662-26EF7619AD5C}" destId="{E45FB8AE-BEA8-4C99-BD45-312385B5FF34}" srcOrd="0" destOrd="1" presId="urn:microsoft.com/office/officeart/2005/8/layout/hList1"/>
    <dgm:cxn modelId="{81EA6297-519C-46DE-8899-D71CED879322}" type="presOf" srcId="{A29CA22A-7213-4DE2-AA7D-1FBB022CDBB8}" destId="{3039F63A-7D80-4384-BA04-80A45E41BB1E}" srcOrd="0" destOrd="0" presId="urn:microsoft.com/office/officeart/2005/8/layout/hList1"/>
    <dgm:cxn modelId="{483C1E28-1A43-4726-9459-E012B4700F8F}" type="presOf" srcId="{2091762D-6036-4614-B4D9-1CB2AFB31D40}" destId="{E45FB8AE-BEA8-4C99-BD45-312385B5FF34}" srcOrd="0" destOrd="2" presId="urn:microsoft.com/office/officeart/2005/8/layout/hList1"/>
    <dgm:cxn modelId="{9D3101BE-B188-40E4-907A-3EFF6985D522}" srcId="{5145A445-4051-4D8F-B443-904627DD9E7E}" destId="{A29CA22A-7213-4DE2-AA7D-1FBB022CDBB8}" srcOrd="0" destOrd="0" parTransId="{55118ADB-E9EF-4C0C-B30E-CAB5A86508EC}" sibTransId="{04D91846-2DA2-4D31-A165-9E5F9351274D}"/>
    <dgm:cxn modelId="{6FE5C638-D2C6-4BC6-8D8B-9AF8670F9AB7}" srcId="{EA3EF8F4-1261-4535-B952-45F9171D1C21}" destId="{F9251019-371B-442D-9662-26EF7619AD5C}" srcOrd="1" destOrd="0" parTransId="{28C806D4-0925-4493-B4A4-5290A87A29D7}" sibTransId="{BB728737-D92A-4DF3-BD4B-0E4376221C61}"/>
    <dgm:cxn modelId="{EE8923D3-FF4F-43B7-9FD8-49EB6C9D5975}" srcId="{EA3EF8F4-1261-4535-B952-45F9171D1C21}" destId="{BBE06636-194A-494D-BD73-5FF2510042C8}" srcOrd="0" destOrd="0" parTransId="{36B8B157-F953-4BC7-8D51-7017FBE5A45B}" sibTransId="{D3235DF6-F251-4329-BD02-53EA53D29367}"/>
    <dgm:cxn modelId="{4B7480FE-DC8C-4F3F-AB56-2FCD5B05FDAD}" srcId="{5145A445-4051-4D8F-B443-904627DD9E7E}" destId="{E02DC74A-B7F7-48C2-BC78-B8B76BEBB96E}" srcOrd="3" destOrd="0" parTransId="{3A5FF068-555F-4D53-8162-622A4A74F628}" sibTransId="{392FC4B7-EA09-4E1F-A74E-09B341FB211B}"/>
    <dgm:cxn modelId="{D0EA526F-16F9-4922-B4B6-22D72A61CECE}" srcId="{B9ECC46F-D4FC-41B0-B07B-656C6E586ABA}" destId="{EA3EF8F4-1261-4535-B952-45F9171D1C21}" srcOrd="2" destOrd="0" parTransId="{309DA3CA-6D27-443E-BE20-D2173E72D532}" sibTransId="{E1068D35-E63B-4834-ADA4-F5ED6740985E}"/>
    <dgm:cxn modelId="{832A52E0-61B2-47FC-BB95-CF68883F24C6}" srcId="{87F2CCF3-77CC-4763-9B66-ACD121BC47EE}" destId="{F1398CE2-5E50-4E3A-8736-63A005D9A81E}" srcOrd="2" destOrd="0" parTransId="{452D71D5-FE36-4758-A600-BF6EC6CA8D1D}" sibTransId="{227B45E5-5BCB-40C1-B82B-75838EF6B85A}"/>
    <dgm:cxn modelId="{72B6364C-24CC-4DDF-B078-6E1BC698EB28}" type="presOf" srcId="{494D4722-9012-4B69-8447-FD147141D491}" destId="{3039F63A-7D80-4384-BA04-80A45E41BB1E}" srcOrd="0" destOrd="1" presId="urn:microsoft.com/office/officeart/2005/8/layout/hList1"/>
    <dgm:cxn modelId="{E9D31A4B-3182-4121-A8E0-57B36DC3ABB9}" type="presParOf" srcId="{432353B9-50E8-4668-B8A4-28C4211F1455}" destId="{4BFFB9A4-5495-4B85-8CF0-9832D1574338}" srcOrd="0" destOrd="0" presId="urn:microsoft.com/office/officeart/2005/8/layout/hList1"/>
    <dgm:cxn modelId="{46A56D9E-5999-4E38-AAC4-4E8F8CBEAE6A}" type="presParOf" srcId="{4BFFB9A4-5495-4B85-8CF0-9832D1574338}" destId="{B2E3FEA9-124B-4C88-A595-7276F650386E}" srcOrd="0" destOrd="0" presId="urn:microsoft.com/office/officeart/2005/8/layout/hList1"/>
    <dgm:cxn modelId="{402C9977-27E4-4125-B9BE-F9990B265B1D}" type="presParOf" srcId="{4BFFB9A4-5495-4B85-8CF0-9832D1574338}" destId="{3039F63A-7D80-4384-BA04-80A45E41BB1E}" srcOrd="1" destOrd="0" presId="urn:microsoft.com/office/officeart/2005/8/layout/hList1"/>
    <dgm:cxn modelId="{85670831-5FF8-4E63-A016-1C5D8913D233}" type="presParOf" srcId="{432353B9-50E8-4668-B8A4-28C4211F1455}" destId="{E6F29090-C2F2-45EC-8D68-1B8D65E31FF1}" srcOrd="1" destOrd="0" presId="urn:microsoft.com/office/officeart/2005/8/layout/hList1"/>
    <dgm:cxn modelId="{FB621077-E75C-45F4-89AC-842A759E7FFA}" type="presParOf" srcId="{432353B9-50E8-4668-B8A4-28C4211F1455}" destId="{9ED2DA29-B62B-4481-A87F-2785773B8770}" srcOrd="2" destOrd="0" presId="urn:microsoft.com/office/officeart/2005/8/layout/hList1"/>
    <dgm:cxn modelId="{40033960-BA3D-4F41-9952-A86A071CC921}" type="presParOf" srcId="{9ED2DA29-B62B-4481-A87F-2785773B8770}" destId="{0B26C2B1-58E3-4C8E-B35E-AB90C35E605C}" srcOrd="0" destOrd="0" presId="urn:microsoft.com/office/officeart/2005/8/layout/hList1"/>
    <dgm:cxn modelId="{4324CE1B-A52E-4244-B0AC-7A3185D23CA7}" type="presParOf" srcId="{9ED2DA29-B62B-4481-A87F-2785773B8770}" destId="{F79B89BE-D84E-4CF4-A894-E724D23D3C1C}" srcOrd="1" destOrd="0" presId="urn:microsoft.com/office/officeart/2005/8/layout/hList1"/>
    <dgm:cxn modelId="{1F433AAE-BF67-4B58-9C58-CB96A726048D}" type="presParOf" srcId="{432353B9-50E8-4668-B8A4-28C4211F1455}" destId="{6FB0B258-68FE-433A-A54F-10CAEB2E3CC8}" srcOrd="3" destOrd="0" presId="urn:microsoft.com/office/officeart/2005/8/layout/hList1"/>
    <dgm:cxn modelId="{A28F96AD-4C70-4D04-A73C-4B2DDE413134}" type="presParOf" srcId="{432353B9-50E8-4668-B8A4-28C4211F1455}" destId="{C91CE975-FA1E-4AC7-998B-0C793E433CA8}" srcOrd="4" destOrd="0" presId="urn:microsoft.com/office/officeart/2005/8/layout/hList1"/>
    <dgm:cxn modelId="{61CA94AF-C270-4F61-AF11-6A0B77AB5440}" type="presParOf" srcId="{C91CE975-FA1E-4AC7-998B-0C793E433CA8}" destId="{02335154-EFF4-409D-AD7F-8BA206DD73A0}" srcOrd="0" destOrd="0" presId="urn:microsoft.com/office/officeart/2005/8/layout/hList1"/>
    <dgm:cxn modelId="{FA638532-03FF-4396-912F-5298079B5970}" type="presParOf" srcId="{C91CE975-FA1E-4AC7-998B-0C793E433CA8}" destId="{E45FB8AE-BEA8-4C99-BD45-312385B5FF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ECC46F-D4FC-41B0-B07B-656C6E586ABA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5A445-4051-4D8F-B443-904627DD9E7E}">
      <dgm:prSet phldrT="[Текст]" custT="1"/>
      <dgm:spPr/>
      <dgm:t>
        <a:bodyPr/>
        <a:lstStyle/>
        <a:p>
          <a:r>
            <a:rPr lang="en-US" sz="1800" b="1" dirty="0" smtClean="0"/>
            <a:t>Management capabilities</a:t>
          </a:r>
          <a:endParaRPr lang="ru-RU" sz="1800" b="1" dirty="0"/>
        </a:p>
      </dgm:t>
    </dgm:pt>
    <dgm:pt modelId="{8CEDAB2E-271B-4D7C-BD9E-499E2E62CE8B}" type="parTrans" cxnId="{82D0BA74-7233-46E4-8C4E-64705F817E9F}">
      <dgm:prSet/>
      <dgm:spPr/>
      <dgm:t>
        <a:bodyPr/>
        <a:lstStyle/>
        <a:p>
          <a:endParaRPr lang="ru-RU"/>
        </a:p>
      </dgm:t>
    </dgm:pt>
    <dgm:pt modelId="{E5C9D5E2-1394-4D67-9E72-45B4916DDB90}" type="sibTrans" cxnId="{82D0BA74-7233-46E4-8C4E-64705F817E9F}">
      <dgm:prSet/>
      <dgm:spPr/>
      <dgm:t>
        <a:bodyPr/>
        <a:lstStyle/>
        <a:p>
          <a:endParaRPr lang="ru-RU"/>
        </a:p>
      </dgm:t>
    </dgm:pt>
    <dgm:pt modelId="{A29CA22A-7213-4DE2-AA7D-1FBB022CDBB8}">
      <dgm:prSet phldrT="[Текст]"/>
      <dgm:spPr/>
      <dgm:t>
        <a:bodyPr/>
        <a:lstStyle/>
        <a:p>
          <a:r>
            <a:rPr lang="en-US" b="1" dirty="0" smtClean="0"/>
            <a:t>Qualification of board of directors</a:t>
          </a:r>
          <a:endParaRPr lang="ru-RU" b="1" dirty="0"/>
        </a:p>
      </dgm:t>
    </dgm:pt>
    <dgm:pt modelId="{55118ADB-E9EF-4C0C-B30E-CAB5A86508EC}" type="parTrans" cxnId="{9D3101BE-B188-40E4-907A-3EFF6985D522}">
      <dgm:prSet/>
      <dgm:spPr/>
      <dgm:t>
        <a:bodyPr/>
        <a:lstStyle/>
        <a:p>
          <a:endParaRPr lang="ru-RU"/>
        </a:p>
      </dgm:t>
    </dgm:pt>
    <dgm:pt modelId="{04D91846-2DA2-4D31-A165-9E5F9351274D}" type="sibTrans" cxnId="{9D3101BE-B188-40E4-907A-3EFF6985D522}">
      <dgm:prSet/>
      <dgm:spPr/>
      <dgm:t>
        <a:bodyPr/>
        <a:lstStyle/>
        <a:p>
          <a:endParaRPr lang="ru-RU"/>
        </a:p>
      </dgm:t>
    </dgm:pt>
    <dgm:pt modelId="{494D4722-9012-4B69-8447-FD147141D491}">
      <dgm:prSet phldrT="[Текст]"/>
      <dgm:spPr/>
      <dgm:t>
        <a:bodyPr/>
        <a:lstStyle/>
        <a:p>
          <a:r>
            <a:rPr lang="en-US" b="1" dirty="0" smtClean="0"/>
            <a:t>Owners-directors ratio</a:t>
          </a:r>
          <a:endParaRPr lang="ru-RU" b="1" dirty="0"/>
        </a:p>
      </dgm:t>
    </dgm:pt>
    <dgm:pt modelId="{CD24A37A-BAE2-4CEE-9BBB-459510CCB1C2}" type="parTrans" cxnId="{85CB5151-7AC7-4306-AE55-FD8A3B30F870}">
      <dgm:prSet/>
      <dgm:spPr/>
      <dgm:t>
        <a:bodyPr/>
        <a:lstStyle/>
        <a:p>
          <a:endParaRPr lang="ru-RU"/>
        </a:p>
      </dgm:t>
    </dgm:pt>
    <dgm:pt modelId="{3E736898-9DF8-4697-9FA9-FFF7EA07F744}" type="sibTrans" cxnId="{85CB5151-7AC7-4306-AE55-FD8A3B30F870}">
      <dgm:prSet/>
      <dgm:spPr/>
      <dgm:t>
        <a:bodyPr/>
        <a:lstStyle/>
        <a:p>
          <a:endParaRPr lang="ru-RU"/>
        </a:p>
      </dgm:t>
    </dgm:pt>
    <dgm:pt modelId="{87F2CCF3-77CC-4763-9B66-ACD121BC47EE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Innovation       capabilities</a:t>
          </a:r>
          <a:endParaRPr lang="ru-RU" sz="1800" b="1" dirty="0">
            <a:solidFill>
              <a:schemeClr val="bg1"/>
            </a:solidFill>
          </a:endParaRPr>
        </a:p>
      </dgm:t>
    </dgm:pt>
    <dgm:pt modelId="{86D62264-F832-46AB-BEDB-315182C21DCA}" type="parTrans" cxnId="{FD5C4E5D-C614-4EF3-8F8B-7FFE09C8A207}">
      <dgm:prSet/>
      <dgm:spPr/>
      <dgm:t>
        <a:bodyPr/>
        <a:lstStyle/>
        <a:p>
          <a:endParaRPr lang="ru-RU"/>
        </a:p>
      </dgm:t>
    </dgm:pt>
    <dgm:pt modelId="{B8CC597D-E8F1-4C1C-8D5B-F0AB02413152}" type="sibTrans" cxnId="{FD5C4E5D-C614-4EF3-8F8B-7FFE09C8A207}">
      <dgm:prSet/>
      <dgm:spPr/>
      <dgm:t>
        <a:bodyPr/>
        <a:lstStyle/>
        <a:p>
          <a:endParaRPr lang="ru-RU"/>
        </a:p>
      </dgm:t>
    </dgm:pt>
    <dgm:pt modelId="{D3A09FF9-BAF1-4654-81B3-8ABF61267FF8}">
      <dgm:prSet phldrT="[Текст]"/>
      <dgm:spPr/>
      <dgm:t>
        <a:bodyPr/>
        <a:lstStyle/>
        <a:p>
          <a:r>
            <a:rPr lang="en-US" b="1" dirty="0" smtClean="0"/>
            <a:t>Intangible assets</a:t>
          </a:r>
          <a:endParaRPr lang="ru-RU" b="1" dirty="0"/>
        </a:p>
      </dgm:t>
    </dgm:pt>
    <dgm:pt modelId="{E2452918-6024-470E-894B-80F7D98F123D}" type="parTrans" cxnId="{1B8479D4-6FB9-42AC-9C6D-26242503A5AD}">
      <dgm:prSet/>
      <dgm:spPr/>
      <dgm:t>
        <a:bodyPr/>
        <a:lstStyle/>
        <a:p>
          <a:endParaRPr lang="ru-RU"/>
        </a:p>
      </dgm:t>
    </dgm:pt>
    <dgm:pt modelId="{7C01DD9F-CEE8-4C88-9CAF-31B9D5BEA96F}" type="sibTrans" cxnId="{1B8479D4-6FB9-42AC-9C6D-26242503A5AD}">
      <dgm:prSet/>
      <dgm:spPr/>
      <dgm:t>
        <a:bodyPr/>
        <a:lstStyle/>
        <a:p>
          <a:endParaRPr lang="ru-RU"/>
        </a:p>
      </dgm:t>
    </dgm:pt>
    <dgm:pt modelId="{5403D824-F3D8-4296-BA3A-7425362192DA}">
      <dgm:prSet phldrT="[Текст]"/>
      <dgm:spPr/>
      <dgm:t>
        <a:bodyPr/>
        <a:lstStyle/>
        <a:p>
          <a:r>
            <a:rPr lang="en-US" b="1" dirty="0" smtClean="0"/>
            <a:t>Patents</a:t>
          </a:r>
          <a:endParaRPr lang="ru-RU" b="1" dirty="0"/>
        </a:p>
      </dgm:t>
    </dgm:pt>
    <dgm:pt modelId="{2AF645FD-39EE-4888-A1C7-5B1DECB275EA}" type="parTrans" cxnId="{7586E442-B5EA-420F-8753-0FC82181F707}">
      <dgm:prSet/>
      <dgm:spPr/>
      <dgm:t>
        <a:bodyPr/>
        <a:lstStyle/>
        <a:p>
          <a:endParaRPr lang="ru-RU"/>
        </a:p>
      </dgm:t>
    </dgm:pt>
    <dgm:pt modelId="{4146C8D6-1356-469C-8300-F9B0E353CA78}" type="sibTrans" cxnId="{7586E442-B5EA-420F-8753-0FC82181F707}">
      <dgm:prSet/>
      <dgm:spPr/>
      <dgm:t>
        <a:bodyPr/>
        <a:lstStyle/>
        <a:p>
          <a:endParaRPr lang="ru-RU"/>
        </a:p>
      </dgm:t>
    </dgm:pt>
    <dgm:pt modelId="{EA3EF8F4-1261-4535-B952-45F9171D1C21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Customer loyalty</a:t>
          </a:r>
          <a:endParaRPr lang="ru-RU" sz="1800" b="1" dirty="0">
            <a:solidFill>
              <a:schemeClr val="bg1"/>
            </a:solidFill>
          </a:endParaRPr>
        </a:p>
      </dgm:t>
    </dgm:pt>
    <dgm:pt modelId="{309DA3CA-6D27-443E-BE20-D2173E72D532}" type="parTrans" cxnId="{D0EA526F-16F9-4922-B4B6-22D72A61CECE}">
      <dgm:prSet/>
      <dgm:spPr/>
      <dgm:t>
        <a:bodyPr/>
        <a:lstStyle/>
        <a:p>
          <a:endParaRPr lang="ru-RU"/>
        </a:p>
      </dgm:t>
    </dgm:pt>
    <dgm:pt modelId="{E1068D35-E63B-4834-ADA4-F5ED6740985E}" type="sibTrans" cxnId="{D0EA526F-16F9-4922-B4B6-22D72A61CECE}">
      <dgm:prSet/>
      <dgm:spPr/>
      <dgm:t>
        <a:bodyPr/>
        <a:lstStyle/>
        <a:p>
          <a:endParaRPr lang="ru-RU"/>
        </a:p>
      </dgm:t>
    </dgm:pt>
    <dgm:pt modelId="{BBE06636-194A-494D-BD73-5FF2510042C8}">
      <dgm:prSet phldrT="[Текст]"/>
      <dgm:spPr/>
      <dgm:t>
        <a:bodyPr/>
        <a:lstStyle/>
        <a:p>
          <a:r>
            <a:rPr lang="en-US" b="1" dirty="0" smtClean="0"/>
            <a:t>Brand</a:t>
          </a:r>
          <a:endParaRPr lang="ru-RU" b="1" dirty="0"/>
        </a:p>
      </dgm:t>
    </dgm:pt>
    <dgm:pt modelId="{36B8B157-F953-4BC7-8D51-7017FBE5A45B}" type="parTrans" cxnId="{EE8923D3-FF4F-43B7-9FD8-49EB6C9D5975}">
      <dgm:prSet/>
      <dgm:spPr/>
      <dgm:t>
        <a:bodyPr/>
        <a:lstStyle/>
        <a:p>
          <a:endParaRPr lang="ru-RU"/>
        </a:p>
      </dgm:t>
    </dgm:pt>
    <dgm:pt modelId="{D3235DF6-F251-4329-BD02-53EA53D29367}" type="sibTrans" cxnId="{EE8923D3-FF4F-43B7-9FD8-49EB6C9D5975}">
      <dgm:prSet/>
      <dgm:spPr/>
      <dgm:t>
        <a:bodyPr/>
        <a:lstStyle/>
        <a:p>
          <a:endParaRPr lang="ru-RU"/>
        </a:p>
      </dgm:t>
    </dgm:pt>
    <dgm:pt modelId="{F9251019-371B-442D-9662-26EF7619AD5C}">
      <dgm:prSet phldrT="[Текст]"/>
      <dgm:spPr/>
      <dgm:t>
        <a:bodyPr/>
        <a:lstStyle/>
        <a:p>
          <a:r>
            <a:rPr lang="en-US" b="1" dirty="0" smtClean="0"/>
            <a:t>Advertising expenditures</a:t>
          </a:r>
          <a:endParaRPr lang="ru-RU" b="1" dirty="0"/>
        </a:p>
      </dgm:t>
    </dgm:pt>
    <dgm:pt modelId="{28C806D4-0925-4493-B4A4-5290A87A29D7}" type="parTrans" cxnId="{6FE5C638-D2C6-4BC6-8D8B-9AF8670F9AB7}">
      <dgm:prSet/>
      <dgm:spPr/>
      <dgm:t>
        <a:bodyPr/>
        <a:lstStyle/>
        <a:p>
          <a:endParaRPr lang="ru-RU"/>
        </a:p>
      </dgm:t>
    </dgm:pt>
    <dgm:pt modelId="{BB728737-D92A-4DF3-BD4B-0E4376221C61}" type="sibTrans" cxnId="{6FE5C638-D2C6-4BC6-8D8B-9AF8670F9AB7}">
      <dgm:prSet/>
      <dgm:spPr/>
      <dgm:t>
        <a:bodyPr/>
        <a:lstStyle/>
        <a:p>
          <a:endParaRPr lang="ru-RU"/>
        </a:p>
      </dgm:t>
    </dgm:pt>
    <dgm:pt modelId="{20CF3756-766E-4E97-B5C2-74E07B5086B7}">
      <dgm:prSet phldrT="[Текст]"/>
      <dgm:spPr/>
      <dgm:t>
        <a:bodyPr/>
        <a:lstStyle/>
        <a:p>
          <a:endParaRPr lang="ru-RU" dirty="0"/>
        </a:p>
      </dgm:t>
    </dgm:pt>
    <dgm:pt modelId="{4AC2EEFB-3EA7-4D5C-8E62-1FC6C406E917}" type="parTrans" cxnId="{427E90BE-582B-486D-9F80-9F9CBC234FE8}">
      <dgm:prSet/>
      <dgm:spPr/>
      <dgm:t>
        <a:bodyPr/>
        <a:lstStyle/>
        <a:p>
          <a:endParaRPr lang="ru-RU"/>
        </a:p>
      </dgm:t>
    </dgm:pt>
    <dgm:pt modelId="{E21E0774-F791-4C25-BD59-6A20215008A7}" type="sibTrans" cxnId="{427E90BE-582B-486D-9F80-9F9CBC234FE8}">
      <dgm:prSet/>
      <dgm:spPr/>
      <dgm:t>
        <a:bodyPr/>
        <a:lstStyle/>
        <a:p>
          <a:endParaRPr lang="ru-RU"/>
        </a:p>
      </dgm:t>
    </dgm:pt>
    <dgm:pt modelId="{D228A3B9-F954-47C2-B0FB-A9997F739E42}">
      <dgm:prSet phldrT="[Текст]"/>
      <dgm:spPr/>
      <dgm:t>
        <a:bodyPr/>
        <a:lstStyle/>
        <a:p>
          <a:r>
            <a:rPr lang="en-US" b="1" dirty="0" smtClean="0"/>
            <a:t>Citation in search engines</a:t>
          </a:r>
          <a:endParaRPr lang="ru-RU" b="1" dirty="0"/>
        </a:p>
      </dgm:t>
    </dgm:pt>
    <dgm:pt modelId="{FE9D053A-91F4-4076-BDFE-042F28F9775F}" type="parTrans" cxnId="{145E92A1-E4CE-4DFB-BCAD-3846A695C7AB}">
      <dgm:prSet/>
      <dgm:spPr/>
      <dgm:t>
        <a:bodyPr/>
        <a:lstStyle/>
        <a:p>
          <a:endParaRPr lang="ru-RU"/>
        </a:p>
      </dgm:t>
    </dgm:pt>
    <dgm:pt modelId="{6E388C38-851B-48E0-8B09-42293375C2A1}" type="sibTrans" cxnId="{145E92A1-E4CE-4DFB-BCAD-3846A695C7AB}">
      <dgm:prSet/>
      <dgm:spPr/>
      <dgm:t>
        <a:bodyPr/>
        <a:lstStyle/>
        <a:p>
          <a:endParaRPr lang="ru-RU"/>
        </a:p>
      </dgm:t>
    </dgm:pt>
    <dgm:pt modelId="{4E82E5CE-2F00-49E9-96BD-8399D276B28E}">
      <dgm:prSet phldrT="[Текст]"/>
      <dgm:spPr/>
      <dgm:t>
        <a:bodyPr/>
        <a:lstStyle/>
        <a:p>
          <a:r>
            <a:rPr lang="en-US" b="1" dirty="0" smtClean="0"/>
            <a:t>R&amp;D expenditures</a:t>
          </a:r>
          <a:endParaRPr lang="ru-RU" b="1" dirty="0"/>
        </a:p>
      </dgm:t>
    </dgm:pt>
    <dgm:pt modelId="{E6ACEA5B-DF25-4D4D-8586-B03EAFBA9B52}" type="parTrans" cxnId="{5AC9D672-EA8B-4ED1-81ED-3992FDCB0210}">
      <dgm:prSet/>
      <dgm:spPr/>
      <dgm:t>
        <a:bodyPr/>
        <a:lstStyle/>
        <a:p>
          <a:endParaRPr lang="ru-RU"/>
        </a:p>
      </dgm:t>
    </dgm:pt>
    <dgm:pt modelId="{8368633E-47AE-4DA2-9241-887117E0F6BF}" type="sibTrans" cxnId="{5AC9D672-EA8B-4ED1-81ED-3992FDCB0210}">
      <dgm:prSet/>
      <dgm:spPr/>
      <dgm:t>
        <a:bodyPr/>
        <a:lstStyle/>
        <a:p>
          <a:endParaRPr lang="ru-RU"/>
        </a:p>
      </dgm:t>
    </dgm:pt>
    <dgm:pt modelId="{F1C4D08C-D067-4E76-B196-AE6605ED20D4}">
      <dgm:prSet phldrT="[Текст]"/>
      <dgm:spPr/>
      <dgm:t>
        <a:bodyPr/>
        <a:lstStyle/>
        <a:p>
          <a:r>
            <a:rPr lang="en-US" b="1" dirty="0" smtClean="0"/>
            <a:t>Awards for innovation</a:t>
          </a:r>
          <a:endParaRPr lang="ru-RU" b="1" dirty="0"/>
        </a:p>
      </dgm:t>
    </dgm:pt>
    <dgm:pt modelId="{171A497E-23BA-4F04-9238-AEB9C043E224}" type="parTrans" cxnId="{63ED972E-FE4E-4F27-A9D2-455A0128AFD4}">
      <dgm:prSet/>
      <dgm:spPr/>
      <dgm:t>
        <a:bodyPr/>
        <a:lstStyle/>
        <a:p>
          <a:endParaRPr lang="ru-RU"/>
        </a:p>
      </dgm:t>
    </dgm:pt>
    <dgm:pt modelId="{2D53CC6B-41FA-45ED-9766-FDFA106615AA}" type="sibTrans" cxnId="{63ED972E-FE4E-4F27-A9D2-455A0128AFD4}">
      <dgm:prSet/>
      <dgm:spPr/>
      <dgm:t>
        <a:bodyPr/>
        <a:lstStyle/>
        <a:p>
          <a:endParaRPr lang="ru-RU"/>
        </a:p>
      </dgm:t>
    </dgm:pt>
    <dgm:pt modelId="{2F4CF42B-F89A-4C1B-9176-84D0917F11AA}">
      <dgm:prSet phldrT="[Текст]"/>
      <dgm:spPr/>
      <dgm:t>
        <a:bodyPr/>
        <a:lstStyle/>
        <a:p>
          <a:r>
            <a:rPr lang="en-US" b="1" dirty="0" smtClean="0"/>
            <a:t>Cost of employees</a:t>
          </a:r>
          <a:endParaRPr lang="ru-RU" b="1" dirty="0"/>
        </a:p>
      </dgm:t>
    </dgm:pt>
    <dgm:pt modelId="{6FE250AB-D396-4A9E-B8DC-91902211470B}" type="parTrans" cxnId="{8B161E98-DC30-416A-8A41-07E5ECEBBDBC}">
      <dgm:prSet/>
      <dgm:spPr/>
      <dgm:t>
        <a:bodyPr/>
        <a:lstStyle/>
        <a:p>
          <a:endParaRPr lang="ru-RU"/>
        </a:p>
      </dgm:t>
    </dgm:pt>
    <dgm:pt modelId="{C4798A20-23C5-4EB9-97E5-6B5F469D61DE}" type="sibTrans" cxnId="{8B161E98-DC30-416A-8A41-07E5ECEBBDBC}">
      <dgm:prSet/>
      <dgm:spPr/>
      <dgm:t>
        <a:bodyPr/>
        <a:lstStyle/>
        <a:p>
          <a:endParaRPr lang="ru-RU"/>
        </a:p>
      </dgm:t>
    </dgm:pt>
    <dgm:pt modelId="{432353B9-50E8-4668-B8A4-28C4211F1455}" type="pres">
      <dgm:prSet presAssocID="{B9ECC46F-D4FC-41B0-B07B-656C6E586A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FFB9A4-5495-4B85-8CF0-9832D1574338}" type="pres">
      <dgm:prSet presAssocID="{5145A445-4051-4D8F-B443-904627DD9E7E}" presName="composite" presStyleCnt="0"/>
      <dgm:spPr/>
    </dgm:pt>
    <dgm:pt modelId="{B2E3FEA9-124B-4C88-A595-7276F650386E}" type="pres">
      <dgm:prSet presAssocID="{5145A445-4051-4D8F-B443-904627DD9E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9F63A-7D80-4384-BA04-80A45E41BB1E}" type="pres">
      <dgm:prSet presAssocID="{5145A445-4051-4D8F-B443-904627DD9E7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29090-C2F2-45EC-8D68-1B8D65E31FF1}" type="pres">
      <dgm:prSet presAssocID="{E5C9D5E2-1394-4D67-9E72-45B4916DDB90}" presName="space" presStyleCnt="0"/>
      <dgm:spPr/>
    </dgm:pt>
    <dgm:pt modelId="{9ED2DA29-B62B-4481-A87F-2785773B8770}" type="pres">
      <dgm:prSet presAssocID="{87F2CCF3-77CC-4763-9B66-ACD121BC47EE}" presName="composite" presStyleCnt="0"/>
      <dgm:spPr/>
    </dgm:pt>
    <dgm:pt modelId="{0B26C2B1-58E3-4C8E-B35E-AB90C35E605C}" type="pres">
      <dgm:prSet presAssocID="{87F2CCF3-77CC-4763-9B66-ACD121BC47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B89BE-D84E-4CF4-A894-E724D23D3C1C}" type="pres">
      <dgm:prSet presAssocID="{87F2CCF3-77CC-4763-9B66-ACD121BC47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0B258-68FE-433A-A54F-10CAEB2E3CC8}" type="pres">
      <dgm:prSet presAssocID="{B8CC597D-E8F1-4C1C-8D5B-F0AB02413152}" presName="space" presStyleCnt="0"/>
      <dgm:spPr/>
    </dgm:pt>
    <dgm:pt modelId="{C91CE975-FA1E-4AC7-998B-0C793E433CA8}" type="pres">
      <dgm:prSet presAssocID="{EA3EF8F4-1261-4535-B952-45F9171D1C21}" presName="composite" presStyleCnt="0"/>
      <dgm:spPr/>
    </dgm:pt>
    <dgm:pt modelId="{02335154-EFF4-409D-AD7F-8BA206DD73A0}" type="pres">
      <dgm:prSet presAssocID="{EA3EF8F4-1261-4535-B952-45F9171D1C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FB8AE-BEA8-4C99-BD45-312385B5FF34}" type="pres">
      <dgm:prSet presAssocID="{EA3EF8F4-1261-4535-B952-45F9171D1C2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161E98-DC30-416A-8A41-07E5ECEBBDBC}" srcId="{5145A445-4051-4D8F-B443-904627DD9E7E}" destId="{2F4CF42B-F89A-4C1B-9176-84D0917F11AA}" srcOrd="2" destOrd="0" parTransId="{6FE250AB-D396-4A9E-B8DC-91902211470B}" sibTransId="{C4798A20-23C5-4EB9-97E5-6B5F469D61DE}"/>
    <dgm:cxn modelId="{6FE5C638-D2C6-4BC6-8D8B-9AF8670F9AB7}" srcId="{EA3EF8F4-1261-4535-B952-45F9171D1C21}" destId="{F9251019-371B-442D-9662-26EF7619AD5C}" srcOrd="1" destOrd="0" parTransId="{28C806D4-0925-4493-B4A4-5290A87A29D7}" sibTransId="{BB728737-D92A-4DF3-BD4B-0E4376221C61}"/>
    <dgm:cxn modelId="{427E90BE-582B-486D-9F80-9F9CBC234FE8}" srcId="{EA3EF8F4-1261-4535-B952-45F9171D1C21}" destId="{20CF3756-766E-4E97-B5C2-74E07B5086B7}" srcOrd="3" destOrd="0" parTransId="{4AC2EEFB-3EA7-4D5C-8E62-1FC6C406E917}" sibTransId="{E21E0774-F791-4C25-BD59-6A20215008A7}"/>
    <dgm:cxn modelId="{F436D11C-EB99-4E1B-B87D-BE35B7C400C7}" type="presOf" srcId="{A29CA22A-7213-4DE2-AA7D-1FBB022CDBB8}" destId="{3039F63A-7D80-4384-BA04-80A45E41BB1E}" srcOrd="0" destOrd="0" presId="urn:microsoft.com/office/officeart/2005/8/layout/hList1"/>
    <dgm:cxn modelId="{145E92A1-E4CE-4DFB-BCAD-3846A695C7AB}" srcId="{EA3EF8F4-1261-4535-B952-45F9171D1C21}" destId="{D228A3B9-F954-47C2-B0FB-A9997F739E42}" srcOrd="2" destOrd="0" parTransId="{FE9D053A-91F4-4076-BDFE-042F28F9775F}" sibTransId="{6E388C38-851B-48E0-8B09-42293375C2A1}"/>
    <dgm:cxn modelId="{31E158C7-384B-43FB-B00F-95A4EC9BC116}" type="presOf" srcId="{D3A09FF9-BAF1-4654-81B3-8ABF61267FF8}" destId="{F79B89BE-D84E-4CF4-A894-E724D23D3C1C}" srcOrd="0" destOrd="0" presId="urn:microsoft.com/office/officeart/2005/8/layout/hList1"/>
    <dgm:cxn modelId="{1B8479D4-6FB9-42AC-9C6D-26242503A5AD}" srcId="{87F2CCF3-77CC-4763-9B66-ACD121BC47EE}" destId="{D3A09FF9-BAF1-4654-81B3-8ABF61267FF8}" srcOrd="0" destOrd="0" parTransId="{E2452918-6024-470E-894B-80F7D98F123D}" sibTransId="{7C01DD9F-CEE8-4C88-9CAF-31B9D5BEA96F}"/>
    <dgm:cxn modelId="{D9F61B53-3A6D-4E33-B3DC-10C1A424B4E6}" type="presOf" srcId="{5403D824-F3D8-4296-BA3A-7425362192DA}" destId="{F79B89BE-D84E-4CF4-A894-E724D23D3C1C}" srcOrd="0" destOrd="2" presId="urn:microsoft.com/office/officeart/2005/8/layout/hList1"/>
    <dgm:cxn modelId="{8FC018C0-4A7D-4749-A294-48799FA1163A}" type="presOf" srcId="{F9251019-371B-442D-9662-26EF7619AD5C}" destId="{E45FB8AE-BEA8-4C99-BD45-312385B5FF34}" srcOrd="0" destOrd="1" presId="urn:microsoft.com/office/officeart/2005/8/layout/hList1"/>
    <dgm:cxn modelId="{E30F675B-6C7D-4DED-9555-AA872249E498}" type="presOf" srcId="{F1C4D08C-D067-4E76-B196-AE6605ED20D4}" destId="{F79B89BE-D84E-4CF4-A894-E724D23D3C1C}" srcOrd="0" destOrd="3" presId="urn:microsoft.com/office/officeart/2005/8/layout/hList1"/>
    <dgm:cxn modelId="{7586E442-B5EA-420F-8753-0FC82181F707}" srcId="{87F2CCF3-77CC-4763-9B66-ACD121BC47EE}" destId="{5403D824-F3D8-4296-BA3A-7425362192DA}" srcOrd="2" destOrd="0" parTransId="{2AF645FD-39EE-4888-A1C7-5B1DECB275EA}" sibTransId="{4146C8D6-1356-469C-8300-F9B0E353CA78}"/>
    <dgm:cxn modelId="{015087C4-5479-4089-951A-C03CB3ADF592}" type="presOf" srcId="{5145A445-4051-4D8F-B443-904627DD9E7E}" destId="{B2E3FEA9-124B-4C88-A595-7276F650386E}" srcOrd="0" destOrd="0" presId="urn:microsoft.com/office/officeart/2005/8/layout/hList1"/>
    <dgm:cxn modelId="{63ED972E-FE4E-4F27-A9D2-455A0128AFD4}" srcId="{87F2CCF3-77CC-4763-9B66-ACD121BC47EE}" destId="{F1C4D08C-D067-4E76-B196-AE6605ED20D4}" srcOrd="3" destOrd="0" parTransId="{171A497E-23BA-4F04-9238-AEB9C043E224}" sibTransId="{2D53CC6B-41FA-45ED-9766-FDFA106615AA}"/>
    <dgm:cxn modelId="{D4D83385-A637-4929-9262-2C733FA132FF}" type="presOf" srcId="{B9ECC46F-D4FC-41B0-B07B-656C6E586ABA}" destId="{432353B9-50E8-4668-B8A4-28C4211F1455}" srcOrd="0" destOrd="0" presId="urn:microsoft.com/office/officeart/2005/8/layout/hList1"/>
    <dgm:cxn modelId="{5AC9D672-EA8B-4ED1-81ED-3992FDCB0210}" srcId="{87F2CCF3-77CC-4763-9B66-ACD121BC47EE}" destId="{4E82E5CE-2F00-49E9-96BD-8399D276B28E}" srcOrd="1" destOrd="0" parTransId="{E6ACEA5B-DF25-4D4D-8586-B03EAFBA9B52}" sibTransId="{8368633E-47AE-4DA2-9241-887117E0F6BF}"/>
    <dgm:cxn modelId="{98A5F88E-BCE7-4C71-BD57-3E7C2516F33A}" type="presOf" srcId="{D228A3B9-F954-47C2-B0FB-A9997F739E42}" destId="{E45FB8AE-BEA8-4C99-BD45-312385B5FF34}" srcOrd="0" destOrd="2" presId="urn:microsoft.com/office/officeart/2005/8/layout/hList1"/>
    <dgm:cxn modelId="{BAE11DB8-94CF-4FCC-9146-820B1B1CDD42}" type="presOf" srcId="{20CF3756-766E-4E97-B5C2-74E07B5086B7}" destId="{E45FB8AE-BEA8-4C99-BD45-312385B5FF34}" srcOrd="0" destOrd="3" presId="urn:microsoft.com/office/officeart/2005/8/layout/hList1"/>
    <dgm:cxn modelId="{FD5C4E5D-C614-4EF3-8F8B-7FFE09C8A207}" srcId="{B9ECC46F-D4FC-41B0-B07B-656C6E586ABA}" destId="{87F2CCF3-77CC-4763-9B66-ACD121BC47EE}" srcOrd="1" destOrd="0" parTransId="{86D62264-F832-46AB-BEDB-315182C21DCA}" sibTransId="{B8CC597D-E8F1-4C1C-8D5B-F0AB02413152}"/>
    <dgm:cxn modelId="{FDC70942-0700-4DE9-8E46-79D3FCCB2E7A}" type="presOf" srcId="{BBE06636-194A-494D-BD73-5FF2510042C8}" destId="{E45FB8AE-BEA8-4C99-BD45-312385B5FF34}" srcOrd="0" destOrd="0" presId="urn:microsoft.com/office/officeart/2005/8/layout/hList1"/>
    <dgm:cxn modelId="{D0EA526F-16F9-4922-B4B6-22D72A61CECE}" srcId="{B9ECC46F-D4FC-41B0-B07B-656C6E586ABA}" destId="{EA3EF8F4-1261-4535-B952-45F9171D1C21}" srcOrd="2" destOrd="0" parTransId="{309DA3CA-6D27-443E-BE20-D2173E72D532}" sibTransId="{E1068D35-E63B-4834-ADA4-F5ED6740985E}"/>
    <dgm:cxn modelId="{85CB5151-7AC7-4306-AE55-FD8A3B30F870}" srcId="{5145A445-4051-4D8F-B443-904627DD9E7E}" destId="{494D4722-9012-4B69-8447-FD147141D491}" srcOrd="1" destOrd="0" parTransId="{CD24A37A-BAE2-4CEE-9BBB-459510CCB1C2}" sibTransId="{3E736898-9DF8-4697-9FA9-FFF7EA07F744}"/>
    <dgm:cxn modelId="{82D0BA74-7233-46E4-8C4E-64705F817E9F}" srcId="{B9ECC46F-D4FC-41B0-B07B-656C6E586ABA}" destId="{5145A445-4051-4D8F-B443-904627DD9E7E}" srcOrd="0" destOrd="0" parTransId="{8CEDAB2E-271B-4D7C-BD9E-499E2E62CE8B}" sibTransId="{E5C9D5E2-1394-4D67-9E72-45B4916DDB90}"/>
    <dgm:cxn modelId="{4AD197BF-A5B8-4EEC-A025-7B2676C3F0B1}" type="presOf" srcId="{87F2CCF3-77CC-4763-9B66-ACD121BC47EE}" destId="{0B26C2B1-58E3-4C8E-B35E-AB90C35E605C}" srcOrd="0" destOrd="0" presId="urn:microsoft.com/office/officeart/2005/8/layout/hList1"/>
    <dgm:cxn modelId="{4788DC46-BBB2-434E-825D-42EF6B36F2FE}" type="presOf" srcId="{4E82E5CE-2F00-49E9-96BD-8399D276B28E}" destId="{F79B89BE-D84E-4CF4-A894-E724D23D3C1C}" srcOrd="0" destOrd="1" presId="urn:microsoft.com/office/officeart/2005/8/layout/hList1"/>
    <dgm:cxn modelId="{9F1EBEA6-1A16-4E2F-912A-14D21F571ABA}" type="presOf" srcId="{494D4722-9012-4B69-8447-FD147141D491}" destId="{3039F63A-7D80-4384-BA04-80A45E41BB1E}" srcOrd="0" destOrd="1" presId="urn:microsoft.com/office/officeart/2005/8/layout/hList1"/>
    <dgm:cxn modelId="{9D3101BE-B188-40E4-907A-3EFF6985D522}" srcId="{5145A445-4051-4D8F-B443-904627DD9E7E}" destId="{A29CA22A-7213-4DE2-AA7D-1FBB022CDBB8}" srcOrd="0" destOrd="0" parTransId="{55118ADB-E9EF-4C0C-B30E-CAB5A86508EC}" sibTransId="{04D91846-2DA2-4D31-A165-9E5F9351274D}"/>
    <dgm:cxn modelId="{703BB57E-79C3-44DB-AD15-5583375F53BC}" type="presOf" srcId="{EA3EF8F4-1261-4535-B952-45F9171D1C21}" destId="{02335154-EFF4-409D-AD7F-8BA206DD73A0}" srcOrd="0" destOrd="0" presId="urn:microsoft.com/office/officeart/2005/8/layout/hList1"/>
    <dgm:cxn modelId="{3D55A041-98B8-4A75-B31C-12EE0FAA3EF7}" type="presOf" srcId="{2F4CF42B-F89A-4C1B-9176-84D0917F11AA}" destId="{3039F63A-7D80-4384-BA04-80A45E41BB1E}" srcOrd="0" destOrd="2" presId="urn:microsoft.com/office/officeart/2005/8/layout/hList1"/>
    <dgm:cxn modelId="{EE8923D3-FF4F-43B7-9FD8-49EB6C9D5975}" srcId="{EA3EF8F4-1261-4535-B952-45F9171D1C21}" destId="{BBE06636-194A-494D-BD73-5FF2510042C8}" srcOrd="0" destOrd="0" parTransId="{36B8B157-F953-4BC7-8D51-7017FBE5A45B}" sibTransId="{D3235DF6-F251-4329-BD02-53EA53D29367}"/>
    <dgm:cxn modelId="{53862E5A-C2A4-4376-B06D-276BD7F4B864}" type="presParOf" srcId="{432353B9-50E8-4668-B8A4-28C4211F1455}" destId="{4BFFB9A4-5495-4B85-8CF0-9832D1574338}" srcOrd="0" destOrd="0" presId="urn:microsoft.com/office/officeart/2005/8/layout/hList1"/>
    <dgm:cxn modelId="{D3770E71-F908-4CAA-8BFC-E910570BCE51}" type="presParOf" srcId="{4BFFB9A4-5495-4B85-8CF0-9832D1574338}" destId="{B2E3FEA9-124B-4C88-A595-7276F650386E}" srcOrd="0" destOrd="0" presId="urn:microsoft.com/office/officeart/2005/8/layout/hList1"/>
    <dgm:cxn modelId="{33310E91-CDBB-4E7B-AD27-426A59449780}" type="presParOf" srcId="{4BFFB9A4-5495-4B85-8CF0-9832D1574338}" destId="{3039F63A-7D80-4384-BA04-80A45E41BB1E}" srcOrd="1" destOrd="0" presId="urn:microsoft.com/office/officeart/2005/8/layout/hList1"/>
    <dgm:cxn modelId="{D3CA2D5E-7D92-4DAC-9E68-D47E249D9DB8}" type="presParOf" srcId="{432353B9-50E8-4668-B8A4-28C4211F1455}" destId="{E6F29090-C2F2-45EC-8D68-1B8D65E31FF1}" srcOrd="1" destOrd="0" presId="urn:microsoft.com/office/officeart/2005/8/layout/hList1"/>
    <dgm:cxn modelId="{DD65D168-A79D-4011-B648-32535B57B3F6}" type="presParOf" srcId="{432353B9-50E8-4668-B8A4-28C4211F1455}" destId="{9ED2DA29-B62B-4481-A87F-2785773B8770}" srcOrd="2" destOrd="0" presId="urn:microsoft.com/office/officeart/2005/8/layout/hList1"/>
    <dgm:cxn modelId="{B60A804D-238B-4EFC-9544-EAD6872892CA}" type="presParOf" srcId="{9ED2DA29-B62B-4481-A87F-2785773B8770}" destId="{0B26C2B1-58E3-4C8E-B35E-AB90C35E605C}" srcOrd="0" destOrd="0" presId="urn:microsoft.com/office/officeart/2005/8/layout/hList1"/>
    <dgm:cxn modelId="{E0490F1B-18A0-4C87-AF02-3F58C5B74050}" type="presParOf" srcId="{9ED2DA29-B62B-4481-A87F-2785773B8770}" destId="{F79B89BE-D84E-4CF4-A894-E724D23D3C1C}" srcOrd="1" destOrd="0" presId="urn:microsoft.com/office/officeart/2005/8/layout/hList1"/>
    <dgm:cxn modelId="{B9A8C3C9-CF4A-43E8-9EEB-66310BEA21FE}" type="presParOf" srcId="{432353B9-50E8-4668-B8A4-28C4211F1455}" destId="{6FB0B258-68FE-433A-A54F-10CAEB2E3CC8}" srcOrd="3" destOrd="0" presId="urn:microsoft.com/office/officeart/2005/8/layout/hList1"/>
    <dgm:cxn modelId="{DD4D2955-4135-450E-A80B-B107BA43F68F}" type="presParOf" srcId="{432353B9-50E8-4668-B8A4-28C4211F1455}" destId="{C91CE975-FA1E-4AC7-998B-0C793E433CA8}" srcOrd="4" destOrd="0" presId="urn:microsoft.com/office/officeart/2005/8/layout/hList1"/>
    <dgm:cxn modelId="{F108709C-C954-436A-8B35-59712D8F4E94}" type="presParOf" srcId="{C91CE975-FA1E-4AC7-998B-0C793E433CA8}" destId="{02335154-EFF4-409D-AD7F-8BA206DD73A0}" srcOrd="0" destOrd="0" presId="urn:microsoft.com/office/officeart/2005/8/layout/hList1"/>
    <dgm:cxn modelId="{219EB274-10C7-44E3-90DF-96CFC558CCD7}" type="presParOf" srcId="{C91CE975-FA1E-4AC7-998B-0C793E433CA8}" destId="{E45FB8AE-BEA8-4C99-BD45-312385B5FF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2FD999-E9F4-48E4-AFFB-C8BD158E37F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4C7151-6653-4BE7-BCC9-71D0EA9B9BD6}">
      <dgm:prSet phldrT="[Текст]"/>
      <dgm:spPr/>
      <dgm:t>
        <a:bodyPr/>
        <a:lstStyle/>
        <a:p>
          <a:r>
            <a:rPr lang="en-US" b="1" dirty="0" smtClean="0"/>
            <a:t>Companies</a:t>
          </a:r>
          <a:endParaRPr lang="ru-RU" b="1" dirty="0"/>
        </a:p>
      </dgm:t>
    </dgm:pt>
    <dgm:pt modelId="{62587C59-AB24-44D3-B6C2-998559CCF9E7}" type="parTrans" cxnId="{17AE9BD0-31FB-41C3-9597-E39777C13E49}">
      <dgm:prSet/>
      <dgm:spPr/>
      <dgm:t>
        <a:bodyPr/>
        <a:lstStyle/>
        <a:p>
          <a:endParaRPr lang="ru-RU"/>
        </a:p>
      </dgm:t>
    </dgm:pt>
    <dgm:pt modelId="{0B5DCB90-2636-4F28-B4A9-CB7DC98CB5C7}" type="sibTrans" cxnId="{17AE9BD0-31FB-41C3-9597-E39777C13E49}">
      <dgm:prSet/>
      <dgm:spPr/>
      <dgm:t>
        <a:bodyPr/>
        <a:lstStyle/>
        <a:p>
          <a:endParaRPr lang="ru-RU"/>
        </a:p>
      </dgm:t>
    </dgm:pt>
    <dgm:pt modelId="{537EFF08-8DD3-46D9-8B8C-B86FF6FEC10E}">
      <dgm:prSet phldrT="[Текст]" custT="1"/>
      <dgm:spPr/>
      <dgm:t>
        <a:bodyPr/>
        <a:lstStyle/>
        <a:p>
          <a:r>
            <a:rPr lang="en-US" sz="1800" dirty="0" smtClean="0"/>
            <a:t>Self-evaluation</a:t>
          </a:r>
          <a:endParaRPr lang="ru-RU" sz="1800" dirty="0"/>
        </a:p>
      </dgm:t>
    </dgm:pt>
    <dgm:pt modelId="{88D6353A-5865-40C4-8B81-E357C317EFE4}" type="parTrans" cxnId="{DE98889E-B1E6-4F26-979D-9A830F1BD1AB}">
      <dgm:prSet/>
      <dgm:spPr/>
      <dgm:t>
        <a:bodyPr/>
        <a:lstStyle/>
        <a:p>
          <a:endParaRPr lang="ru-RU"/>
        </a:p>
      </dgm:t>
    </dgm:pt>
    <dgm:pt modelId="{B5F54D5F-1608-405A-90A5-A87498E151A8}" type="sibTrans" cxnId="{DE98889E-B1E6-4F26-979D-9A830F1BD1AB}">
      <dgm:prSet/>
      <dgm:spPr/>
      <dgm:t>
        <a:bodyPr/>
        <a:lstStyle/>
        <a:p>
          <a:endParaRPr lang="ru-RU"/>
        </a:p>
      </dgm:t>
    </dgm:pt>
    <dgm:pt modelId="{C432D3A4-A98E-47BB-90F7-ED6343C92B8E}">
      <dgm:prSet phldrT="[Текст]" custT="1"/>
      <dgm:spPr/>
      <dgm:t>
        <a:bodyPr/>
        <a:lstStyle/>
        <a:p>
          <a:r>
            <a:rPr lang="en-US" sz="1800" dirty="0" smtClean="0"/>
            <a:t>Strategic decisions </a:t>
          </a:r>
          <a:endParaRPr lang="ru-RU" sz="1800" dirty="0"/>
        </a:p>
      </dgm:t>
    </dgm:pt>
    <dgm:pt modelId="{A53CC95A-B135-4BAB-9663-3ABB98A97F9B}" type="parTrans" cxnId="{F8C1FA60-554A-470B-BFED-F7931F8CE17F}">
      <dgm:prSet/>
      <dgm:spPr/>
      <dgm:t>
        <a:bodyPr/>
        <a:lstStyle/>
        <a:p>
          <a:endParaRPr lang="ru-RU"/>
        </a:p>
      </dgm:t>
    </dgm:pt>
    <dgm:pt modelId="{DECF1A58-04FE-41A0-A275-83851FF38280}" type="sibTrans" cxnId="{F8C1FA60-554A-470B-BFED-F7931F8CE17F}">
      <dgm:prSet/>
      <dgm:spPr/>
      <dgm:t>
        <a:bodyPr/>
        <a:lstStyle/>
        <a:p>
          <a:endParaRPr lang="ru-RU"/>
        </a:p>
      </dgm:t>
    </dgm:pt>
    <dgm:pt modelId="{ED97961D-15F4-401F-973A-4A18A16C2F2C}">
      <dgm:prSet phldrT="[Текст]"/>
      <dgm:spPr/>
      <dgm:t>
        <a:bodyPr/>
        <a:lstStyle/>
        <a:p>
          <a:r>
            <a:rPr lang="en-US" b="1" dirty="0" smtClean="0"/>
            <a:t>Investors</a:t>
          </a:r>
          <a:endParaRPr lang="ru-RU" b="1" dirty="0"/>
        </a:p>
      </dgm:t>
    </dgm:pt>
    <dgm:pt modelId="{41479DA0-3BA8-42F6-A9CC-9F07515A3557}" type="parTrans" cxnId="{C8D710AF-C188-40B1-B704-2A4E7A704B4C}">
      <dgm:prSet/>
      <dgm:spPr/>
      <dgm:t>
        <a:bodyPr/>
        <a:lstStyle/>
        <a:p>
          <a:endParaRPr lang="ru-RU"/>
        </a:p>
      </dgm:t>
    </dgm:pt>
    <dgm:pt modelId="{45B82BB7-0411-4D70-8F40-19E8884D3AD7}" type="sibTrans" cxnId="{C8D710AF-C188-40B1-B704-2A4E7A704B4C}">
      <dgm:prSet/>
      <dgm:spPr/>
      <dgm:t>
        <a:bodyPr/>
        <a:lstStyle/>
        <a:p>
          <a:endParaRPr lang="ru-RU"/>
        </a:p>
      </dgm:t>
    </dgm:pt>
    <dgm:pt modelId="{53D87831-884E-453A-95AC-7D6CE833E8A3}">
      <dgm:prSet phldrT="[Текст]" custT="1"/>
      <dgm:spPr/>
      <dgm:t>
        <a:bodyPr/>
        <a:lstStyle/>
        <a:p>
          <a:r>
            <a:rPr lang="en-US" sz="1800" dirty="0" smtClean="0"/>
            <a:t>IC disclosure</a:t>
          </a:r>
          <a:endParaRPr lang="ru-RU" sz="1800" dirty="0"/>
        </a:p>
      </dgm:t>
    </dgm:pt>
    <dgm:pt modelId="{D14EB7E5-52AF-411B-AA72-9939BFA7E8BD}" type="parTrans" cxnId="{D248485D-7EF9-43FB-9825-FE5D66E22D08}">
      <dgm:prSet/>
      <dgm:spPr/>
      <dgm:t>
        <a:bodyPr/>
        <a:lstStyle/>
        <a:p>
          <a:endParaRPr lang="ru-RU"/>
        </a:p>
      </dgm:t>
    </dgm:pt>
    <dgm:pt modelId="{D4F9357F-38B2-4308-B688-A5D7AAD70D2B}" type="sibTrans" cxnId="{D248485D-7EF9-43FB-9825-FE5D66E22D08}">
      <dgm:prSet/>
      <dgm:spPr/>
      <dgm:t>
        <a:bodyPr/>
        <a:lstStyle/>
        <a:p>
          <a:endParaRPr lang="ru-RU"/>
        </a:p>
      </dgm:t>
    </dgm:pt>
    <dgm:pt modelId="{627BF103-5D7F-4CCF-8CF6-5EFEA5FB8B85}">
      <dgm:prSet phldrT="[Текст]" custT="1"/>
      <dgm:spPr/>
      <dgm:t>
        <a:bodyPr/>
        <a:lstStyle/>
        <a:p>
          <a:r>
            <a:rPr lang="en-US" sz="1800" dirty="0" smtClean="0"/>
            <a:t>Decisions</a:t>
          </a:r>
          <a:endParaRPr lang="ru-RU" sz="1800" dirty="0"/>
        </a:p>
      </dgm:t>
    </dgm:pt>
    <dgm:pt modelId="{BEE95602-ED54-4AB1-91A7-7E4648B15B67}" type="parTrans" cxnId="{17F5CC6F-90A0-4B74-9970-EACED84A1B4D}">
      <dgm:prSet/>
      <dgm:spPr/>
      <dgm:t>
        <a:bodyPr/>
        <a:lstStyle/>
        <a:p>
          <a:endParaRPr lang="ru-RU"/>
        </a:p>
      </dgm:t>
    </dgm:pt>
    <dgm:pt modelId="{A95FD39D-8B97-4349-ACE2-6620534F13BC}" type="sibTrans" cxnId="{17F5CC6F-90A0-4B74-9970-EACED84A1B4D}">
      <dgm:prSet/>
      <dgm:spPr/>
      <dgm:t>
        <a:bodyPr/>
        <a:lstStyle/>
        <a:p>
          <a:endParaRPr lang="ru-RU"/>
        </a:p>
      </dgm:t>
    </dgm:pt>
    <dgm:pt modelId="{9C2ED7F5-2EB5-414E-A985-336246FE980B}">
      <dgm:prSet phldrT="[Текст]"/>
      <dgm:spPr/>
      <dgm:t>
        <a:bodyPr/>
        <a:lstStyle/>
        <a:p>
          <a:r>
            <a:rPr lang="en-US" b="1" dirty="0" smtClean="0"/>
            <a:t>Policy makers</a:t>
          </a:r>
          <a:endParaRPr lang="ru-RU" b="1" dirty="0"/>
        </a:p>
      </dgm:t>
    </dgm:pt>
    <dgm:pt modelId="{01D0A650-7DD2-410E-A686-CDC79E2CDCEC}" type="parTrans" cxnId="{FBC04476-71EB-4836-806D-073E3BB841A2}">
      <dgm:prSet/>
      <dgm:spPr/>
      <dgm:t>
        <a:bodyPr/>
        <a:lstStyle/>
        <a:p>
          <a:endParaRPr lang="ru-RU"/>
        </a:p>
      </dgm:t>
    </dgm:pt>
    <dgm:pt modelId="{2A818FB7-54CD-4DF7-8215-D1BEE41B21E3}" type="sibTrans" cxnId="{FBC04476-71EB-4836-806D-073E3BB841A2}">
      <dgm:prSet/>
      <dgm:spPr/>
      <dgm:t>
        <a:bodyPr/>
        <a:lstStyle/>
        <a:p>
          <a:endParaRPr lang="ru-RU"/>
        </a:p>
      </dgm:t>
    </dgm:pt>
    <dgm:pt modelId="{8D89DEEA-7ED6-4BE6-9AA3-86679DF5A2D2}">
      <dgm:prSet phldrT="[Текст]" custT="1"/>
      <dgm:spPr/>
      <dgm:t>
        <a:bodyPr/>
        <a:lstStyle/>
        <a:p>
          <a:r>
            <a:rPr lang="en-US" sz="1800" dirty="0" smtClean="0"/>
            <a:t>Support policy</a:t>
          </a:r>
          <a:endParaRPr lang="ru-RU" sz="1800" dirty="0"/>
        </a:p>
      </dgm:t>
    </dgm:pt>
    <dgm:pt modelId="{4E69989B-62FB-43EE-B2C3-6BF689E5ECA4}" type="parTrans" cxnId="{CF6E2325-5CD1-4BF7-8949-DB20D50D774A}">
      <dgm:prSet/>
      <dgm:spPr/>
      <dgm:t>
        <a:bodyPr/>
        <a:lstStyle/>
        <a:p>
          <a:endParaRPr lang="ru-RU"/>
        </a:p>
      </dgm:t>
    </dgm:pt>
    <dgm:pt modelId="{94A82F1A-139F-41FF-8B90-0D965124C715}" type="sibTrans" cxnId="{CF6E2325-5CD1-4BF7-8949-DB20D50D774A}">
      <dgm:prSet/>
      <dgm:spPr/>
      <dgm:t>
        <a:bodyPr/>
        <a:lstStyle/>
        <a:p>
          <a:endParaRPr lang="ru-RU"/>
        </a:p>
      </dgm:t>
    </dgm:pt>
    <dgm:pt modelId="{8D874C5A-F062-4C07-82D0-94289A178AB2}">
      <dgm:prSet phldrT="[Текст]" custT="1"/>
      <dgm:spPr/>
      <dgm:t>
        <a:bodyPr/>
        <a:lstStyle/>
        <a:p>
          <a:r>
            <a:rPr lang="en-US" sz="1800" dirty="0" smtClean="0"/>
            <a:t>Trend analysis</a:t>
          </a:r>
          <a:endParaRPr lang="ru-RU" sz="1800" dirty="0"/>
        </a:p>
      </dgm:t>
    </dgm:pt>
    <dgm:pt modelId="{959FB45D-DF01-4663-A8A9-834C21CFABD2}" type="parTrans" cxnId="{83585102-E48B-40CA-979C-D441CD0DDC0E}">
      <dgm:prSet/>
      <dgm:spPr/>
      <dgm:t>
        <a:bodyPr/>
        <a:lstStyle/>
        <a:p>
          <a:endParaRPr lang="ru-RU"/>
        </a:p>
      </dgm:t>
    </dgm:pt>
    <dgm:pt modelId="{C6597950-C7B4-4683-92A3-7477DC9E0630}" type="sibTrans" cxnId="{83585102-E48B-40CA-979C-D441CD0DDC0E}">
      <dgm:prSet/>
      <dgm:spPr/>
      <dgm:t>
        <a:bodyPr/>
        <a:lstStyle/>
        <a:p>
          <a:endParaRPr lang="ru-RU"/>
        </a:p>
      </dgm:t>
    </dgm:pt>
    <dgm:pt modelId="{043A6602-DDEE-4011-AD54-0697078B2B6B}" type="pres">
      <dgm:prSet presAssocID="{5A2FD999-E9F4-48E4-AFFB-C8BD158E37F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E13483-EB6C-4D04-A394-20D9772878D2}" type="pres">
      <dgm:prSet presAssocID="{5A2FD999-E9F4-48E4-AFFB-C8BD158E37F0}" presName="cycle" presStyleCnt="0"/>
      <dgm:spPr/>
    </dgm:pt>
    <dgm:pt modelId="{A8AC2B8A-2A53-45D8-8B74-831C5364D099}" type="pres">
      <dgm:prSet presAssocID="{5A2FD999-E9F4-48E4-AFFB-C8BD158E37F0}" presName="centerShape" presStyleCnt="0"/>
      <dgm:spPr/>
    </dgm:pt>
    <dgm:pt modelId="{830599DC-5321-4A3E-90C2-D542D0D5019D}" type="pres">
      <dgm:prSet presAssocID="{5A2FD999-E9F4-48E4-AFFB-C8BD158E37F0}" presName="connSite" presStyleLbl="node1" presStyleIdx="0" presStyleCnt="4"/>
      <dgm:spPr/>
    </dgm:pt>
    <dgm:pt modelId="{A18C994C-02CC-4F4D-B759-20457779FA69}" type="pres">
      <dgm:prSet presAssocID="{5A2FD999-E9F4-48E4-AFFB-C8BD158E37F0}" presName="visible" presStyleLbl="node1" presStyleIdx="0" presStyleCnt="4" custScaleX="104736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</dgm:spPr>
    </dgm:pt>
    <dgm:pt modelId="{4A1D6881-DED2-4BBD-B36A-67C9AE122309}" type="pres">
      <dgm:prSet presAssocID="{62587C59-AB24-44D3-B6C2-998559CCF9E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EA212850-78C6-44F4-9D19-2C0A86F5CAFC}" type="pres">
      <dgm:prSet presAssocID="{A54C7151-6653-4BE7-BCC9-71D0EA9B9BD6}" presName="node" presStyleCnt="0"/>
      <dgm:spPr/>
    </dgm:pt>
    <dgm:pt modelId="{E9B4C273-12B6-4727-B91E-6A9C781B0222}" type="pres">
      <dgm:prSet presAssocID="{A54C7151-6653-4BE7-BCC9-71D0EA9B9BD6}" presName="parentNode" presStyleLbl="node1" presStyleIdx="1" presStyleCnt="4" custScaleX="99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3C050-B70D-4524-AEA6-0219D4603C70}" type="pres">
      <dgm:prSet presAssocID="{A54C7151-6653-4BE7-BCC9-71D0EA9B9BD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3B43D-DAAD-4484-9432-824007DECB17}" type="pres">
      <dgm:prSet presAssocID="{41479DA0-3BA8-42F6-A9CC-9F07515A3557}" presName="Name25" presStyleLbl="parChTrans1D1" presStyleIdx="1" presStyleCnt="3"/>
      <dgm:spPr/>
      <dgm:t>
        <a:bodyPr/>
        <a:lstStyle/>
        <a:p>
          <a:endParaRPr lang="ru-RU"/>
        </a:p>
      </dgm:t>
    </dgm:pt>
    <dgm:pt modelId="{13EBAC75-CD7D-4F2C-9202-F37EEDF06AF6}" type="pres">
      <dgm:prSet presAssocID="{ED97961D-15F4-401F-973A-4A18A16C2F2C}" presName="node" presStyleCnt="0"/>
      <dgm:spPr/>
    </dgm:pt>
    <dgm:pt modelId="{9E0FD6EA-9296-462A-8C80-323181DCCE0B}" type="pres">
      <dgm:prSet presAssocID="{ED97961D-15F4-401F-973A-4A18A16C2F2C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BD5E9-71FE-4A90-98AC-4895B882CABA}" type="pres">
      <dgm:prSet presAssocID="{ED97961D-15F4-401F-973A-4A18A16C2F2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35C65-A607-4DFB-8ED8-4677389FB90C}" type="pres">
      <dgm:prSet presAssocID="{01D0A650-7DD2-410E-A686-CDC79E2CDCEC}" presName="Name25" presStyleLbl="parChTrans1D1" presStyleIdx="2" presStyleCnt="3"/>
      <dgm:spPr/>
      <dgm:t>
        <a:bodyPr/>
        <a:lstStyle/>
        <a:p>
          <a:endParaRPr lang="ru-RU"/>
        </a:p>
      </dgm:t>
    </dgm:pt>
    <dgm:pt modelId="{36D5A356-1229-4540-92C4-94D5750CB88A}" type="pres">
      <dgm:prSet presAssocID="{9C2ED7F5-2EB5-414E-A985-336246FE980B}" presName="node" presStyleCnt="0"/>
      <dgm:spPr/>
    </dgm:pt>
    <dgm:pt modelId="{EA750D0B-DDC3-4B15-B0CC-5F0ED762B9B2}" type="pres">
      <dgm:prSet presAssocID="{9C2ED7F5-2EB5-414E-A985-336246FE980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D2F34-B2B1-4F3C-8C4D-3EDB35E60F2B}" type="pres">
      <dgm:prSet presAssocID="{9C2ED7F5-2EB5-414E-A985-336246FE980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0E90D8-DF9C-43B6-BB5D-BDEDA87A13E6}" type="presOf" srcId="{C432D3A4-A98E-47BB-90F7-ED6343C92B8E}" destId="{4913C050-B70D-4524-AEA6-0219D4603C70}" srcOrd="0" destOrd="1" presId="urn:microsoft.com/office/officeart/2005/8/layout/radial2"/>
    <dgm:cxn modelId="{83585102-E48B-40CA-979C-D441CD0DDC0E}" srcId="{9C2ED7F5-2EB5-414E-A985-336246FE980B}" destId="{8D874C5A-F062-4C07-82D0-94289A178AB2}" srcOrd="1" destOrd="0" parTransId="{959FB45D-DF01-4663-A8A9-834C21CFABD2}" sibTransId="{C6597950-C7B4-4683-92A3-7477DC9E0630}"/>
    <dgm:cxn modelId="{C8D710AF-C188-40B1-B704-2A4E7A704B4C}" srcId="{5A2FD999-E9F4-48E4-AFFB-C8BD158E37F0}" destId="{ED97961D-15F4-401F-973A-4A18A16C2F2C}" srcOrd="1" destOrd="0" parTransId="{41479DA0-3BA8-42F6-A9CC-9F07515A3557}" sibTransId="{45B82BB7-0411-4D70-8F40-19E8884D3AD7}"/>
    <dgm:cxn modelId="{E3025DC2-F0BF-4BAF-A4EC-017F78AFE290}" type="presOf" srcId="{627BF103-5D7F-4CCF-8CF6-5EFEA5FB8B85}" destId="{2A8BD5E9-71FE-4A90-98AC-4895B882CABA}" srcOrd="0" destOrd="1" presId="urn:microsoft.com/office/officeart/2005/8/layout/radial2"/>
    <dgm:cxn modelId="{844876ED-2D1B-4504-A517-CAB3C8862D0E}" type="presOf" srcId="{ED97961D-15F4-401F-973A-4A18A16C2F2C}" destId="{9E0FD6EA-9296-462A-8C80-323181DCCE0B}" srcOrd="0" destOrd="0" presId="urn:microsoft.com/office/officeart/2005/8/layout/radial2"/>
    <dgm:cxn modelId="{DE98889E-B1E6-4F26-979D-9A830F1BD1AB}" srcId="{A54C7151-6653-4BE7-BCC9-71D0EA9B9BD6}" destId="{537EFF08-8DD3-46D9-8B8C-B86FF6FEC10E}" srcOrd="0" destOrd="0" parTransId="{88D6353A-5865-40C4-8B81-E357C317EFE4}" sibTransId="{B5F54D5F-1608-405A-90A5-A87498E151A8}"/>
    <dgm:cxn modelId="{882B1F53-BA86-44DA-994A-1AE1A3EA874D}" type="presOf" srcId="{A54C7151-6653-4BE7-BCC9-71D0EA9B9BD6}" destId="{E9B4C273-12B6-4727-B91E-6A9C781B0222}" srcOrd="0" destOrd="0" presId="urn:microsoft.com/office/officeart/2005/8/layout/radial2"/>
    <dgm:cxn modelId="{776AD973-F91E-4DEB-B615-C5D6BD507C5E}" type="presOf" srcId="{537EFF08-8DD3-46D9-8B8C-B86FF6FEC10E}" destId="{4913C050-B70D-4524-AEA6-0219D4603C70}" srcOrd="0" destOrd="0" presId="urn:microsoft.com/office/officeart/2005/8/layout/radial2"/>
    <dgm:cxn modelId="{F8C1FA60-554A-470B-BFED-F7931F8CE17F}" srcId="{A54C7151-6653-4BE7-BCC9-71D0EA9B9BD6}" destId="{C432D3A4-A98E-47BB-90F7-ED6343C92B8E}" srcOrd="1" destOrd="0" parTransId="{A53CC95A-B135-4BAB-9663-3ABB98A97F9B}" sibTransId="{DECF1A58-04FE-41A0-A275-83851FF38280}"/>
    <dgm:cxn modelId="{D248485D-7EF9-43FB-9825-FE5D66E22D08}" srcId="{ED97961D-15F4-401F-973A-4A18A16C2F2C}" destId="{53D87831-884E-453A-95AC-7D6CE833E8A3}" srcOrd="0" destOrd="0" parTransId="{D14EB7E5-52AF-411B-AA72-9939BFA7E8BD}" sibTransId="{D4F9357F-38B2-4308-B688-A5D7AAD70D2B}"/>
    <dgm:cxn modelId="{7952C6C5-E740-4CCE-98F3-CE88F5A43C57}" type="presOf" srcId="{53D87831-884E-453A-95AC-7D6CE833E8A3}" destId="{2A8BD5E9-71FE-4A90-98AC-4895B882CABA}" srcOrd="0" destOrd="0" presId="urn:microsoft.com/office/officeart/2005/8/layout/radial2"/>
    <dgm:cxn modelId="{17AE9BD0-31FB-41C3-9597-E39777C13E49}" srcId="{5A2FD999-E9F4-48E4-AFFB-C8BD158E37F0}" destId="{A54C7151-6653-4BE7-BCC9-71D0EA9B9BD6}" srcOrd="0" destOrd="0" parTransId="{62587C59-AB24-44D3-B6C2-998559CCF9E7}" sibTransId="{0B5DCB90-2636-4F28-B4A9-CB7DC98CB5C7}"/>
    <dgm:cxn modelId="{17F5CC6F-90A0-4B74-9970-EACED84A1B4D}" srcId="{ED97961D-15F4-401F-973A-4A18A16C2F2C}" destId="{627BF103-5D7F-4CCF-8CF6-5EFEA5FB8B85}" srcOrd="1" destOrd="0" parTransId="{BEE95602-ED54-4AB1-91A7-7E4648B15B67}" sibTransId="{A95FD39D-8B97-4349-ACE2-6620534F13BC}"/>
    <dgm:cxn modelId="{10680DF1-566E-42F0-8693-86BE4E0A8AE7}" type="presOf" srcId="{62587C59-AB24-44D3-B6C2-998559CCF9E7}" destId="{4A1D6881-DED2-4BBD-B36A-67C9AE122309}" srcOrd="0" destOrd="0" presId="urn:microsoft.com/office/officeart/2005/8/layout/radial2"/>
    <dgm:cxn modelId="{FBC04476-71EB-4836-806D-073E3BB841A2}" srcId="{5A2FD999-E9F4-48E4-AFFB-C8BD158E37F0}" destId="{9C2ED7F5-2EB5-414E-A985-336246FE980B}" srcOrd="2" destOrd="0" parTransId="{01D0A650-7DD2-410E-A686-CDC79E2CDCEC}" sibTransId="{2A818FB7-54CD-4DF7-8215-D1BEE41B21E3}"/>
    <dgm:cxn modelId="{31405B07-8D6E-4AAE-B653-42A823B1C971}" type="presOf" srcId="{8D874C5A-F062-4C07-82D0-94289A178AB2}" destId="{E48D2F34-B2B1-4F3C-8C4D-3EDB35E60F2B}" srcOrd="0" destOrd="1" presId="urn:microsoft.com/office/officeart/2005/8/layout/radial2"/>
    <dgm:cxn modelId="{C5D6D469-45E8-4541-BC21-16FE31EF7A90}" type="presOf" srcId="{9C2ED7F5-2EB5-414E-A985-336246FE980B}" destId="{EA750D0B-DDC3-4B15-B0CC-5F0ED762B9B2}" srcOrd="0" destOrd="0" presId="urn:microsoft.com/office/officeart/2005/8/layout/radial2"/>
    <dgm:cxn modelId="{E62FAF13-6EE2-4252-B984-7CBFD3B01F8A}" type="presOf" srcId="{8D89DEEA-7ED6-4BE6-9AA3-86679DF5A2D2}" destId="{E48D2F34-B2B1-4F3C-8C4D-3EDB35E60F2B}" srcOrd="0" destOrd="0" presId="urn:microsoft.com/office/officeart/2005/8/layout/radial2"/>
    <dgm:cxn modelId="{EAA4E5D2-30E9-4C32-AD8F-2C3994DBC463}" type="presOf" srcId="{5A2FD999-E9F4-48E4-AFFB-C8BD158E37F0}" destId="{043A6602-DDEE-4011-AD54-0697078B2B6B}" srcOrd="0" destOrd="0" presId="urn:microsoft.com/office/officeart/2005/8/layout/radial2"/>
    <dgm:cxn modelId="{CF6E2325-5CD1-4BF7-8949-DB20D50D774A}" srcId="{9C2ED7F5-2EB5-414E-A985-336246FE980B}" destId="{8D89DEEA-7ED6-4BE6-9AA3-86679DF5A2D2}" srcOrd="0" destOrd="0" parTransId="{4E69989B-62FB-43EE-B2C3-6BF689E5ECA4}" sibTransId="{94A82F1A-139F-41FF-8B90-0D965124C715}"/>
    <dgm:cxn modelId="{95DFD77F-1499-40B9-82A9-7F2DDBA1EB57}" type="presOf" srcId="{01D0A650-7DD2-410E-A686-CDC79E2CDCEC}" destId="{C7B35C65-A607-4DFB-8ED8-4677389FB90C}" srcOrd="0" destOrd="0" presId="urn:microsoft.com/office/officeart/2005/8/layout/radial2"/>
    <dgm:cxn modelId="{1D1877F4-9CAC-47D0-BC7F-B8E991809163}" type="presOf" srcId="{41479DA0-3BA8-42F6-A9CC-9F07515A3557}" destId="{22F3B43D-DAAD-4484-9432-824007DECB17}" srcOrd="0" destOrd="0" presId="urn:microsoft.com/office/officeart/2005/8/layout/radial2"/>
    <dgm:cxn modelId="{882C7373-9F75-4173-B286-665937782BB7}" type="presParOf" srcId="{043A6602-DDEE-4011-AD54-0697078B2B6B}" destId="{1BE13483-EB6C-4D04-A394-20D9772878D2}" srcOrd="0" destOrd="0" presId="urn:microsoft.com/office/officeart/2005/8/layout/radial2"/>
    <dgm:cxn modelId="{06078431-1388-43B3-99AD-AEAF0981E638}" type="presParOf" srcId="{1BE13483-EB6C-4D04-A394-20D9772878D2}" destId="{A8AC2B8A-2A53-45D8-8B74-831C5364D099}" srcOrd="0" destOrd="0" presId="urn:microsoft.com/office/officeart/2005/8/layout/radial2"/>
    <dgm:cxn modelId="{7B8F72CF-B991-4B53-8C21-184761B6AC42}" type="presParOf" srcId="{A8AC2B8A-2A53-45D8-8B74-831C5364D099}" destId="{830599DC-5321-4A3E-90C2-D542D0D5019D}" srcOrd="0" destOrd="0" presId="urn:microsoft.com/office/officeart/2005/8/layout/radial2"/>
    <dgm:cxn modelId="{F388FA01-5EB0-4C10-AD86-6E558F99E3CA}" type="presParOf" srcId="{A8AC2B8A-2A53-45D8-8B74-831C5364D099}" destId="{A18C994C-02CC-4F4D-B759-20457779FA69}" srcOrd="1" destOrd="0" presId="urn:microsoft.com/office/officeart/2005/8/layout/radial2"/>
    <dgm:cxn modelId="{667DA25C-13C6-4BE3-99BF-51DE3D7037A2}" type="presParOf" srcId="{1BE13483-EB6C-4D04-A394-20D9772878D2}" destId="{4A1D6881-DED2-4BBD-B36A-67C9AE122309}" srcOrd="1" destOrd="0" presId="urn:microsoft.com/office/officeart/2005/8/layout/radial2"/>
    <dgm:cxn modelId="{A087B9AE-A441-48C2-8D28-209BC4BE3DB8}" type="presParOf" srcId="{1BE13483-EB6C-4D04-A394-20D9772878D2}" destId="{EA212850-78C6-44F4-9D19-2C0A86F5CAFC}" srcOrd="2" destOrd="0" presId="urn:microsoft.com/office/officeart/2005/8/layout/radial2"/>
    <dgm:cxn modelId="{A2D8755B-9BEC-4F19-96C7-17FAB046ED6C}" type="presParOf" srcId="{EA212850-78C6-44F4-9D19-2C0A86F5CAFC}" destId="{E9B4C273-12B6-4727-B91E-6A9C781B0222}" srcOrd="0" destOrd="0" presId="urn:microsoft.com/office/officeart/2005/8/layout/radial2"/>
    <dgm:cxn modelId="{D7FFDF00-C204-45A6-B62B-148612540565}" type="presParOf" srcId="{EA212850-78C6-44F4-9D19-2C0A86F5CAFC}" destId="{4913C050-B70D-4524-AEA6-0219D4603C70}" srcOrd="1" destOrd="0" presId="urn:microsoft.com/office/officeart/2005/8/layout/radial2"/>
    <dgm:cxn modelId="{DFFDD0C5-3469-4595-8C85-B8A134D351C7}" type="presParOf" srcId="{1BE13483-EB6C-4D04-A394-20D9772878D2}" destId="{22F3B43D-DAAD-4484-9432-824007DECB17}" srcOrd="3" destOrd="0" presId="urn:microsoft.com/office/officeart/2005/8/layout/radial2"/>
    <dgm:cxn modelId="{7C1CB86D-A2CA-4BAA-8AD2-7452D06139CC}" type="presParOf" srcId="{1BE13483-EB6C-4D04-A394-20D9772878D2}" destId="{13EBAC75-CD7D-4F2C-9202-F37EEDF06AF6}" srcOrd="4" destOrd="0" presId="urn:microsoft.com/office/officeart/2005/8/layout/radial2"/>
    <dgm:cxn modelId="{967BDE85-E121-4FB0-8F88-7F0AB557A368}" type="presParOf" srcId="{13EBAC75-CD7D-4F2C-9202-F37EEDF06AF6}" destId="{9E0FD6EA-9296-462A-8C80-323181DCCE0B}" srcOrd="0" destOrd="0" presId="urn:microsoft.com/office/officeart/2005/8/layout/radial2"/>
    <dgm:cxn modelId="{BBCF1AC2-F204-4CB7-92A9-1BB54F770B51}" type="presParOf" srcId="{13EBAC75-CD7D-4F2C-9202-F37EEDF06AF6}" destId="{2A8BD5E9-71FE-4A90-98AC-4895B882CABA}" srcOrd="1" destOrd="0" presId="urn:microsoft.com/office/officeart/2005/8/layout/radial2"/>
    <dgm:cxn modelId="{37580AE5-F481-4C32-A254-6197CAE74B24}" type="presParOf" srcId="{1BE13483-EB6C-4D04-A394-20D9772878D2}" destId="{C7B35C65-A607-4DFB-8ED8-4677389FB90C}" srcOrd="5" destOrd="0" presId="urn:microsoft.com/office/officeart/2005/8/layout/radial2"/>
    <dgm:cxn modelId="{9F7FC1A3-B65D-496F-A605-195B4F394FA7}" type="presParOf" srcId="{1BE13483-EB6C-4D04-A394-20D9772878D2}" destId="{36D5A356-1229-4540-92C4-94D5750CB88A}" srcOrd="6" destOrd="0" presId="urn:microsoft.com/office/officeart/2005/8/layout/radial2"/>
    <dgm:cxn modelId="{D82295E3-8FE2-4C79-836F-FD4E49F42674}" type="presParOf" srcId="{36D5A356-1229-4540-92C4-94D5750CB88A}" destId="{EA750D0B-DDC3-4B15-B0CC-5F0ED762B9B2}" srcOrd="0" destOrd="0" presId="urn:microsoft.com/office/officeart/2005/8/layout/radial2"/>
    <dgm:cxn modelId="{C72267B9-0CAF-414D-8EE0-C73EF3CA81F4}" type="presParOf" srcId="{36D5A356-1229-4540-92C4-94D5750CB88A}" destId="{E48D2F34-B2B1-4F3C-8C4D-3EDB35E60F2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B7160-EA16-46BF-AB6A-E4E93DB064AE}">
      <dsp:nvSpPr>
        <dsp:cNvPr id="0" name=""/>
        <dsp:cNvSpPr/>
      </dsp:nvSpPr>
      <dsp:spPr>
        <a:xfrm>
          <a:off x="1519268" y="48256"/>
          <a:ext cx="2316324" cy="23163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Petersburg, Russia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Center for studies on large corporations (EU)</a:t>
          </a:r>
          <a:endParaRPr lang="ru-RU" sz="1400" b="1" kern="1200" dirty="0">
            <a:solidFill>
              <a:sysClr val="windowText" lastClr="000000"/>
            </a:solidFill>
          </a:endParaRPr>
        </a:p>
      </dsp:txBody>
      <dsp:txXfrm>
        <a:off x="1828112" y="453613"/>
        <a:ext cx="1698637" cy="1042345"/>
      </dsp:txXfrm>
    </dsp:sp>
    <dsp:sp modelId="{EB8DE02E-3E59-4F92-B3C4-D92E14FD6095}">
      <dsp:nvSpPr>
        <dsp:cNvPr id="0" name=""/>
        <dsp:cNvSpPr/>
      </dsp:nvSpPr>
      <dsp:spPr>
        <a:xfrm>
          <a:off x="2355075" y="1495959"/>
          <a:ext cx="2316324" cy="23163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Vigo, Spain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Center of studies on Sport economics</a:t>
          </a:r>
          <a:endParaRPr lang="ru-RU" sz="1400" b="1" kern="1200" dirty="0"/>
        </a:p>
      </dsp:txBody>
      <dsp:txXfrm>
        <a:off x="3063484" y="2094342"/>
        <a:ext cx="1389794" cy="1273978"/>
      </dsp:txXfrm>
    </dsp:sp>
    <dsp:sp modelId="{3DC5BF31-0EB1-43E2-9721-032CEE91533C}">
      <dsp:nvSpPr>
        <dsp:cNvPr id="0" name=""/>
        <dsp:cNvSpPr/>
      </dsp:nvSpPr>
      <dsp:spPr>
        <a:xfrm>
          <a:off x="683462" y="1495959"/>
          <a:ext cx="2316324" cy="23163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/>
              </a:solidFill>
            </a:rPr>
            <a:t>Perm, Russia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/>
              </a:solidFill>
            </a:rPr>
            <a:t>Center</a:t>
          </a:r>
          <a:r>
            <a:rPr lang="en-US" sz="1400" b="1" kern="1200" baseline="0" dirty="0" smtClean="0">
              <a:solidFill>
                <a:sysClr val="windowText" lastClr="000000"/>
              </a:solidFill>
            </a:rPr>
            <a:t> for studies on Russian companies</a:t>
          </a:r>
          <a:endParaRPr lang="ru-RU" sz="1400" b="1" kern="1200" dirty="0" smtClean="0">
            <a:solidFill>
              <a:sysClr val="windowText" lastClr="000000"/>
            </a:solidFill>
          </a:endParaRPr>
        </a:p>
      </dsp:txBody>
      <dsp:txXfrm>
        <a:off x="901582" y="2094342"/>
        <a:ext cx="1389794" cy="1273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2E385-F317-4082-A342-179C1EC29922}">
      <dsp:nvSpPr>
        <dsp:cNvPr id="0" name=""/>
        <dsp:cNvSpPr/>
      </dsp:nvSpPr>
      <dsp:spPr>
        <a:xfrm rot="5400000">
          <a:off x="-206353" y="206761"/>
          <a:ext cx="1375692" cy="962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Sources</a:t>
          </a:r>
          <a:endParaRPr lang="ru-RU" sz="1600" kern="1200" dirty="0"/>
        </a:p>
      </dsp:txBody>
      <dsp:txXfrm rot="-5400000">
        <a:off x="1" y="481899"/>
        <a:ext cx="962984" cy="412708"/>
      </dsp:txXfrm>
    </dsp:sp>
    <dsp:sp modelId="{54574972-024D-4800-9A50-D4A322A1E786}">
      <dsp:nvSpPr>
        <dsp:cNvPr id="0" name=""/>
        <dsp:cNvSpPr/>
      </dsp:nvSpPr>
      <dsp:spPr>
        <a:xfrm rot="5400000">
          <a:off x="4149192" y="-3185799"/>
          <a:ext cx="894200" cy="7266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Bureau Van </a:t>
          </a:r>
          <a:r>
            <a:rPr lang="en-GB" sz="1800" kern="1200" dirty="0" err="1" smtClean="0"/>
            <a:t>Dijk</a:t>
          </a:r>
          <a:r>
            <a:rPr lang="en-GB" sz="1800" kern="1200" dirty="0" smtClean="0"/>
            <a:t> (Amadeus) and Bloomberg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Reports and websites of companies</a:t>
          </a:r>
          <a:endParaRPr lang="ru-RU" sz="1800" kern="1200" dirty="0"/>
        </a:p>
      </dsp:txBody>
      <dsp:txXfrm rot="-5400000">
        <a:off x="962985" y="44059"/>
        <a:ext cx="7222964" cy="806898"/>
      </dsp:txXfrm>
    </dsp:sp>
    <dsp:sp modelId="{08894469-DB3B-489B-B364-93E150214058}">
      <dsp:nvSpPr>
        <dsp:cNvPr id="0" name=""/>
        <dsp:cNvSpPr/>
      </dsp:nvSpPr>
      <dsp:spPr>
        <a:xfrm rot="5400000">
          <a:off x="-206353" y="1437025"/>
          <a:ext cx="1375692" cy="962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Countries</a:t>
          </a:r>
          <a:endParaRPr lang="ru-RU" sz="1600" kern="1200" dirty="0"/>
        </a:p>
      </dsp:txBody>
      <dsp:txXfrm rot="-5400000">
        <a:off x="1" y="1712163"/>
        <a:ext cx="962984" cy="412708"/>
      </dsp:txXfrm>
    </dsp:sp>
    <dsp:sp modelId="{7A9862B9-08C3-4146-BC9B-3CA1703B9522}">
      <dsp:nvSpPr>
        <dsp:cNvPr id="0" name=""/>
        <dsp:cNvSpPr/>
      </dsp:nvSpPr>
      <dsp:spPr>
        <a:xfrm rot="5400000">
          <a:off x="4149192" y="-1955535"/>
          <a:ext cx="894200" cy="7266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five European countries: United Kingdom (44%), Germany (24%), France (25%), Spain (5%) and Italy (2%). </a:t>
          </a:r>
          <a:endParaRPr lang="ru-RU" sz="1800" kern="1200" dirty="0"/>
        </a:p>
      </dsp:txBody>
      <dsp:txXfrm rot="-5400000">
        <a:off x="962985" y="1274323"/>
        <a:ext cx="7222964" cy="806898"/>
      </dsp:txXfrm>
    </dsp:sp>
    <dsp:sp modelId="{C8C8BF66-A290-4EEF-807A-A676864A8C9B}">
      <dsp:nvSpPr>
        <dsp:cNvPr id="0" name=""/>
        <dsp:cNvSpPr/>
      </dsp:nvSpPr>
      <dsp:spPr>
        <a:xfrm rot="5400000">
          <a:off x="-206353" y="2667289"/>
          <a:ext cx="1375692" cy="962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Industry </a:t>
          </a:r>
          <a:endParaRPr lang="ru-RU" sz="1600" kern="1200" dirty="0"/>
        </a:p>
      </dsp:txBody>
      <dsp:txXfrm rot="-5400000">
        <a:off x="1" y="2942427"/>
        <a:ext cx="962984" cy="412708"/>
      </dsp:txXfrm>
    </dsp:sp>
    <dsp:sp modelId="{B431F264-B62B-48E6-90DA-B60777487FE3}">
      <dsp:nvSpPr>
        <dsp:cNvPr id="0" name=""/>
        <dsp:cNvSpPr/>
      </dsp:nvSpPr>
      <dsp:spPr>
        <a:xfrm rot="5400000">
          <a:off x="4149192" y="-725271"/>
          <a:ext cx="894200" cy="7266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professional, scientific and technical activities (26%), manufacturing (19%), finance and insurance activities (17%), information and communication (10%) and others (28%). </a:t>
          </a:r>
          <a:endParaRPr lang="ru-RU" sz="1800" kern="1200" dirty="0"/>
        </a:p>
      </dsp:txBody>
      <dsp:txXfrm rot="-5400000">
        <a:off x="962985" y="2504587"/>
        <a:ext cx="7222964" cy="806898"/>
      </dsp:txXfrm>
    </dsp:sp>
    <dsp:sp modelId="{F42E4861-4BD1-4B7E-92E3-51D3EF9D317A}">
      <dsp:nvSpPr>
        <dsp:cNvPr id="0" name=""/>
        <dsp:cNvSpPr/>
      </dsp:nvSpPr>
      <dsp:spPr>
        <a:xfrm rot="5400000">
          <a:off x="-206353" y="3897553"/>
          <a:ext cx="1375692" cy="962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Companies</a:t>
          </a:r>
          <a:endParaRPr lang="ru-RU" sz="1600" kern="1200" dirty="0"/>
        </a:p>
      </dsp:txBody>
      <dsp:txXfrm rot="-5400000">
        <a:off x="1" y="4172691"/>
        <a:ext cx="962984" cy="412708"/>
      </dsp:txXfrm>
    </dsp:sp>
    <dsp:sp modelId="{E348ABF6-BAA1-4FDC-8C06-BB9FBA749CE2}">
      <dsp:nvSpPr>
        <dsp:cNvPr id="0" name=""/>
        <dsp:cNvSpPr/>
      </dsp:nvSpPr>
      <dsp:spPr>
        <a:xfrm rot="5400000">
          <a:off x="4149192" y="504992"/>
          <a:ext cx="894200" cy="7266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1700 public companies over the period 2004-2014</a:t>
          </a:r>
          <a:endParaRPr lang="ru-RU" sz="1800" kern="1200" dirty="0"/>
        </a:p>
      </dsp:txBody>
      <dsp:txXfrm rot="-5400000">
        <a:off x="962985" y="3734851"/>
        <a:ext cx="7222964" cy="806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3FEA9-124B-4C88-A595-7276F650386E}">
      <dsp:nvSpPr>
        <dsp:cNvPr id="0" name=""/>
        <dsp:cNvSpPr/>
      </dsp:nvSpPr>
      <dsp:spPr>
        <a:xfrm>
          <a:off x="2698" y="629"/>
          <a:ext cx="263128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Human resource capabilities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698" y="629"/>
        <a:ext cx="2631281" cy="777600"/>
      </dsp:txXfrm>
    </dsp:sp>
    <dsp:sp modelId="{3039F63A-7D80-4384-BA04-80A45E41BB1E}">
      <dsp:nvSpPr>
        <dsp:cNvPr id="0" name=""/>
        <dsp:cNvSpPr/>
      </dsp:nvSpPr>
      <dsp:spPr>
        <a:xfrm>
          <a:off x="2698" y="778229"/>
          <a:ext cx="2631281" cy="16282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Productivity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Number of employees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Corporate UNI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Brand as employer</a:t>
          </a:r>
          <a:endParaRPr lang="ru-RU" sz="1800" b="1" kern="1200" dirty="0"/>
        </a:p>
      </dsp:txBody>
      <dsp:txXfrm>
        <a:off x="2698" y="778229"/>
        <a:ext cx="2631281" cy="1628213"/>
      </dsp:txXfrm>
    </dsp:sp>
    <dsp:sp modelId="{0B26C2B1-58E3-4C8E-B35E-AB90C35E605C}">
      <dsp:nvSpPr>
        <dsp:cNvPr id="0" name=""/>
        <dsp:cNvSpPr/>
      </dsp:nvSpPr>
      <dsp:spPr>
        <a:xfrm>
          <a:off x="3002359" y="0"/>
          <a:ext cx="263128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Internal process capabilities</a:t>
          </a:r>
          <a:endParaRPr lang="ru-RU" sz="1800" b="1" kern="1200" dirty="0"/>
        </a:p>
      </dsp:txBody>
      <dsp:txXfrm>
        <a:off x="3002359" y="0"/>
        <a:ext cx="2631281" cy="777600"/>
      </dsp:txXfrm>
    </dsp:sp>
    <dsp:sp modelId="{F79B89BE-D84E-4CF4-A894-E724D23D3C1C}">
      <dsp:nvSpPr>
        <dsp:cNvPr id="0" name=""/>
        <dsp:cNvSpPr/>
      </dsp:nvSpPr>
      <dsp:spPr>
        <a:xfrm>
          <a:off x="3002359" y="778229"/>
          <a:ext cx="2631281" cy="16282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ERP system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KM system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Qualification of board of directors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Strategy </a:t>
          </a:r>
          <a:r>
            <a:rPr lang="en-US" sz="1600" b="1" kern="1200" dirty="0" smtClean="0"/>
            <a:t>implementation</a:t>
          </a:r>
          <a:endParaRPr lang="ru-RU" sz="1600" b="1" kern="1200" dirty="0"/>
        </a:p>
      </dsp:txBody>
      <dsp:txXfrm>
        <a:off x="3002359" y="778229"/>
        <a:ext cx="2631281" cy="1628213"/>
      </dsp:txXfrm>
    </dsp:sp>
    <dsp:sp modelId="{02335154-EFF4-409D-AD7F-8BA206DD73A0}">
      <dsp:nvSpPr>
        <dsp:cNvPr id="0" name=""/>
        <dsp:cNvSpPr/>
      </dsp:nvSpPr>
      <dsp:spPr>
        <a:xfrm>
          <a:off x="6002019" y="629"/>
          <a:ext cx="263128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Networking capabilities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6002019" y="629"/>
        <a:ext cx="2631281" cy="777600"/>
      </dsp:txXfrm>
    </dsp:sp>
    <dsp:sp modelId="{E45FB8AE-BEA8-4C99-BD45-312385B5FF34}">
      <dsp:nvSpPr>
        <dsp:cNvPr id="0" name=""/>
        <dsp:cNvSpPr/>
      </dsp:nvSpPr>
      <dsp:spPr>
        <a:xfrm>
          <a:off x="6002019" y="778229"/>
          <a:ext cx="2631281" cy="16282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Associations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Subsidiaries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Foreign capital</a:t>
          </a:r>
          <a:endParaRPr lang="ru-RU" sz="1800" b="1" kern="1200" dirty="0"/>
        </a:p>
      </dsp:txBody>
      <dsp:txXfrm>
        <a:off x="6002019" y="778229"/>
        <a:ext cx="2631281" cy="1628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3FEA9-124B-4C88-A595-7276F650386E}">
      <dsp:nvSpPr>
        <dsp:cNvPr id="0" name=""/>
        <dsp:cNvSpPr/>
      </dsp:nvSpPr>
      <dsp:spPr>
        <a:xfrm>
          <a:off x="2698" y="4604"/>
          <a:ext cx="2631281" cy="665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Management capabilities</a:t>
          </a:r>
          <a:endParaRPr lang="ru-RU" sz="1800" b="1" kern="1200" dirty="0"/>
        </a:p>
      </dsp:txBody>
      <dsp:txXfrm>
        <a:off x="2698" y="4604"/>
        <a:ext cx="2631281" cy="665510"/>
      </dsp:txXfrm>
    </dsp:sp>
    <dsp:sp modelId="{3039F63A-7D80-4384-BA04-80A45E41BB1E}">
      <dsp:nvSpPr>
        <dsp:cNvPr id="0" name=""/>
        <dsp:cNvSpPr/>
      </dsp:nvSpPr>
      <dsp:spPr>
        <a:xfrm>
          <a:off x="2698" y="670114"/>
          <a:ext cx="2631281" cy="1542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Qualification of board of directors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Owners-directors ratio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Cost of employees</a:t>
          </a:r>
          <a:endParaRPr lang="ru-RU" sz="1700" b="1" kern="1200" dirty="0"/>
        </a:p>
      </dsp:txBody>
      <dsp:txXfrm>
        <a:off x="2698" y="670114"/>
        <a:ext cx="2631281" cy="1542952"/>
      </dsp:txXfrm>
    </dsp:sp>
    <dsp:sp modelId="{0B26C2B1-58E3-4C8E-B35E-AB90C35E605C}">
      <dsp:nvSpPr>
        <dsp:cNvPr id="0" name=""/>
        <dsp:cNvSpPr/>
      </dsp:nvSpPr>
      <dsp:spPr>
        <a:xfrm>
          <a:off x="3002359" y="4604"/>
          <a:ext cx="2631281" cy="665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Innovation       capabilities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002359" y="4604"/>
        <a:ext cx="2631281" cy="665510"/>
      </dsp:txXfrm>
    </dsp:sp>
    <dsp:sp modelId="{F79B89BE-D84E-4CF4-A894-E724D23D3C1C}">
      <dsp:nvSpPr>
        <dsp:cNvPr id="0" name=""/>
        <dsp:cNvSpPr/>
      </dsp:nvSpPr>
      <dsp:spPr>
        <a:xfrm>
          <a:off x="3002359" y="670114"/>
          <a:ext cx="2631281" cy="1542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Intangible assets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R&amp;D expenditures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Patents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Awards for innovation</a:t>
          </a:r>
          <a:endParaRPr lang="ru-RU" sz="1700" b="1" kern="1200" dirty="0"/>
        </a:p>
      </dsp:txBody>
      <dsp:txXfrm>
        <a:off x="3002359" y="670114"/>
        <a:ext cx="2631281" cy="1542952"/>
      </dsp:txXfrm>
    </dsp:sp>
    <dsp:sp modelId="{02335154-EFF4-409D-AD7F-8BA206DD73A0}">
      <dsp:nvSpPr>
        <dsp:cNvPr id="0" name=""/>
        <dsp:cNvSpPr/>
      </dsp:nvSpPr>
      <dsp:spPr>
        <a:xfrm>
          <a:off x="6002019" y="4604"/>
          <a:ext cx="2631281" cy="665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Customer loyalty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6002019" y="4604"/>
        <a:ext cx="2631281" cy="665510"/>
      </dsp:txXfrm>
    </dsp:sp>
    <dsp:sp modelId="{E45FB8AE-BEA8-4C99-BD45-312385B5FF34}">
      <dsp:nvSpPr>
        <dsp:cNvPr id="0" name=""/>
        <dsp:cNvSpPr/>
      </dsp:nvSpPr>
      <dsp:spPr>
        <a:xfrm>
          <a:off x="6002019" y="670114"/>
          <a:ext cx="2631281" cy="1542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Brand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Advertising expenditures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Citation in search engines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>
        <a:off x="6002019" y="670114"/>
        <a:ext cx="2631281" cy="15429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35C65-A607-4DFB-8ED8-4677389FB90C}">
      <dsp:nvSpPr>
        <dsp:cNvPr id="0" name=""/>
        <dsp:cNvSpPr/>
      </dsp:nvSpPr>
      <dsp:spPr>
        <a:xfrm rot="2563252">
          <a:off x="3553953" y="2925783"/>
          <a:ext cx="628274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28274" y="19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3B43D-DAAD-4484-9432-824007DECB17}">
      <dsp:nvSpPr>
        <dsp:cNvPr id="0" name=""/>
        <dsp:cNvSpPr/>
      </dsp:nvSpPr>
      <dsp:spPr>
        <a:xfrm>
          <a:off x="3637304" y="2064946"/>
          <a:ext cx="699108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99108" y="19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D6881-DED2-4BBD-B36A-67C9AE122309}">
      <dsp:nvSpPr>
        <dsp:cNvPr id="0" name=""/>
        <dsp:cNvSpPr/>
      </dsp:nvSpPr>
      <dsp:spPr>
        <a:xfrm rot="19037415">
          <a:off x="3553732" y="1203732"/>
          <a:ext cx="630259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30259" y="19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C994C-02CC-4F4D-B759-20457779FA69}">
      <dsp:nvSpPr>
        <dsp:cNvPr id="0" name=""/>
        <dsp:cNvSpPr/>
      </dsp:nvSpPr>
      <dsp:spPr>
        <a:xfrm>
          <a:off x="1886417" y="1082219"/>
          <a:ext cx="2098948" cy="20040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4C273-12B6-4727-B91E-6A9C781B0222}">
      <dsp:nvSpPr>
        <dsp:cNvPr id="0" name=""/>
        <dsp:cNvSpPr/>
      </dsp:nvSpPr>
      <dsp:spPr>
        <a:xfrm>
          <a:off x="3942483" y="1191"/>
          <a:ext cx="1197420" cy="1202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Companies</a:t>
          </a:r>
          <a:endParaRPr lang="ru-RU" sz="1400" b="1" kern="1200" dirty="0"/>
        </a:p>
      </dsp:txBody>
      <dsp:txXfrm>
        <a:off x="4117841" y="177282"/>
        <a:ext cx="846704" cy="850240"/>
      </dsp:txXfrm>
    </dsp:sp>
    <dsp:sp modelId="{4913C050-B70D-4524-AEA6-0219D4603C70}">
      <dsp:nvSpPr>
        <dsp:cNvPr id="0" name=""/>
        <dsp:cNvSpPr/>
      </dsp:nvSpPr>
      <dsp:spPr>
        <a:xfrm>
          <a:off x="5266398" y="1191"/>
          <a:ext cx="1796130" cy="120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Self-evaluation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Strategic decisions </a:t>
          </a:r>
          <a:endParaRPr lang="ru-RU" sz="1800" kern="1200" dirty="0"/>
        </a:p>
      </dsp:txBody>
      <dsp:txXfrm>
        <a:off x="5266398" y="1191"/>
        <a:ext cx="1796130" cy="1202422"/>
      </dsp:txXfrm>
    </dsp:sp>
    <dsp:sp modelId="{9E0FD6EA-9296-462A-8C80-323181DCCE0B}">
      <dsp:nvSpPr>
        <dsp:cNvPr id="0" name=""/>
        <dsp:cNvSpPr/>
      </dsp:nvSpPr>
      <dsp:spPr>
        <a:xfrm>
          <a:off x="4336413" y="1483026"/>
          <a:ext cx="1202422" cy="1202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Investors</a:t>
          </a:r>
          <a:endParaRPr lang="ru-RU" sz="1400" b="1" kern="1200" dirty="0"/>
        </a:p>
      </dsp:txBody>
      <dsp:txXfrm>
        <a:off x="4512504" y="1659117"/>
        <a:ext cx="850240" cy="850240"/>
      </dsp:txXfrm>
    </dsp:sp>
    <dsp:sp modelId="{2A8BD5E9-71FE-4A90-98AC-4895B882CABA}">
      <dsp:nvSpPr>
        <dsp:cNvPr id="0" name=""/>
        <dsp:cNvSpPr/>
      </dsp:nvSpPr>
      <dsp:spPr>
        <a:xfrm>
          <a:off x="5659078" y="1483026"/>
          <a:ext cx="1803633" cy="120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IC disclosure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Decisions</a:t>
          </a:r>
          <a:endParaRPr lang="ru-RU" sz="1800" kern="1200" dirty="0"/>
        </a:p>
      </dsp:txBody>
      <dsp:txXfrm>
        <a:off x="5659078" y="1483026"/>
        <a:ext cx="1803633" cy="1202422"/>
      </dsp:txXfrm>
    </dsp:sp>
    <dsp:sp modelId="{EA750D0B-DDC3-4B15-B0CC-5F0ED762B9B2}">
      <dsp:nvSpPr>
        <dsp:cNvPr id="0" name=""/>
        <dsp:cNvSpPr/>
      </dsp:nvSpPr>
      <dsp:spPr>
        <a:xfrm>
          <a:off x="3939357" y="2964862"/>
          <a:ext cx="1202422" cy="1202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Policy makers</a:t>
          </a:r>
          <a:endParaRPr lang="ru-RU" sz="1400" b="1" kern="1200" dirty="0"/>
        </a:p>
      </dsp:txBody>
      <dsp:txXfrm>
        <a:off x="4115448" y="3140953"/>
        <a:ext cx="850240" cy="850240"/>
      </dsp:txXfrm>
    </dsp:sp>
    <dsp:sp modelId="{E48D2F34-B2B1-4F3C-8C4D-3EDB35E60F2B}">
      <dsp:nvSpPr>
        <dsp:cNvPr id="0" name=""/>
        <dsp:cNvSpPr/>
      </dsp:nvSpPr>
      <dsp:spPr>
        <a:xfrm>
          <a:off x="5262021" y="2964862"/>
          <a:ext cx="1803633" cy="120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Support policy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Trend analysis</a:t>
          </a:r>
          <a:endParaRPr lang="ru-RU" sz="1800" kern="1200" dirty="0"/>
        </a:p>
      </dsp:txBody>
      <dsp:txXfrm>
        <a:off x="5262021" y="2964862"/>
        <a:ext cx="1803633" cy="1202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38BA4-7B4C-42A0-909F-0CF84A531EFA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FA273-9DB3-4C96-900D-C767CA750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7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0259-8DB4-4A36-8B11-837ED6F144AE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7C2E-5477-4E1E-9E63-770D255C8FAF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2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A520-57E2-408F-8908-B9C491A756CC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072437" y="0"/>
            <a:ext cx="917576" cy="92868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6328-4E70-49A3-AF04-4FEFF556FEBD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7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EE17-3F90-4BCC-BBB5-88D087B17AE1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4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961-BF42-4055-B3BD-98739B5D8E01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7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17A7-3AD8-4E4D-80E6-A25751E5EC38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7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3E49-E6DB-418B-B960-8DD749C62C90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3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AE21-3974-427A-9D46-6803B088E157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5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FA00-BAF5-4C50-8A72-D8D2D17D891C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9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304E-92C1-4BC5-8CC1-6AD42CCA7EAE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EAF3D-DE4C-48F8-B6B1-8D3E2B776596}" type="datetime1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B733F-EFA3-F24F-8D8C-D94590553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molodchik@hse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barajas@uvigo.e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lab.hse.ru/en/" TargetMode="External"/><Relationship Id="rId5" Type="http://schemas.openxmlformats.org/officeDocument/2006/relationships/hyperlink" Target="mailto:mmolodchik@hse.ru" TargetMode="External"/><Relationship Id="rId4" Type="http://schemas.openxmlformats.org/officeDocument/2006/relationships/hyperlink" Target="mailto:eshakina@hse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79311"/>
            <a:ext cx="7772400" cy="2122611"/>
          </a:xfrm>
        </p:spPr>
        <p:txBody>
          <a:bodyPr>
            <a:noAutofit/>
          </a:bodyPr>
          <a:lstStyle/>
          <a:p>
            <a:pPr hangingPunct="0"/>
            <a:r>
              <a:rPr lang="ru-RU" sz="3600" b="1" dirty="0">
                <a:solidFill>
                  <a:srgbClr val="003F75"/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The Influence of Intellectual Capital on Corporate Performance: Evidence from European Companies over the period 2004-2014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rgbClr val="003F75"/>
                </a:solidFill>
              </a:rPr>
              <a:t/>
            </a:r>
            <a:br>
              <a:rPr lang="en-US" sz="3600" b="1" dirty="0">
                <a:solidFill>
                  <a:srgbClr val="003F75"/>
                </a:solidFill>
              </a:rPr>
            </a:br>
            <a:endParaRPr lang="ru-RU" sz="3600" b="1" dirty="0">
              <a:solidFill>
                <a:srgbClr val="003F75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9552" y="3705228"/>
            <a:ext cx="8184840" cy="1939925"/>
          </a:xfrm>
        </p:spPr>
        <p:txBody>
          <a:bodyPr>
            <a:normAutofit/>
          </a:bodyPr>
          <a:lstStyle/>
          <a:p>
            <a:pPr eaLnBrk="1" hangingPunct="1"/>
            <a:endParaRPr lang="en-US" sz="2000" dirty="0">
              <a:solidFill>
                <a:srgbClr val="000066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  <a:p>
            <a:pPr algn="r" eaLnBrk="1" hangingPunct="1"/>
            <a:r>
              <a:rPr kumimoji="1" lang="en-US" sz="2000" dirty="0" smtClean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PhD </a:t>
            </a:r>
            <a:r>
              <a:rPr kumimoji="1" lang="en-US" sz="2000" dirty="0" err="1" smtClean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Mariia</a:t>
            </a:r>
            <a:r>
              <a:rPr kumimoji="1" lang="en-US" sz="2000" dirty="0" smtClean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kumimoji="1" lang="en-US" sz="2000" dirty="0" err="1" smtClean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Molodchik</a:t>
            </a:r>
            <a:endParaRPr kumimoji="1" lang="en-US" sz="2000" dirty="0" smtClean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  <a:p>
            <a:pPr algn="r" eaLnBrk="1" hangingPunct="1"/>
            <a:r>
              <a:rPr kumimoji="1" lang="en-US" sz="2000" dirty="0" smtClean="0">
                <a:solidFill>
                  <a:srgbClr val="000066"/>
                </a:solidFill>
                <a:ea typeface="ＭＳ Ｐゴシック" charset="0"/>
                <a:cs typeface="ＭＳ Ｐゴシック" charset="0"/>
                <a:hlinkClick r:id="rId3"/>
              </a:rPr>
              <a:t>mmolodchik@hse.ru</a:t>
            </a:r>
            <a:endParaRPr kumimoji="1" lang="ru-RU" sz="2000" dirty="0" smtClean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  <a:p>
            <a:pPr algn="r" eaLnBrk="1" hangingPunct="1"/>
            <a:r>
              <a:rPr kumimoji="1" lang="ru-RU" sz="2000" dirty="0" smtClean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11.11.2016</a:t>
            </a:r>
            <a:endParaRPr kumimoji="1" lang="ru-RU" sz="2000" dirty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AutoShape 2" descr="https://mailperm.hse.ru/owa/attachment.ashx?attach=1&amp;id=RgAAAAC%2bRLGDEP7oRq%2bm%2b3dipHwkBwBVHDSmVm0BR7wl6daFDDAyAAAAAcO1AAB1grDAXmfSRrXQJjL74IKIAADy1KANAAAJ&amp;attid0=BAAAAAAA&amp;attcnt=1"/>
          <p:cNvSpPr>
            <a:spLocks noChangeAspect="1" noChangeArrowheads="1"/>
          </p:cNvSpPr>
          <p:nvPr/>
        </p:nvSpPr>
        <p:spPr bwMode="auto">
          <a:xfrm>
            <a:off x="155575" y="-12515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4683" y="5157282"/>
            <a:ext cx="4394578" cy="12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695066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Myriad Pro"/>
              </a:rPr>
              <a:t>Distribution of companies in 3 profiles</a:t>
            </a:r>
          </a:p>
          <a:p>
            <a:r>
              <a:rPr lang="en-US" sz="2400" dirty="0">
                <a:solidFill>
                  <a:schemeClr val="bg1"/>
                </a:solidFill>
                <a:latin typeface="Myriad Pro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Myriad Pro"/>
              </a:rPr>
              <a:t>100 quantiles of Market Value Added)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721745578"/>
              </p:ext>
            </p:extLst>
          </p:nvPr>
        </p:nvGraphicFramePr>
        <p:xfrm>
          <a:off x="0" y="1930400"/>
          <a:ext cx="30607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8403155"/>
              </p:ext>
            </p:extLst>
          </p:nvPr>
        </p:nvGraphicFramePr>
        <p:xfrm>
          <a:off x="2805543" y="1943100"/>
          <a:ext cx="278361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811734115"/>
              </p:ext>
            </p:extLst>
          </p:nvPr>
        </p:nvGraphicFramePr>
        <p:xfrm>
          <a:off x="5308601" y="1943100"/>
          <a:ext cx="30861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Овал 29"/>
          <p:cNvSpPr/>
          <p:nvPr/>
        </p:nvSpPr>
        <p:spPr>
          <a:xfrm>
            <a:off x="790352" y="3334469"/>
            <a:ext cx="136748" cy="127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03958" y="3716907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440195" y="3659038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78395" y="3951138"/>
            <a:ext cx="136748" cy="127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105929" y="4154338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841741" y="3544738"/>
            <a:ext cx="136748" cy="127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954158" y="4288407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769233" y="3918669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700311" y="4148707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77800" y="6242050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7800" y="6121400"/>
            <a:ext cx="1498600" cy="4039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Mean value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40707" y="6143476"/>
            <a:ext cx="73680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spcAft>
                <a:spcPts val="0"/>
              </a:spcAft>
            </a:pP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Shakina A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 Barajas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(2016) “Intangible intensive profile of companies: Protection during the economic crisis 2008-2009", </a:t>
            </a:r>
            <a:r>
              <a:rPr lang="en-GB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Intellectual Capital,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Vol. Iss.4, pp.1469-1930 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/>
          <p:cNvCxnSpPr>
            <a:stCxn id="30" idx="1"/>
            <a:endCxn id="33" idx="4"/>
          </p:cNvCxnSpPr>
          <p:nvPr/>
        </p:nvCxnSpPr>
        <p:spPr>
          <a:xfrm>
            <a:off x="810378" y="3353068"/>
            <a:ext cx="2536391" cy="7250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5" idx="1"/>
            <a:endCxn id="33" idx="4"/>
          </p:cNvCxnSpPr>
          <p:nvPr/>
        </p:nvCxnSpPr>
        <p:spPr>
          <a:xfrm flipH="1">
            <a:off x="3346769" y="3563337"/>
            <a:ext cx="2514998" cy="51480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362129" y="5414851"/>
            <a:ext cx="977274" cy="57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424739" y="5437435"/>
            <a:ext cx="977274" cy="57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859018" y="5412085"/>
            <a:ext cx="977274" cy="57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722215" y="533390"/>
            <a:ext cx="2850562" cy="57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65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695066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Myriad Pro"/>
              </a:rPr>
              <a:t>Distribution of companies in 3 profiles</a:t>
            </a:r>
          </a:p>
          <a:p>
            <a:r>
              <a:rPr lang="en-US" sz="2400" dirty="0">
                <a:solidFill>
                  <a:schemeClr val="bg1"/>
                </a:solidFill>
                <a:latin typeface="Myriad Pro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Myriad Pro"/>
              </a:rPr>
              <a:t>100 quantiles of Economic Value Added)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185395911"/>
              </p:ext>
            </p:extLst>
          </p:nvPr>
        </p:nvGraphicFramePr>
        <p:xfrm>
          <a:off x="0" y="1930400"/>
          <a:ext cx="30607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992073442"/>
              </p:ext>
            </p:extLst>
          </p:nvPr>
        </p:nvGraphicFramePr>
        <p:xfrm>
          <a:off x="2805543" y="1943100"/>
          <a:ext cx="278361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113016315"/>
              </p:ext>
            </p:extLst>
          </p:nvPr>
        </p:nvGraphicFramePr>
        <p:xfrm>
          <a:off x="5308601" y="1943100"/>
          <a:ext cx="30861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Овал 29"/>
          <p:cNvSpPr/>
          <p:nvPr/>
        </p:nvSpPr>
        <p:spPr>
          <a:xfrm>
            <a:off x="818521" y="3608238"/>
            <a:ext cx="136748" cy="127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03958" y="3653407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440195" y="3659038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89300" y="4275707"/>
            <a:ext cx="136748" cy="127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105929" y="4154338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846356" y="4109169"/>
            <a:ext cx="136748" cy="127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960583" y="4161407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783277" y="3855169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700311" y="3982169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72380" y="6232376"/>
            <a:ext cx="136748" cy="127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42106" y="6119303"/>
            <a:ext cx="1498600" cy="4039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Mean value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stCxn id="31" idx="2"/>
            <a:endCxn id="34" idx="4"/>
          </p:cNvCxnSpPr>
          <p:nvPr/>
        </p:nvCxnSpPr>
        <p:spPr>
          <a:xfrm>
            <a:off x="1603958" y="3716907"/>
            <a:ext cx="2570345" cy="56443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4" idx="4"/>
            <a:endCxn id="37" idx="1"/>
          </p:cNvCxnSpPr>
          <p:nvPr/>
        </p:nvCxnSpPr>
        <p:spPr>
          <a:xfrm flipV="1">
            <a:off x="4174303" y="3873768"/>
            <a:ext cx="2629000" cy="4075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186332" y="5438268"/>
            <a:ext cx="977274" cy="57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84456" y="5475596"/>
            <a:ext cx="977274" cy="57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363014" y="5425488"/>
            <a:ext cx="977274" cy="57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631741" y="535924"/>
            <a:ext cx="3378918" cy="57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80424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700" dirty="0" smtClean="0">
                <a:solidFill>
                  <a:schemeClr val="bg1"/>
                </a:solidFill>
                <a:latin typeface="Myriad Pro"/>
              </a:rPr>
              <a:t>IDLAB for practitioners: IAS MIRC</a:t>
            </a:r>
            <a:endParaRPr lang="en-US" sz="27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54989431"/>
              </p:ext>
            </p:extLst>
          </p:nvPr>
        </p:nvGraphicFramePr>
        <p:xfrm>
          <a:off x="-102565" y="2428876"/>
          <a:ext cx="9349129" cy="416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501" y="1212752"/>
            <a:ext cx="88284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Information-analytical </a:t>
            </a:r>
            <a:r>
              <a:rPr lang="en-US" sz="2000" dirty="0"/>
              <a:t>system «Monitor of Intangible Resources of Companies» </a:t>
            </a:r>
            <a:r>
              <a:rPr lang="en-US" sz="2000" dirty="0" smtClean="0"/>
              <a:t>is an </a:t>
            </a:r>
            <a:r>
              <a:rPr lang="en-US" sz="2000" smtClean="0"/>
              <a:t>open web-source </a:t>
            </a:r>
            <a:r>
              <a:rPr lang="en-US" sz="2000" dirty="0" smtClean="0"/>
              <a:t>that provides </a:t>
            </a:r>
            <a:r>
              <a:rPr lang="en-US" sz="2000" dirty="0"/>
              <a:t>users with information on quantity, quality and efficiency of the intangible resources </a:t>
            </a:r>
            <a:r>
              <a:rPr lang="en-US" sz="2000" dirty="0" smtClean="0"/>
              <a:t>of public companies and encourages </a:t>
            </a:r>
            <a:r>
              <a:rPr lang="en-US" sz="2000" dirty="0"/>
              <a:t>companies to greater disclosure and transparency.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70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80424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700" dirty="0" smtClean="0">
                <a:solidFill>
                  <a:schemeClr val="bg1"/>
                </a:solidFill>
                <a:latin typeface="Myriad Pro"/>
              </a:rPr>
              <a:t>Questions and comments are welcome</a:t>
            </a:r>
            <a:endParaRPr lang="en-US" sz="27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532" y="2921168"/>
            <a:ext cx="7939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Contacts</a:t>
            </a:r>
            <a:r>
              <a:rPr lang="en-US" sz="2000" b="1" dirty="0" smtClean="0"/>
              <a:t>:</a:t>
            </a:r>
          </a:p>
          <a:p>
            <a:endParaRPr lang="en-US" sz="2000" b="1" dirty="0" smtClean="0"/>
          </a:p>
          <a:p>
            <a:r>
              <a:rPr lang="en-US" sz="2000" dirty="0" smtClean="0"/>
              <a:t>Angel Barajas </a:t>
            </a:r>
            <a:r>
              <a:rPr lang="en-US" sz="2000" dirty="0" smtClean="0">
                <a:hlinkClick r:id="rId3"/>
              </a:rPr>
              <a:t>abarajas@uvigo.es</a:t>
            </a:r>
            <a:r>
              <a:rPr lang="en-US" sz="2000" dirty="0" smtClean="0"/>
              <a:t> (Vigo, Spain)</a:t>
            </a:r>
          </a:p>
          <a:p>
            <a:r>
              <a:rPr lang="en-US" sz="2000" dirty="0" smtClean="0"/>
              <a:t>Elena Shakina </a:t>
            </a:r>
            <a:r>
              <a:rPr lang="en-US" sz="2000" dirty="0" smtClean="0">
                <a:hlinkClick r:id="rId4"/>
              </a:rPr>
              <a:t>eshakina@hse.ru</a:t>
            </a:r>
            <a:r>
              <a:rPr lang="en-US" sz="2000" dirty="0" smtClean="0"/>
              <a:t> (Sankt-Petersburg, Russia)</a:t>
            </a:r>
            <a:endParaRPr lang="ru-RU" sz="2000" dirty="0"/>
          </a:p>
          <a:p>
            <a:r>
              <a:rPr lang="en-US" sz="2000" dirty="0" err="1"/>
              <a:t>Mariia</a:t>
            </a:r>
            <a:r>
              <a:rPr lang="en-US" sz="2000" dirty="0"/>
              <a:t> </a:t>
            </a:r>
            <a:r>
              <a:rPr lang="en-US" sz="2000" dirty="0" err="1"/>
              <a:t>Molodchik</a:t>
            </a:r>
            <a:r>
              <a:rPr lang="en-US" sz="2000" dirty="0"/>
              <a:t>, </a:t>
            </a:r>
            <a:r>
              <a:rPr lang="en-US" sz="2000" u="sng" dirty="0" smtClean="0">
                <a:hlinkClick r:id="rId5"/>
              </a:rPr>
              <a:t>mmolodchik@hse.ru</a:t>
            </a:r>
            <a:r>
              <a:rPr lang="en-US" sz="2000" u="sng" dirty="0" smtClean="0"/>
              <a:t>  (Perm, Russia)</a:t>
            </a:r>
          </a:p>
          <a:p>
            <a:endParaRPr lang="ru-RU" sz="2000" dirty="0"/>
          </a:p>
          <a:p>
            <a:r>
              <a:rPr lang="en-US" sz="2000" dirty="0">
                <a:hlinkClick r:id="rId6"/>
              </a:rPr>
              <a:t>https://idlab.hse.ru/en</a:t>
            </a:r>
            <a:r>
              <a:rPr lang="en-US" sz="2000" dirty="0" smtClean="0">
                <a:hlinkClick r:id="rId6"/>
              </a:rPr>
              <a:t>/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22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4294967295"/>
          </p:nvPr>
        </p:nvSpPr>
        <p:spPr>
          <a:xfrm>
            <a:off x="8489249" y="6476807"/>
            <a:ext cx="168090" cy="32106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0158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400" dirty="0"/>
              <a:t>We</a:t>
            </a:r>
            <a:r>
              <a:rPr sz="2400" dirty="0"/>
              <a:t> </a:t>
            </a:r>
            <a:r>
              <a:rPr sz="2400" dirty="0" smtClean="0"/>
              <a:t>manage </a:t>
            </a:r>
            <a:r>
              <a:rPr sz="2400" dirty="0"/>
              <a:t>knowledge over full life-cycle </a:t>
            </a:r>
            <a:br>
              <a:rPr sz="2400" dirty="0"/>
            </a:br>
            <a:r>
              <a:rPr sz="2400" dirty="0"/>
              <a:t>of nuclear technology</a:t>
            </a:r>
          </a:p>
        </p:txBody>
      </p:sp>
      <p:pic>
        <p:nvPicPr>
          <p:cNvPr id="51" name="image.png"/>
          <p:cNvPicPr>
            <a:picLocks noChangeAspect="1"/>
          </p:cNvPicPr>
          <p:nvPr/>
        </p:nvPicPr>
        <p:blipFill>
          <a:blip r:embed="rId2" cstate="print">
            <a:alphaModFix amt="24991"/>
            <a:extLst/>
          </a:blip>
          <a:stretch>
            <a:fillRect/>
          </a:stretch>
        </p:blipFill>
        <p:spPr>
          <a:xfrm>
            <a:off x="299243" y="999331"/>
            <a:ext cx="8591551" cy="48593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55"/>
          <p:cNvGrpSpPr/>
          <p:nvPr/>
        </p:nvGrpSpPr>
        <p:grpSpPr>
          <a:xfrm>
            <a:off x="946150" y="5702300"/>
            <a:ext cx="817563" cy="174625"/>
            <a:chOff x="0" y="0"/>
            <a:chExt cx="817562" cy="174625"/>
          </a:xfrm>
        </p:grpSpPr>
        <p:sp>
          <p:nvSpPr>
            <p:cNvPr id="52" name="Shape 52"/>
            <p:cNvSpPr/>
            <p:nvPr/>
          </p:nvSpPr>
          <p:spPr>
            <a:xfrm>
              <a:off x="0" y="0"/>
              <a:ext cx="817563" cy="17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9B7AC6"/>
            </a:solidFill>
            <a:ln w="12700" cap="flat">
              <a:solidFill>
                <a:srgbClr val="3C2E4E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0"/>
              <a:ext cx="817563" cy="43657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21828"/>
              <a:ext cx="817563" cy="2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3535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2817812" y="5702300"/>
            <a:ext cx="817563" cy="174625"/>
            <a:chOff x="0" y="0"/>
            <a:chExt cx="817562" cy="174625"/>
          </a:xfrm>
        </p:grpSpPr>
        <p:sp>
          <p:nvSpPr>
            <p:cNvPr id="56" name="Shape 56"/>
            <p:cNvSpPr/>
            <p:nvPr/>
          </p:nvSpPr>
          <p:spPr>
            <a:xfrm>
              <a:off x="0" y="0"/>
              <a:ext cx="817563" cy="17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9B7AC6"/>
            </a:solidFill>
            <a:ln w="12700" cap="flat">
              <a:solidFill>
                <a:srgbClr val="3C2E4E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817563" cy="43657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21828"/>
              <a:ext cx="817563" cy="2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3535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4" name="Group 63"/>
          <p:cNvGrpSpPr/>
          <p:nvPr/>
        </p:nvGrpSpPr>
        <p:grpSpPr>
          <a:xfrm>
            <a:off x="2817812" y="5575300"/>
            <a:ext cx="817563" cy="174625"/>
            <a:chOff x="0" y="0"/>
            <a:chExt cx="817562" cy="174625"/>
          </a:xfrm>
        </p:grpSpPr>
        <p:sp>
          <p:nvSpPr>
            <p:cNvPr id="60" name="Shape 60"/>
            <p:cNvSpPr/>
            <p:nvPr/>
          </p:nvSpPr>
          <p:spPr>
            <a:xfrm>
              <a:off x="0" y="0"/>
              <a:ext cx="817563" cy="17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326D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0"/>
              <a:ext cx="817563" cy="43657"/>
            </a:xfrm>
            <a:prstGeom prst="ellipse">
              <a:avLst/>
            </a:prstGeom>
            <a:solidFill>
              <a:srgbClr val="E1E1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21828"/>
              <a:ext cx="817563" cy="2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3535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5" name="Group 67"/>
          <p:cNvGrpSpPr/>
          <p:nvPr/>
        </p:nvGrpSpPr>
        <p:grpSpPr>
          <a:xfrm>
            <a:off x="4181475" y="5688012"/>
            <a:ext cx="815975" cy="173038"/>
            <a:chOff x="0" y="0"/>
            <a:chExt cx="815975" cy="173037"/>
          </a:xfrm>
        </p:grpSpPr>
        <p:sp>
          <p:nvSpPr>
            <p:cNvPr id="64" name="Shape 64"/>
            <p:cNvSpPr/>
            <p:nvPr/>
          </p:nvSpPr>
          <p:spPr>
            <a:xfrm>
              <a:off x="0" y="0"/>
              <a:ext cx="815975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9B7AC6"/>
            </a:solidFill>
            <a:ln w="12700" cap="flat">
              <a:solidFill>
                <a:srgbClr val="3C2E4E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-1"/>
              <a:ext cx="815975" cy="43261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0" y="21629"/>
              <a:ext cx="815975" cy="2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3535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6" name="Group 71"/>
          <p:cNvGrpSpPr/>
          <p:nvPr/>
        </p:nvGrpSpPr>
        <p:grpSpPr>
          <a:xfrm>
            <a:off x="4181475" y="5568950"/>
            <a:ext cx="815975" cy="174625"/>
            <a:chOff x="0" y="0"/>
            <a:chExt cx="815975" cy="174625"/>
          </a:xfrm>
        </p:grpSpPr>
        <p:sp>
          <p:nvSpPr>
            <p:cNvPr id="68" name="Shape 68"/>
            <p:cNvSpPr/>
            <p:nvPr/>
          </p:nvSpPr>
          <p:spPr>
            <a:xfrm>
              <a:off x="0" y="0"/>
              <a:ext cx="815975" cy="17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326D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0" y="0"/>
              <a:ext cx="815975" cy="43657"/>
            </a:xfrm>
            <a:prstGeom prst="ellipse">
              <a:avLst/>
            </a:prstGeom>
            <a:solidFill>
              <a:srgbClr val="E1E1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21828"/>
              <a:ext cx="815975" cy="2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3535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7" name="Group 75"/>
          <p:cNvGrpSpPr/>
          <p:nvPr/>
        </p:nvGrpSpPr>
        <p:grpSpPr>
          <a:xfrm>
            <a:off x="4186237" y="5445125"/>
            <a:ext cx="817563" cy="174625"/>
            <a:chOff x="0" y="0"/>
            <a:chExt cx="817562" cy="174625"/>
          </a:xfrm>
        </p:grpSpPr>
        <p:sp>
          <p:nvSpPr>
            <p:cNvPr id="72" name="Shape 72"/>
            <p:cNvSpPr/>
            <p:nvPr/>
          </p:nvSpPr>
          <p:spPr>
            <a:xfrm>
              <a:off x="0" y="0"/>
              <a:ext cx="817563" cy="17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93430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817563" cy="43657"/>
            </a:xfrm>
            <a:prstGeom prst="ellipse">
              <a:avLst/>
            </a:prstGeom>
            <a:solidFill>
              <a:srgbClr val="B8B8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21828"/>
              <a:ext cx="817563" cy="2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3535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8" name="Group 79"/>
          <p:cNvGrpSpPr/>
          <p:nvPr/>
        </p:nvGrpSpPr>
        <p:grpSpPr>
          <a:xfrm>
            <a:off x="5651500" y="5702300"/>
            <a:ext cx="815975" cy="174625"/>
            <a:chOff x="0" y="0"/>
            <a:chExt cx="815975" cy="174625"/>
          </a:xfrm>
        </p:grpSpPr>
        <p:sp>
          <p:nvSpPr>
            <p:cNvPr id="76" name="Shape 76"/>
            <p:cNvSpPr/>
            <p:nvPr/>
          </p:nvSpPr>
          <p:spPr>
            <a:xfrm>
              <a:off x="0" y="0"/>
              <a:ext cx="815975" cy="17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9B7AC6"/>
            </a:solidFill>
            <a:ln w="12700" cap="flat">
              <a:solidFill>
                <a:srgbClr val="3C2E4E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0" y="0"/>
              <a:ext cx="815975" cy="43657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0" y="21828"/>
              <a:ext cx="815975" cy="2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3535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9" name="Group 83"/>
          <p:cNvGrpSpPr/>
          <p:nvPr/>
        </p:nvGrpSpPr>
        <p:grpSpPr>
          <a:xfrm>
            <a:off x="5651500" y="5586412"/>
            <a:ext cx="815975" cy="174626"/>
            <a:chOff x="0" y="0"/>
            <a:chExt cx="815975" cy="174625"/>
          </a:xfrm>
        </p:grpSpPr>
        <p:sp>
          <p:nvSpPr>
            <p:cNvPr id="80" name="Shape 80"/>
            <p:cNvSpPr/>
            <p:nvPr/>
          </p:nvSpPr>
          <p:spPr>
            <a:xfrm>
              <a:off x="0" y="0"/>
              <a:ext cx="815975" cy="17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326D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0"/>
              <a:ext cx="815975" cy="43657"/>
            </a:xfrm>
            <a:prstGeom prst="ellipse">
              <a:avLst/>
            </a:prstGeom>
            <a:solidFill>
              <a:srgbClr val="E1E1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0" y="21828"/>
              <a:ext cx="815975" cy="2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3535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10" name="Group 87"/>
          <p:cNvGrpSpPr/>
          <p:nvPr/>
        </p:nvGrpSpPr>
        <p:grpSpPr>
          <a:xfrm>
            <a:off x="5654675" y="5461000"/>
            <a:ext cx="817563" cy="174625"/>
            <a:chOff x="0" y="0"/>
            <a:chExt cx="817562" cy="174625"/>
          </a:xfrm>
        </p:grpSpPr>
        <p:sp>
          <p:nvSpPr>
            <p:cNvPr id="84" name="Shape 84"/>
            <p:cNvSpPr/>
            <p:nvPr/>
          </p:nvSpPr>
          <p:spPr>
            <a:xfrm>
              <a:off x="0" y="0"/>
              <a:ext cx="817563" cy="17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93430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0"/>
              <a:ext cx="817563" cy="43657"/>
            </a:xfrm>
            <a:prstGeom prst="ellipse">
              <a:avLst/>
            </a:prstGeom>
            <a:solidFill>
              <a:srgbClr val="B8B8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0" y="21828"/>
              <a:ext cx="817563" cy="2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3535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5654675" y="5340349"/>
            <a:ext cx="817563" cy="173039"/>
            <a:chOff x="0" y="0"/>
            <a:chExt cx="817562" cy="173037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817563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005906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0" y="-1"/>
              <a:ext cx="817563" cy="43261"/>
            </a:xfrm>
            <a:prstGeom prst="ellipse">
              <a:avLst/>
            </a:pr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21629"/>
              <a:ext cx="817563" cy="2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3535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12" name="Group 112"/>
          <p:cNvGrpSpPr/>
          <p:nvPr/>
        </p:nvGrpSpPr>
        <p:grpSpPr>
          <a:xfrm>
            <a:off x="7126287" y="5197475"/>
            <a:ext cx="822326" cy="663575"/>
            <a:chOff x="0" y="0"/>
            <a:chExt cx="822324" cy="663574"/>
          </a:xfrm>
        </p:grpSpPr>
        <p:grpSp>
          <p:nvGrpSpPr>
            <p:cNvPr id="13" name="Group 95"/>
            <p:cNvGrpSpPr/>
            <p:nvPr/>
          </p:nvGrpSpPr>
          <p:grpSpPr>
            <a:xfrm>
              <a:off x="4763" y="488949"/>
              <a:ext cx="817562" cy="174626"/>
              <a:chOff x="0" y="0"/>
              <a:chExt cx="817561" cy="174625"/>
            </a:xfrm>
          </p:grpSpPr>
          <p:sp>
            <p:nvSpPr>
              <p:cNvPr id="92" name="Shape 92"/>
              <p:cNvSpPr/>
              <p:nvPr/>
            </p:nvSpPr>
            <p:spPr>
              <a:xfrm>
                <a:off x="0" y="0"/>
                <a:ext cx="817562" cy="174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9B7AC6"/>
              </a:solidFill>
              <a:ln w="12700" cap="flat">
                <a:solidFill>
                  <a:srgbClr val="3C2E4E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7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0" y="-1"/>
                <a:ext cx="817562" cy="43658"/>
              </a:xfrm>
              <a:prstGeom prst="ellipse">
                <a:avLst/>
              </a:pr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0" y="21828"/>
                <a:ext cx="817562" cy="21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35353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99"/>
            <p:cNvGrpSpPr/>
            <p:nvPr/>
          </p:nvGrpSpPr>
          <p:grpSpPr>
            <a:xfrm>
              <a:off x="4763" y="371474"/>
              <a:ext cx="817562" cy="173039"/>
              <a:chOff x="0" y="0"/>
              <a:chExt cx="817561" cy="173037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0" y="0"/>
                <a:ext cx="817562" cy="17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rgbClr val="326D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0" y="0"/>
                <a:ext cx="817562" cy="43260"/>
              </a:xfrm>
              <a:prstGeom prst="ellipse">
                <a:avLst/>
              </a:prstGeom>
              <a:solidFill>
                <a:srgbClr val="E1E1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0" y="21629"/>
                <a:ext cx="817562" cy="21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35353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103"/>
            <p:cNvGrpSpPr/>
            <p:nvPr/>
          </p:nvGrpSpPr>
          <p:grpSpPr>
            <a:xfrm>
              <a:off x="1587" y="246061"/>
              <a:ext cx="815976" cy="174626"/>
              <a:chOff x="0" y="0"/>
              <a:chExt cx="815974" cy="174625"/>
            </a:xfrm>
          </p:grpSpPr>
          <p:sp>
            <p:nvSpPr>
              <p:cNvPr id="100" name="Shape 100"/>
              <p:cNvSpPr/>
              <p:nvPr/>
            </p:nvSpPr>
            <p:spPr>
              <a:xfrm>
                <a:off x="0" y="0"/>
                <a:ext cx="815975" cy="174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93430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0" y="-1"/>
                <a:ext cx="815975" cy="43658"/>
              </a:xfrm>
              <a:prstGeom prst="ellipse">
                <a:avLst/>
              </a:prstGeom>
              <a:solidFill>
                <a:srgbClr val="B8B8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0" y="21828"/>
                <a:ext cx="815975" cy="21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35353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107"/>
            <p:cNvGrpSpPr/>
            <p:nvPr/>
          </p:nvGrpSpPr>
          <p:grpSpPr>
            <a:xfrm>
              <a:off x="-1" y="125412"/>
              <a:ext cx="815976" cy="174626"/>
              <a:chOff x="0" y="0"/>
              <a:chExt cx="815974" cy="174625"/>
            </a:xfrm>
          </p:grpSpPr>
          <p:sp>
            <p:nvSpPr>
              <p:cNvPr id="104" name="Shape 104"/>
              <p:cNvSpPr/>
              <p:nvPr/>
            </p:nvSpPr>
            <p:spPr>
              <a:xfrm>
                <a:off x="0" y="0"/>
                <a:ext cx="815975" cy="174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005906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0" y="-1"/>
                <a:ext cx="815975" cy="43658"/>
              </a:xfrm>
              <a:prstGeom prst="ellipse">
                <a:avLst/>
              </a:pr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0" y="21828"/>
                <a:ext cx="815975" cy="21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35353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111"/>
            <p:cNvGrpSpPr/>
            <p:nvPr/>
          </p:nvGrpSpPr>
          <p:grpSpPr>
            <a:xfrm>
              <a:off x="-1" y="0"/>
              <a:ext cx="815976" cy="173038"/>
              <a:chOff x="0" y="0"/>
              <a:chExt cx="815974" cy="173037"/>
            </a:xfrm>
          </p:grpSpPr>
          <p:sp>
            <p:nvSpPr>
              <p:cNvPr id="108" name="Shape 108"/>
              <p:cNvSpPr/>
              <p:nvPr/>
            </p:nvSpPr>
            <p:spPr>
              <a:xfrm>
                <a:off x="0" y="0"/>
                <a:ext cx="815975" cy="17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solidFill>
                  <a:srgbClr val="2A647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0" y="0"/>
                <a:ext cx="815975" cy="43260"/>
              </a:xfrm>
              <a:prstGeom prst="ellipse">
                <a:avLst/>
              </a:prstGeom>
              <a:solidFill>
                <a:srgbClr val="6767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0" y="21629"/>
                <a:ext cx="815975" cy="21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41414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</p:grpSp>
      </p:grpSp>
      <p:pic>
        <p:nvPicPr>
          <p:cNvPr id="113" name="imag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63980" y="6008914"/>
            <a:ext cx="8132763" cy="3778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oup 131"/>
          <p:cNvGrpSpPr/>
          <p:nvPr/>
        </p:nvGrpSpPr>
        <p:grpSpPr>
          <a:xfrm>
            <a:off x="1187450" y="6492874"/>
            <a:ext cx="5184775" cy="320676"/>
            <a:chOff x="0" y="0"/>
            <a:chExt cx="5184774" cy="320674"/>
          </a:xfrm>
        </p:grpSpPr>
        <p:grpSp>
          <p:nvGrpSpPr>
            <p:cNvPr id="19" name="Group 116"/>
            <p:cNvGrpSpPr/>
            <p:nvPr/>
          </p:nvGrpSpPr>
          <p:grpSpPr>
            <a:xfrm>
              <a:off x="2678112" y="31749"/>
              <a:ext cx="1355726" cy="254001"/>
              <a:chOff x="0" y="0"/>
              <a:chExt cx="1355724" cy="253999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0" y="0"/>
                <a:ext cx="1355725" cy="254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800"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0" y="25791"/>
                <a:ext cx="1355725" cy="2024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800"/>
                </a:lvl1pPr>
              </a:lstStyle>
              <a:p>
                <a:r>
                  <a:t>Information models</a:t>
                </a:r>
              </a:p>
            </p:txBody>
          </p:sp>
        </p:grpSp>
        <p:sp>
          <p:nvSpPr>
            <p:cNvPr id="117" name="Shape 117"/>
            <p:cNvSpPr/>
            <p:nvPr/>
          </p:nvSpPr>
          <p:spPr>
            <a:xfrm>
              <a:off x="3929062" y="71437"/>
              <a:ext cx="176213" cy="173038"/>
            </a:xfrm>
            <a:prstGeom prst="rect">
              <a:avLst/>
            </a:prstGeom>
            <a:solidFill>
              <a:schemeClr val="accent3"/>
            </a:solidFill>
            <a:ln w="12700" cap="flat">
              <a:solidFill>
                <a:srgbClr val="005906"/>
              </a:solidFill>
              <a:prstDash val="solid"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0" name="Group 120"/>
            <p:cNvGrpSpPr/>
            <p:nvPr/>
          </p:nvGrpSpPr>
          <p:grpSpPr>
            <a:xfrm>
              <a:off x="4176712" y="0"/>
              <a:ext cx="792163" cy="320675"/>
              <a:chOff x="0" y="0"/>
              <a:chExt cx="792161" cy="320674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0" y="0"/>
                <a:ext cx="792162" cy="3206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800"/>
                </a:pP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0" y="59129"/>
                <a:ext cx="792162" cy="2024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800"/>
                </a:lvl1pPr>
              </a:lstStyle>
              <a:p>
                <a:r>
                  <a:t>Simulators</a:t>
                </a:r>
              </a:p>
            </p:txBody>
          </p:sp>
        </p:grpSp>
        <p:sp>
          <p:nvSpPr>
            <p:cNvPr id="121" name="Shape 121"/>
            <p:cNvSpPr/>
            <p:nvPr/>
          </p:nvSpPr>
          <p:spPr>
            <a:xfrm>
              <a:off x="5006974" y="95249"/>
              <a:ext cx="177801" cy="173039"/>
            </a:xfrm>
            <a:prstGeom prst="rect">
              <a:avLst/>
            </a:prstGeom>
            <a:solidFill>
              <a:schemeClr val="accent5"/>
            </a:solidFill>
            <a:ln w="12700" cap="flat">
              <a:solidFill>
                <a:srgbClr val="2A647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grpSp>
          <p:nvGrpSpPr>
            <p:cNvPr id="21" name="Group 124"/>
            <p:cNvGrpSpPr/>
            <p:nvPr/>
          </p:nvGrpSpPr>
          <p:grpSpPr>
            <a:xfrm>
              <a:off x="288924" y="17462"/>
              <a:ext cx="996951" cy="303213"/>
              <a:chOff x="0" y="0"/>
              <a:chExt cx="996949" cy="303211"/>
            </a:xfrm>
          </p:grpSpPr>
          <p:sp>
            <p:nvSpPr>
              <p:cNvPr id="122" name="Shape 122"/>
              <p:cNvSpPr/>
              <p:nvPr/>
            </p:nvSpPr>
            <p:spPr>
              <a:xfrm>
                <a:off x="0" y="-1"/>
                <a:ext cx="996950" cy="3032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800"/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0" y="50397"/>
                <a:ext cx="996950" cy="2024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800"/>
                </a:lvl1pPr>
              </a:lstStyle>
              <a:p>
                <a:r>
                  <a:t>Documentation</a:t>
                </a:r>
              </a:p>
            </p:txBody>
          </p:sp>
        </p:grpSp>
        <p:grpSp>
          <p:nvGrpSpPr>
            <p:cNvPr id="22" name="Group 127"/>
            <p:cNvGrpSpPr/>
            <p:nvPr/>
          </p:nvGrpSpPr>
          <p:grpSpPr>
            <a:xfrm>
              <a:off x="1657349" y="31749"/>
              <a:ext cx="739776" cy="255589"/>
              <a:chOff x="0" y="0"/>
              <a:chExt cx="739774" cy="255587"/>
            </a:xfrm>
          </p:grpSpPr>
          <p:sp>
            <p:nvSpPr>
              <p:cNvPr id="125" name="Shape 125"/>
              <p:cNvSpPr/>
              <p:nvPr/>
            </p:nvSpPr>
            <p:spPr>
              <a:xfrm>
                <a:off x="0" y="0"/>
                <a:ext cx="739775" cy="2555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800"/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0" y="26585"/>
                <a:ext cx="739775" cy="2024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800"/>
                </a:lvl1pPr>
              </a:lstStyle>
              <a:p>
                <a:r>
                  <a:t>Codes</a:t>
                </a:r>
              </a:p>
            </p:txBody>
          </p:sp>
        </p:grpSp>
        <p:sp>
          <p:nvSpPr>
            <p:cNvPr id="128" name="Shape 128"/>
            <p:cNvSpPr/>
            <p:nvPr/>
          </p:nvSpPr>
          <p:spPr>
            <a:xfrm>
              <a:off x="1368424" y="74612"/>
              <a:ext cx="177801" cy="171451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326D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77787"/>
              <a:ext cx="171450" cy="166688"/>
            </a:xfrm>
            <a:prstGeom prst="rect">
              <a:avLst/>
            </a:prstGeom>
            <a:solidFill>
              <a:srgbClr val="9B7AC6"/>
            </a:solidFill>
            <a:ln w="12700" cap="flat">
              <a:solidFill>
                <a:srgbClr val="3C2E4E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376487" y="77787"/>
              <a:ext cx="176213" cy="173038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934302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pic>
        <p:nvPicPr>
          <p:cNvPr id="132" name="image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95121" y="1276227"/>
            <a:ext cx="6907214" cy="45608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" name="Group 136"/>
          <p:cNvGrpSpPr/>
          <p:nvPr/>
        </p:nvGrpSpPr>
        <p:grpSpPr>
          <a:xfrm>
            <a:off x="2817812" y="5445125"/>
            <a:ext cx="817563" cy="174625"/>
            <a:chOff x="0" y="0"/>
            <a:chExt cx="817562" cy="174625"/>
          </a:xfrm>
        </p:grpSpPr>
        <p:sp>
          <p:nvSpPr>
            <p:cNvPr id="133" name="Shape 133"/>
            <p:cNvSpPr/>
            <p:nvPr/>
          </p:nvSpPr>
          <p:spPr>
            <a:xfrm>
              <a:off x="0" y="0"/>
              <a:ext cx="817563" cy="17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93430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0"/>
              <a:ext cx="817563" cy="43657"/>
            </a:xfrm>
            <a:prstGeom prst="ellipse">
              <a:avLst/>
            </a:prstGeom>
            <a:solidFill>
              <a:srgbClr val="B8B8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0" y="21828"/>
              <a:ext cx="817563" cy="2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3535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grpSp>
        <p:nvGrpSpPr>
          <p:cNvPr id="24" name="Group 139"/>
          <p:cNvGrpSpPr/>
          <p:nvPr/>
        </p:nvGrpSpPr>
        <p:grpSpPr>
          <a:xfrm>
            <a:off x="6372225" y="6492875"/>
            <a:ext cx="1328738" cy="320675"/>
            <a:chOff x="0" y="0"/>
            <a:chExt cx="1328737" cy="320674"/>
          </a:xfrm>
        </p:grpSpPr>
        <p:sp>
          <p:nvSpPr>
            <p:cNvPr id="137" name="Shape 137"/>
            <p:cNvSpPr/>
            <p:nvPr/>
          </p:nvSpPr>
          <p:spPr>
            <a:xfrm>
              <a:off x="0" y="0"/>
              <a:ext cx="1328738" cy="3206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59129"/>
              <a:ext cx="1328738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800"/>
              </a:lvl1pPr>
            </a:lstStyle>
            <a:p>
              <a:r>
                <a:t>Databases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08" y="0"/>
            <a:ext cx="6606574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International Laboratory of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Intangible Driven Economy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AutoShape 4" descr="https://mailperm.hse.ru/owa/attachment.ashx?attach=1&amp;id=RgAAAAC%2bRLGDEP7oRq%2bm%2b3dipHwkBwBVHDSmVm0BR7wl6daFDDAyAAAAAcO1AAB1grDAXmfSRrXQJjL74IKIAADy1KANAAAJ&amp;attid0=BAAAAAAA&amp;attcnt=1"/>
          <p:cNvSpPr>
            <a:spLocks noChangeAspect="1" noChangeArrowheads="1"/>
          </p:cNvSpPr>
          <p:nvPr/>
        </p:nvSpPr>
        <p:spPr bwMode="auto">
          <a:xfrm>
            <a:off x="2407454" y="4546342"/>
            <a:ext cx="5044223" cy="23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331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IDLAB </a:t>
            </a:r>
            <a:r>
              <a:rPr lang="en-US" dirty="0"/>
              <a:t>explores intangible-driven strategic behavior of companies in the new economy and implements networking technologies to develop a geographically and topically distributed research center with three cores.</a:t>
            </a:r>
            <a:endParaRPr lang="ru-RU" dirty="0"/>
          </a:p>
          <a:p>
            <a:endParaRPr lang="en-US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4057122"/>
              </p:ext>
            </p:extLst>
          </p:nvPr>
        </p:nvGraphicFramePr>
        <p:xfrm>
          <a:off x="1894569" y="2616072"/>
          <a:ext cx="5354862" cy="386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382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Research questions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4" descr="https://mailperm.hse.ru/owa/attachment.ashx?attach=1&amp;id=RgAAAAC%2bRLGDEP7oRq%2bm%2b3dipHwkBwBVHDSmVm0BR7wl6daFDDAyAAAAAcO1AAB1grDAXmfSRrXQJjL74IKIAADy1KANAAAJ&amp;attid0=BAAAAAAA&amp;attcnt=1"/>
          <p:cNvSpPr>
            <a:spLocks noChangeAspect="1" noChangeArrowheads="1"/>
          </p:cNvSpPr>
          <p:nvPr/>
        </p:nvSpPr>
        <p:spPr bwMode="auto">
          <a:xfrm>
            <a:off x="2407454" y="4546342"/>
            <a:ext cx="5044223" cy="23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intellectual </a:t>
            </a:r>
            <a:r>
              <a:rPr lang="en-US" sz="2800" dirty="0"/>
              <a:t>resources have </a:t>
            </a:r>
            <a:r>
              <a:rPr lang="en-US" sz="2800" dirty="0" smtClean="0"/>
              <a:t>impact </a:t>
            </a:r>
            <a:r>
              <a:rPr lang="en-US" sz="2800" dirty="0"/>
              <a:t>on company </a:t>
            </a:r>
            <a:r>
              <a:rPr lang="en-US" sz="2800" dirty="0" smtClean="0"/>
              <a:t>performance? </a:t>
            </a:r>
          </a:p>
          <a:p>
            <a:endParaRPr lang="en-US" sz="2800" dirty="0" smtClean="0"/>
          </a:p>
          <a:p>
            <a:r>
              <a:rPr lang="en-US" sz="2800" dirty="0" smtClean="0"/>
              <a:t>Do companies have intangible-intensive profile?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Does intangible-intensive profile allow to outperform generic strategy?</a:t>
            </a:r>
          </a:p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382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Database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4" descr="https://mailperm.hse.ru/owa/attachment.ashx?attach=1&amp;id=RgAAAAC%2bRLGDEP7oRq%2bm%2b3dipHwkBwBVHDSmVm0BR7wl6daFDDAyAAAAAcO1AAB1grDAXmfSRrXQJjL74IKIAADy1KANAAAJ&amp;attid0=BAAAAAAA&amp;attcnt=1"/>
          <p:cNvSpPr>
            <a:spLocks noChangeAspect="1" noChangeArrowheads="1"/>
          </p:cNvSpPr>
          <p:nvPr/>
        </p:nvSpPr>
        <p:spPr bwMode="auto">
          <a:xfrm>
            <a:off x="2407454" y="4546342"/>
            <a:ext cx="5044223" cy="23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572337"/>
              </p:ext>
            </p:extLst>
          </p:nvPr>
        </p:nvGraphicFramePr>
        <p:xfrm>
          <a:off x="457200" y="1384300"/>
          <a:ext cx="8229600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117" y="2060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we</a:t>
            </a:r>
            <a:r>
              <a:rPr lang="en-US" sz="2800" dirty="0" smtClean="0"/>
              <a:t> How we measured intellectual resources? </a:t>
            </a:r>
            <a:r>
              <a:rPr lang="en-US" sz="2800" dirty="0" smtClean="0">
                <a:solidFill>
                  <a:schemeClr val="bg1"/>
                </a:solidFill>
              </a:rPr>
              <a:t> intellectual resource?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AutoShape 4" descr="https://mailperm.hse.ru/owa/attachment.ashx?attach=1&amp;id=RgAAAAC%2bRLGDEP7oRq%2bm%2b3dipHwkBwBVHDSmVm0BR7wl6daFDDAyAAAAAcO1AAB1grDAXmfSRrXQJjL74IKIAADy1KANAAAJ&amp;attid0=BAAAAAAA&amp;attcnt=1"/>
          <p:cNvSpPr>
            <a:spLocks noChangeAspect="1" noChangeArrowheads="1"/>
          </p:cNvSpPr>
          <p:nvPr/>
        </p:nvSpPr>
        <p:spPr bwMode="auto">
          <a:xfrm>
            <a:off x="2407454" y="4546342"/>
            <a:ext cx="5044223" cy="23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421987"/>
              </p:ext>
            </p:extLst>
          </p:nvPr>
        </p:nvGraphicFramePr>
        <p:xfrm>
          <a:off x="241300" y="1480529"/>
          <a:ext cx="8636000" cy="240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791757"/>
              </p:ext>
            </p:extLst>
          </p:nvPr>
        </p:nvGraphicFramePr>
        <p:xfrm>
          <a:off x="241300" y="3887602"/>
          <a:ext cx="8636000" cy="2217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317500" y="6294675"/>
            <a:ext cx="919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spcAft>
                <a:spcPts val="0"/>
              </a:spcAft>
            </a:pP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GB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Molodchik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A.; Shakina E. A.; Barajas A. (2014) "Metrics for the elements of Intellectual Capital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and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economy driven by knowledge", </a:t>
            </a:r>
            <a:r>
              <a:rPr lang="en-GB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Intellectual Capital,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Vol. 15, No. 2, pp. 206-226.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300" y="765665"/>
            <a:ext cx="2641600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HUMAN CAPITAL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0" y="765665"/>
            <a:ext cx="2641600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STRUCTURAL CAPITAL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35700" y="765665"/>
            <a:ext cx="2641600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RELATIONAL CAPITAL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883" y="-1666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we tested hypotheses?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AutoShape 4" descr="https://mailperm.hse.ru/owa/attachment.ashx?attach=1&amp;id=RgAAAAC%2bRLGDEP7oRq%2bm%2b3dipHwkBwBVHDSmVm0BR7wl6daFDDAyAAAAAcO1AAB1grDAXmfSRrXQJjL74IKIAADy1KANAAAJ&amp;attid0=BAAAAAAA&amp;attcnt=1"/>
          <p:cNvSpPr>
            <a:spLocks noChangeAspect="1" noChangeArrowheads="1"/>
          </p:cNvSpPr>
          <p:nvPr/>
        </p:nvSpPr>
        <p:spPr bwMode="auto">
          <a:xfrm>
            <a:off x="2407454" y="4546342"/>
            <a:ext cx="5044223" cy="23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Software: Stata 13</a:t>
            </a:r>
          </a:p>
          <a:p>
            <a:endParaRPr lang="en-US" sz="2800" dirty="0" smtClean="0"/>
          </a:p>
          <a:p>
            <a:r>
              <a:rPr lang="en-US" sz="2800" dirty="0" smtClean="0"/>
              <a:t>Econometric techniques: principal component analysis, structural equation modelling, 3 stage least square 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Econometric specification:</a:t>
            </a:r>
          </a:p>
          <a:p>
            <a:pPr marL="0" indent="0">
              <a:buNone/>
            </a:pPr>
            <a:r>
              <a:rPr lang="en-US" sz="2000" i="1" dirty="0" smtClean="0"/>
              <a:t>Market value added = f(Economic Value Added, Intangibles, Control variables)</a:t>
            </a:r>
          </a:p>
          <a:p>
            <a:pPr marL="0" indent="0">
              <a:buNone/>
            </a:pPr>
            <a:r>
              <a:rPr lang="en-US" sz="2000" i="1" dirty="0" smtClean="0"/>
              <a:t>Economic </a:t>
            </a:r>
            <a:r>
              <a:rPr lang="en-US" sz="2000" i="1" dirty="0"/>
              <a:t>Value </a:t>
            </a:r>
            <a:r>
              <a:rPr lang="en-US" sz="2000" i="1" dirty="0" smtClean="0"/>
              <a:t>Added = f(Intangibles</a:t>
            </a:r>
            <a:r>
              <a:rPr lang="en-US" sz="2000" i="1" dirty="0"/>
              <a:t>, Control variables)</a:t>
            </a:r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355600" y="4953000"/>
            <a:ext cx="147319" cy="8255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107" y="-16668"/>
            <a:ext cx="7055893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Results: managers prone to accumulate the resources that are positively recognized by investors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AutoShape 4" descr="https://mailperm.hse.ru/owa/attachment.ashx?attach=1&amp;id=RgAAAAC%2bRLGDEP7oRq%2bm%2b3dipHwkBwBVHDSmVm0BR7wl6daFDDAyAAAAAcO1AAB1grDAXmfSRrXQJjL74IKIAADy1KANAAAJ&amp;attid0=BAAAAAAA&amp;attcnt=1"/>
          <p:cNvSpPr>
            <a:spLocks noChangeAspect="1" noChangeArrowheads="1"/>
          </p:cNvSpPr>
          <p:nvPr/>
        </p:nvSpPr>
        <p:spPr bwMode="auto">
          <a:xfrm>
            <a:off x="2407454" y="4546342"/>
            <a:ext cx="5044223" cy="23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1836083" y="1285239"/>
            <a:ext cx="4851722" cy="4844733"/>
            <a:chOff x="-131818" y="-89853"/>
            <a:chExt cx="2375730" cy="4844733"/>
          </a:xfrm>
        </p:grpSpPr>
        <p:cxnSp>
          <p:nvCxnSpPr>
            <p:cNvPr id="11" name="Straight Arrow Connector 36"/>
            <p:cNvCxnSpPr>
              <a:cxnSpLocks noChangeShapeType="1"/>
            </p:cNvCxnSpPr>
            <p:nvPr/>
          </p:nvCxnSpPr>
          <p:spPr bwMode="auto">
            <a:xfrm>
              <a:off x="800100" y="1062990"/>
              <a:ext cx="571500" cy="0"/>
            </a:xfrm>
            <a:prstGeom prst="straightConnector1">
              <a:avLst/>
            </a:prstGeom>
            <a:noFill/>
            <a:ln w="31750">
              <a:solidFill>
                <a:schemeClr val="accent2">
                  <a:lumMod val="100000"/>
                  <a:lumOff val="0"/>
                </a:schemeClr>
              </a:solidFill>
              <a:round/>
              <a:headEnd/>
              <a:tailEnd type="stealth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48"/>
            <p:cNvSpPr>
              <a:spLocks noChangeArrowheads="1"/>
            </p:cNvSpPr>
            <p:nvPr/>
          </p:nvSpPr>
          <p:spPr bwMode="auto">
            <a:xfrm>
              <a:off x="559435" y="4183380"/>
              <a:ext cx="914400" cy="571500"/>
            </a:xfrm>
            <a:prstGeom prst="ellips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Networking</a:t>
              </a:r>
              <a:r>
                <a:rPr lang="ru-RU" sz="1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ru-RU" sz="1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Capabilities</a:t>
              </a:r>
              <a:endParaRPr lang="ru-RU" sz="1600" b="1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-131818" y="-89853"/>
              <a:ext cx="2375730" cy="4581208"/>
              <a:chOff x="-131818" y="-89853"/>
              <a:chExt cx="2375730" cy="4581208"/>
            </a:xfrm>
          </p:grpSpPr>
          <p:sp>
            <p:nvSpPr>
              <p:cNvPr id="14" name="Oval 37"/>
              <p:cNvSpPr>
                <a:spLocks noChangeArrowheads="1"/>
              </p:cNvSpPr>
              <p:nvPr/>
            </p:nvSpPr>
            <p:spPr bwMode="auto">
              <a:xfrm>
                <a:off x="571500" y="1748155"/>
                <a:ext cx="914400" cy="571500"/>
              </a:xfrm>
              <a:prstGeom prst="ellipse">
                <a:avLst/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Human </a:t>
                </a:r>
                <a:r>
                  <a:rPr lang="en-US" sz="1600" b="1" dirty="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Resource Cap.</a:t>
                </a:r>
                <a:endParaRPr lang="ru-RU" sz="1600" b="1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" name="Straight Arrow Connector 38"/>
              <p:cNvCxnSpPr>
                <a:cxnSpLocks noChangeShapeType="1"/>
              </p:cNvCxnSpPr>
              <p:nvPr/>
            </p:nvCxnSpPr>
            <p:spPr bwMode="auto">
              <a:xfrm flipV="1">
                <a:off x="1485900" y="1290955"/>
                <a:ext cx="228600" cy="685800"/>
              </a:xfrm>
              <a:prstGeom prst="straightConnector1">
                <a:avLst/>
              </a:prstGeom>
              <a:noFill/>
              <a:ln w="25400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stealth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Arrow Connector 39"/>
              <p:cNvCxnSpPr>
                <a:cxnSpLocks noChangeShapeType="1"/>
              </p:cNvCxnSpPr>
              <p:nvPr/>
            </p:nvCxnSpPr>
            <p:spPr bwMode="auto">
              <a:xfrm flipH="1" flipV="1">
                <a:off x="379730" y="1292225"/>
                <a:ext cx="191770" cy="684530"/>
              </a:xfrm>
              <a:prstGeom prst="straightConnector1">
                <a:avLst/>
              </a:prstGeom>
              <a:noFill/>
              <a:ln w="25400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stealth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Oval 45"/>
              <p:cNvSpPr>
                <a:spLocks noChangeArrowheads="1"/>
              </p:cNvSpPr>
              <p:nvPr/>
            </p:nvSpPr>
            <p:spPr bwMode="auto">
              <a:xfrm>
                <a:off x="565468" y="2336323"/>
                <a:ext cx="914400" cy="571500"/>
              </a:xfrm>
              <a:prstGeom prst="ellipse">
                <a:avLst/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endParaRPr lang="en-US" sz="1600" b="1" dirty="0" smtClean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600" b="1" dirty="0" err="1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Innovation</a:t>
                </a:r>
                <a:r>
                  <a:rPr lang="ru-RU" sz="1600" b="1" dirty="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ru-RU" sz="1600" b="1" dirty="0" err="1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Capabilities</a:t>
                </a:r>
                <a:endParaRPr lang="ru-RU" sz="1600" b="1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8" name="Oval 46"/>
              <p:cNvSpPr>
                <a:spLocks noChangeArrowheads="1"/>
              </p:cNvSpPr>
              <p:nvPr/>
            </p:nvSpPr>
            <p:spPr bwMode="auto">
              <a:xfrm>
                <a:off x="568960" y="2957830"/>
                <a:ext cx="916940" cy="571500"/>
              </a:xfrm>
              <a:prstGeom prst="ellipse">
                <a:avLst/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endParaRPr lang="en-US" sz="1600" b="1" dirty="0" smtClean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600" b="1" dirty="0" err="1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Customer</a:t>
                </a:r>
                <a:r>
                  <a:rPr lang="ru-RU" sz="1600" b="1" dirty="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ru-RU" sz="1600" b="1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Loyalty</a:t>
                </a:r>
                <a:endParaRPr lang="ru-RU" sz="1600" b="1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9" name="Oval 47"/>
              <p:cNvSpPr>
                <a:spLocks noChangeArrowheads="1"/>
              </p:cNvSpPr>
              <p:nvPr/>
            </p:nvSpPr>
            <p:spPr bwMode="auto">
              <a:xfrm>
                <a:off x="583564" y="3578860"/>
                <a:ext cx="902336" cy="571500"/>
              </a:xfrm>
              <a:prstGeom prst="ellipse">
                <a:avLst/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Int.</a:t>
                </a:r>
                <a:r>
                  <a:rPr lang="ru-RU" sz="1600" b="1" dirty="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 </a:t>
                </a:r>
                <a:r>
                  <a:rPr lang="ru-RU" sz="1600" b="1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Process</a:t>
                </a:r>
                <a:endParaRPr lang="ru-RU" sz="1600" b="1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600" b="1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rPr>
                  <a:t>Capabilities</a:t>
                </a:r>
                <a:endParaRPr lang="ru-RU" sz="1600" b="1" dirty="0"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Straight Arrow Connector 49"/>
              <p:cNvCxnSpPr>
                <a:cxnSpLocks noChangeShapeType="1"/>
              </p:cNvCxnSpPr>
              <p:nvPr/>
            </p:nvCxnSpPr>
            <p:spPr bwMode="auto">
              <a:xfrm flipV="1">
                <a:off x="1458595" y="1282065"/>
                <a:ext cx="348615" cy="1273810"/>
              </a:xfrm>
              <a:prstGeom prst="straightConnector1">
                <a:avLst/>
              </a:prstGeom>
              <a:noFill/>
              <a:ln w="25400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stealth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Arrow Connector 50"/>
              <p:cNvCxnSpPr>
                <a:cxnSpLocks noChangeShapeType="1"/>
              </p:cNvCxnSpPr>
              <p:nvPr/>
            </p:nvCxnSpPr>
            <p:spPr bwMode="auto">
              <a:xfrm flipV="1">
                <a:off x="1485900" y="1271905"/>
                <a:ext cx="434975" cy="1961515"/>
              </a:xfrm>
              <a:prstGeom prst="straightConnector1">
                <a:avLst/>
              </a:prstGeom>
              <a:noFill/>
              <a:ln w="25400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stealth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Arrow Connector 51"/>
              <p:cNvCxnSpPr>
                <a:cxnSpLocks noChangeShapeType="1"/>
              </p:cNvCxnSpPr>
              <p:nvPr/>
            </p:nvCxnSpPr>
            <p:spPr bwMode="auto">
              <a:xfrm flipV="1">
                <a:off x="1485900" y="1292225"/>
                <a:ext cx="558165" cy="2512060"/>
              </a:xfrm>
              <a:prstGeom prst="straightConnector1">
                <a:avLst/>
              </a:prstGeom>
              <a:noFill/>
              <a:ln w="25400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stealth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Arrow Connector 52"/>
              <p:cNvCxnSpPr>
                <a:cxnSpLocks noChangeShapeType="1"/>
                <a:stCxn id="12" idx="6"/>
              </p:cNvCxnSpPr>
              <p:nvPr/>
            </p:nvCxnSpPr>
            <p:spPr bwMode="auto">
              <a:xfrm flipV="1">
                <a:off x="1473835" y="1290955"/>
                <a:ext cx="697865" cy="3178175"/>
              </a:xfrm>
              <a:prstGeom prst="straightConnector1">
                <a:avLst/>
              </a:prstGeom>
              <a:noFill/>
              <a:ln w="25400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stealth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Arrow Connector 53"/>
              <p:cNvCxnSpPr>
                <a:cxnSpLocks noChangeShapeType="1"/>
              </p:cNvCxnSpPr>
              <p:nvPr/>
            </p:nvCxnSpPr>
            <p:spPr bwMode="auto">
              <a:xfrm flipH="1" flipV="1">
                <a:off x="0" y="1290955"/>
                <a:ext cx="571500" cy="3200400"/>
              </a:xfrm>
              <a:prstGeom prst="straightConnector1">
                <a:avLst/>
              </a:prstGeom>
              <a:noFill/>
              <a:ln w="25400">
                <a:solidFill>
                  <a:schemeClr val="tx2">
                    <a:lumMod val="100000"/>
                    <a:lumOff val="0"/>
                  </a:schemeClr>
                </a:solidFill>
                <a:round/>
                <a:headEnd/>
                <a:tailEnd type="stealth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Arrow Connector 54"/>
              <p:cNvCxnSpPr>
                <a:cxnSpLocks noChangeShapeType="1"/>
                <a:stCxn id="19" idx="2"/>
              </p:cNvCxnSpPr>
              <p:nvPr/>
            </p:nvCxnSpPr>
            <p:spPr bwMode="auto">
              <a:xfrm flipH="1" flipV="1">
                <a:off x="102236" y="1271905"/>
                <a:ext cx="481328" cy="2592705"/>
              </a:xfrm>
              <a:prstGeom prst="straightConnector1">
                <a:avLst/>
              </a:prstGeom>
              <a:noFill/>
              <a:ln w="25400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stealth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Arrow Connector 55"/>
              <p:cNvCxnSpPr>
                <a:cxnSpLocks noChangeShapeType="1"/>
              </p:cNvCxnSpPr>
              <p:nvPr/>
            </p:nvCxnSpPr>
            <p:spPr bwMode="auto">
              <a:xfrm flipH="1" flipV="1">
                <a:off x="194945" y="1271905"/>
                <a:ext cx="374015" cy="1978025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100000"/>
                    <a:lumOff val="0"/>
                  </a:schemeClr>
                </a:solidFill>
                <a:prstDash val="dash"/>
                <a:round/>
                <a:headEnd/>
                <a:tailEnd type="stealth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Arrow Connector 56"/>
              <p:cNvCxnSpPr>
                <a:cxnSpLocks noChangeShapeType="1"/>
              </p:cNvCxnSpPr>
              <p:nvPr/>
            </p:nvCxnSpPr>
            <p:spPr bwMode="auto">
              <a:xfrm flipH="1" flipV="1">
                <a:off x="276860" y="1271905"/>
                <a:ext cx="293370" cy="1293495"/>
              </a:xfrm>
              <a:prstGeom prst="straightConnector1">
                <a:avLst/>
              </a:prstGeom>
              <a:noFill/>
              <a:ln w="25400">
                <a:solidFill>
                  <a:schemeClr val="tx2">
                    <a:lumMod val="100000"/>
                    <a:lumOff val="0"/>
                  </a:schemeClr>
                </a:solidFill>
                <a:round/>
                <a:headEnd/>
                <a:tailEnd type="stealth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8" name="Group 60"/>
              <p:cNvGrpSpPr>
                <a:grpSpLocks/>
              </p:cNvGrpSpPr>
              <p:nvPr/>
            </p:nvGrpSpPr>
            <p:grpSpPr bwMode="auto">
              <a:xfrm>
                <a:off x="-131818" y="-89853"/>
                <a:ext cx="2375730" cy="1380808"/>
                <a:chOff x="-131818" y="-89853"/>
                <a:chExt cx="2375730" cy="1380808"/>
              </a:xfrm>
            </p:grpSpPr>
            <p:sp>
              <p:nvSpPr>
                <p:cNvPr id="29" name="Rounded Rectangle 34"/>
                <p:cNvSpPr>
                  <a:spLocks noChangeArrowheads="1"/>
                </p:cNvSpPr>
                <p:nvPr/>
              </p:nvSpPr>
              <p:spPr bwMode="auto">
                <a:xfrm>
                  <a:off x="-131818" y="802640"/>
                  <a:ext cx="931917" cy="48831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>
                    <a:lumMod val="100000"/>
                    <a:lumOff val="0"/>
                  </a:schemeClr>
                </a:solidFill>
                <a:ln w="25400">
                  <a:solidFill>
                    <a:schemeClr val="dk1">
                      <a:lumMod val="100000"/>
                      <a:lumOff val="0"/>
                    </a:schemeClr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600" b="1" dirty="0" smtClean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MS Mincho"/>
                      <a:cs typeface="Times New Roman" panose="02020603050405020304" pitchFamily="18" charset="0"/>
                    </a:rPr>
                    <a:t>E</a:t>
                  </a:r>
                  <a:r>
                    <a:rPr lang="en-US" sz="1600" b="1" dirty="0" smtClean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MS Mincho"/>
                      <a:cs typeface="Times New Roman" panose="02020603050405020304" pitchFamily="18" charset="0"/>
                    </a:rPr>
                    <a:t>CONOMIC VALUE ADDED</a:t>
                  </a:r>
                  <a:endParaRPr lang="ru-RU" sz="1600" b="1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Rounded Rectangle 35"/>
                <p:cNvSpPr>
                  <a:spLocks noChangeArrowheads="1"/>
                </p:cNvSpPr>
                <p:nvPr/>
              </p:nvSpPr>
              <p:spPr bwMode="auto">
                <a:xfrm>
                  <a:off x="1371600" y="798037"/>
                  <a:ext cx="872312" cy="49291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>
                    <a:lumMod val="100000"/>
                    <a:lumOff val="0"/>
                  </a:schemeClr>
                </a:solidFill>
                <a:ln w="25400">
                  <a:solidFill>
                    <a:schemeClr val="dk1">
                      <a:lumMod val="100000"/>
                      <a:lumOff val="0"/>
                    </a:schemeClr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600" b="1" dirty="0" smtClean="0">
                      <a:effectLst/>
                      <a:latin typeface="Cambria" panose="02040503050406030204" pitchFamily="18" charset="0"/>
                      <a:ea typeface="MS Mincho"/>
                      <a:cs typeface="Times New Roman" panose="02020603050405020304" pitchFamily="18" charset="0"/>
                    </a:rPr>
                    <a:t>MARKET VALUE ADDED</a:t>
                  </a:r>
                  <a:endParaRPr lang="ru-RU" sz="1600" b="1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Rounded Rectangle 41"/>
                <p:cNvSpPr>
                  <a:spLocks noChangeArrowheads="1"/>
                </p:cNvSpPr>
                <p:nvPr/>
              </p:nvSpPr>
              <p:spPr bwMode="auto">
                <a:xfrm>
                  <a:off x="788670" y="342899"/>
                  <a:ext cx="570865" cy="24495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>
                    <a:lumMod val="100000"/>
                    <a:lumOff val="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MS Mincho"/>
                      <a:cs typeface="Times New Roman" panose="02020603050405020304" pitchFamily="18" charset="0"/>
                    </a:rPr>
                    <a:t>2008</a:t>
                  </a:r>
                  <a:endParaRPr lang="ru-RU" sz="1200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2" name="Straight Arrow Connector 42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3400" y="456565"/>
                  <a:ext cx="255152" cy="341472"/>
                </a:xfrm>
                <a:prstGeom prst="straightConnector1">
                  <a:avLst/>
                </a:prstGeom>
                <a:noFill/>
                <a:ln w="25400">
                  <a:solidFill>
                    <a:srgbClr val="1F497D"/>
                  </a:solidFill>
                  <a:round/>
                  <a:headEnd/>
                  <a:tailEnd type="stealth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Straight Arrow Connector 43"/>
                <p:cNvCxnSpPr>
                  <a:cxnSpLocks noChangeShapeType="1"/>
                </p:cNvCxnSpPr>
                <p:nvPr/>
              </p:nvCxnSpPr>
              <p:spPr bwMode="auto">
                <a:xfrm>
                  <a:off x="1360170" y="456565"/>
                  <a:ext cx="220345" cy="3414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round/>
                  <a:headEnd/>
                  <a:tailEnd type="stealth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4" name="Rounded Rectangle 57"/>
                <p:cNvSpPr>
                  <a:spLocks noChangeArrowheads="1"/>
                </p:cNvSpPr>
                <p:nvPr/>
              </p:nvSpPr>
              <p:spPr bwMode="auto">
                <a:xfrm>
                  <a:off x="800100" y="-89853"/>
                  <a:ext cx="570865" cy="31845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>
                    <a:lumMod val="100000"/>
                    <a:lumOff val="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endParaRPr lang="en-US" sz="1000" dirty="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MS Mincho"/>
                      <a:cs typeface="Times New Roman" panose="02020603050405020304" pitchFamily="18" charset="0"/>
                    </a:rPr>
                    <a:t>2009</a:t>
                  </a:r>
                  <a:endParaRPr lang="ru-RU" sz="1200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MS Mincho"/>
                      <a:cs typeface="Times New Roman" panose="02020603050405020304" pitchFamily="18" charset="0"/>
                    </a:rPr>
                    <a:t> </a:t>
                  </a:r>
                  <a:endParaRPr lang="ru-RU" sz="1200" dirty="0">
                    <a:effectLst/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5" name="Straight Arrow Connector 58"/>
                <p:cNvCxnSpPr>
                  <a:cxnSpLocks noChangeShapeType="1"/>
                  <a:endCxn id="30" idx="0"/>
                </p:cNvCxnSpPr>
                <p:nvPr/>
              </p:nvCxnSpPr>
              <p:spPr bwMode="auto">
                <a:xfrm>
                  <a:off x="1371600" y="114300"/>
                  <a:ext cx="436156" cy="683737"/>
                </a:xfrm>
                <a:prstGeom prst="straightConnector1">
                  <a:avLst/>
                </a:prstGeom>
                <a:noFill/>
                <a:ln w="25400">
                  <a:solidFill>
                    <a:schemeClr val="tx2">
                      <a:lumMod val="100000"/>
                      <a:lumOff val="0"/>
                    </a:schemeClr>
                  </a:solidFill>
                  <a:round/>
                  <a:headEnd/>
                  <a:tailEnd type="stealth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Straight Arrow Connector 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79730" y="114300"/>
                  <a:ext cx="419735" cy="66175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>
                      <a:lumMod val="100000"/>
                      <a:lumOff val="0"/>
                    </a:schemeClr>
                  </a:solidFill>
                  <a:prstDash val="dash"/>
                  <a:round/>
                  <a:headEnd/>
                  <a:tailEnd type="stealth" w="med" len="med"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37" name="Group 2"/>
          <p:cNvGrpSpPr>
            <a:grpSpLocks/>
          </p:cNvGrpSpPr>
          <p:nvPr/>
        </p:nvGrpSpPr>
        <p:grpSpPr>
          <a:xfrm>
            <a:off x="145256" y="5350351"/>
            <a:ext cx="2578894" cy="962148"/>
            <a:chOff x="0" y="0"/>
            <a:chExt cx="2471056" cy="962148"/>
          </a:xfrm>
          <a:extLst>
            <a:ext uri="{0CCBE362-F206-4b92-989A-16890622DB6E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grpSpPr>
        <p:cxnSp>
          <p:nvCxnSpPr>
            <p:cNvPr id="38" name="AutoShape 1"/>
            <p:cNvCxnSpPr>
              <a:cxnSpLocks noChangeShapeType="1"/>
            </p:cNvCxnSpPr>
            <p:nvPr/>
          </p:nvCxnSpPr>
          <p:spPr bwMode="auto">
            <a:xfrm>
              <a:off x="4039" y="193097"/>
              <a:ext cx="773949" cy="0"/>
            </a:xfrm>
            <a:prstGeom prst="straightConnector1">
              <a:avLst/>
            </a:prstGeom>
            <a:noFill/>
            <a:ln w="25400">
              <a:solidFill>
                <a:srgbClr val="C0504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Text Box 4"/>
            <p:cNvSpPr txBox="1"/>
            <p:nvPr/>
          </p:nvSpPr>
          <p:spPr>
            <a:xfrm>
              <a:off x="921657" y="0"/>
              <a:ext cx="1524000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Sig. positive</a:t>
              </a:r>
              <a:endParaRPr lang="ru-RU" sz="1600" b="1" dirty="0">
                <a:effectLst/>
                <a:latin typeface="Times" panose="020206030504050203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5"/>
            <p:cNvSpPr txBox="1"/>
            <p:nvPr/>
          </p:nvSpPr>
          <p:spPr>
            <a:xfrm>
              <a:off x="947056" y="383064"/>
              <a:ext cx="1524000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Sig. negative</a:t>
              </a:r>
              <a:endParaRPr lang="ru-RU" sz="1600" b="1" dirty="0">
                <a:effectLst/>
                <a:latin typeface="Times" panose="020206030504050203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6"/>
            <p:cNvSpPr txBox="1"/>
            <p:nvPr/>
          </p:nvSpPr>
          <p:spPr>
            <a:xfrm>
              <a:off x="947056" y="746704"/>
              <a:ext cx="1524000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Not </a:t>
              </a:r>
              <a:r>
                <a:rPr lang="en-US" sz="1600" b="1" kern="1200" dirty="0" smtClean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rPr>
                <a:t>significant</a:t>
              </a:r>
              <a:endParaRPr lang="ru-RU" sz="1600" b="1" dirty="0">
                <a:effectLst/>
                <a:latin typeface="Times" panose="020206030504050203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p:cxnSp>
          <p:nvCxnSpPr>
            <p:cNvPr id="42" name="AutoShape 1"/>
            <p:cNvCxnSpPr>
              <a:cxnSpLocks noChangeShapeType="1"/>
            </p:cNvCxnSpPr>
            <p:nvPr/>
          </p:nvCxnSpPr>
          <p:spPr bwMode="auto">
            <a:xfrm>
              <a:off x="18143" y="563211"/>
              <a:ext cx="773949" cy="0"/>
            </a:xfrm>
            <a:prstGeom prst="straightConnector1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"/>
            <p:cNvCxnSpPr>
              <a:cxnSpLocks noChangeShapeType="1"/>
            </p:cNvCxnSpPr>
            <p:nvPr/>
          </p:nvCxnSpPr>
          <p:spPr bwMode="auto">
            <a:xfrm>
              <a:off x="0" y="915183"/>
              <a:ext cx="773949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" name="Прямоугольник 48"/>
          <p:cNvSpPr/>
          <p:nvPr/>
        </p:nvSpPr>
        <p:spPr>
          <a:xfrm>
            <a:off x="5170914" y="5392797"/>
            <a:ext cx="379327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spcAft>
                <a:spcPts val="0"/>
              </a:spcAft>
            </a:pP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Shakina A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 Barajas A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 </a:t>
            </a:r>
            <a:r>
              <a:rPr lang="en-GB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Molodchik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(2017) “Endogenous value creation", </a:t>
            </a:r>
            <a:r>
              <a:rPr lang="en-GB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Research Review,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forthcoming.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733F-EFA3-F24F-8D8C-D945905535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695066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Myriad Pro"/>
              </a:rPr>
              <a:t>Results: 2 intangible-intensive profiles are revealed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580550"/>
              </p:ext>
            </p:extLst>
          </p:nvPr>
        </p:nvGraphicFramePr>
        <p:xfrm>
          <a:off x="457199" y="1402036"/>
          <a:ext cx="7967142" cy="449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217195" y="2371176"/>
            <a:ext cx="2191090" cy="4503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HUMAN RESOURCE CAPABILITIES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68297" y="4645420"/>
            <a:ext cx="2191090" cy="4503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CUSTOMER LOYALTY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23661" y="5657768"/>
            <a:ext cx="2834219" cy="4503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NETWORKING CAPABILITIES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6239" y="4748194"/>
            <a:ext cx="2191090" cy="4503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INTERNAL PROCESS CAPABILITIES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1200" y="2220914"/>
            <a:ext cx="2191090" cy="4503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INNOVATION CAPABILITIES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40475" y="1171883"/>
            <a:ext cx="3027822" cy="4503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MANAGEMENT CAPABILITIES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6941723" y="3627546"/>
            <a:ext cx="1842448" cy="58880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3987"/>
              <a:gd name="adj6" fmla="val -107408"/>
            </a:avLst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CONSERVATIVE PROFILE (37%)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3581489"/>
            <a:ext cx="1882552" cy="634864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INNOVATIVE PROFILE (35%)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stCxn id="15" idx="3"/>
          </p:cNvCxnSpPr>
          <p:nvPr/>
        </p:nvCxnSpPr>
        <p:spPr>
          <a:xfrm flipV="1">
            <a:off x="2339752" y="3281029"/>
            <a:ext cx="1330548" cy="61789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" y="6093479"/>
            <a:ext cx="91087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spcAft>
                <a:spcPts val="0"/>
              </a:spcAft>
            </a:pP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Shakina A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 Barajas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(2015) “Intangible intensive profile of a company: the key to outperforming", </a:t>
            </a:r>
            <a:r>
              <a:rPr lang="en-GB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Intellectual Capital,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Vol.16, Iss.4, pp.721-741 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8384</TotalTime>
  <Words>696</Words>
  <Application>Microsoft Office PowerPoint</Application>
  <PresentationFormat>Экран (4:3)</PresentationFormat>
  <Paragraphs>151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Cambria</vt:lpstr>
      <vt:lpstr>MS Mincho</vt:lpstr>
      <vt:lpstr>Myriad Pro</vt:lpstr>
      <vt:lpstr>Times</vt:lpstr>
      <vt:lpstr>Times New Roman</vt:lpstr>
      <vt:lpstr>Office Theme</vt:lpstr>
      <vt:lpstr>  The Influence of Intellectual Capital on Corporate Performance: Evidence from European Companies over the period 2004-2014    </vt:lpstr>
      <vt:lpstr>We manage knowledge over full life-cycle  of nuclear technology</vt:lpstr>
      <vt:lpstr>International Laboratory of  Intangible Driven Economy</vt:lpstr>
      <vt:lpstr>Research questions</vt:lpstr>
      <vt:lpstr>Database</vt:lpstr>
      <vt:lpstr>How we How we measured intellectual resources?  intellectual resource?</vt:lpstr>
      <vt:lpstr>How we tested hypotheses?</vt:lpstr>
      <vt:lpstr>Results: managers prone to accumulate the resources that are positively recognized by investors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 Шакина</dc:creator>
  <cp:lastModifiedBy>МолодчикМА</cp:lastModifiedBy>
  <cp:revision>117</cp:revision>
  <dcterms:created xsi:type="dcterms:W3CDTF">2015-09-30T16:11:27Z</dcterms:created>
  <dcterms:modified xsi:type="dcterms:W3CDTF">2016-11-09T08:57:30Z</dcterms:modified>
</cp:coreProperties>
</file>