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325" r:id="rId3"/>
    <p:sldId id="358" r:id="rId4"/>
    <p:sldId id="361" r:id="rId5"/>
    <p:sldId id="386" r:id="rId6"/>
    <p:sldId id="381" r:id="rId7"/>
    <p:sldId id="385" r:id="rId8"/>
    <p:sldId id="384" r:id="rId9"/>
    <p:sldId id="342" r:id="rId10"/>
    <p:sldId id="377" r:id="rId11"/>
    <p:sldId id="378" r:id="rId12"/>
    <p:sldId id="371" r:id="rId13"/>
    <p:sldId id="367" r:id="rId14"/>
    <p:sldId id="382" r:id="rId15"/>
    <p:sldId id="383" r:id="rId16"/>
    <p:sldId id="373" r:id="rId17"/>
  </p:sldIdLst>
  <p:sldSz cx="9144000" cy="6858000" type="screen4x3"/>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0409A"/>
    <a:srgbClr val="262262"/>
    <a:srgbClr val="224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3" autoAdjust="0"/>
    <p:restoredTop sz="83488" autoAdjust="0"/>
  </p:normalViewPr>
  <p:slideViewPr>
    <p:cSldViewPr>
      <p:cViewPr varScale="1">
        <p:scale>
          <a:sx n="60" d="100"/>
          <a:sy n="60" d="100"/>
        </p:scale>
        <p:origin x="157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40;&#1085;&#1085;&#1072;\Downloads\&#1044;&#1083;&#1103;+&#1088;&#1072;&#1089;&#1095;&#1077;&#1090;&#1086;&#1074;+&#1073;&#1072;&#1079;&#107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34804561945224E-2"/>
          <c:y val="8.8113016682356951E-2"/>
          <c:w val="0.55321046207813895"/>
          <c:h val="0.96375973445872853"/>
        </c:manualLayout>
      </c:layout>
      <c:pieChart>
        <c:varyColors val="1"/>
        <c:ser>
          <c:idx val="0"/>
          <c:order val="0"/>
          <c:explosion val="12"/>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dPt>
          <c:dPt>
            <c:idx val="2"/>
            <c:bubble3D val="0"/>
            <c:explosion val="5"/>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chemeClr>
                </a:solidFill>
                <a:round/>
              </a:ln>
              <a:effectLst>
                <a:outerShdw blurRad="40000" dist="20000" dir="5400000" rotWithShape="0">
                  <a:srgbClr val="000000">
                    <a:alpha val="38000"/>
                  </a:srgbClr>
                </a:outerShdw>
              </a:effectLst>
            </c:spPr>
          </c:dPt>
          <c:dPt>
            <c:idx val="3"/>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chemeClr>
                </a:solidFill>
                <a:round/>
              </a:ln>
              <a:effectLst>
                <a:outerShdw blurRad="40000" dist="20000" dir="5400000" rotWithShape="0">
                  <a:srgbClr val="000000">
                    <a:alpha val="38000"/>
                  </a:srgbClr>
                </a:outerShdw>
              </a:effectLst>
            </c:spPr>
          </c:dPt>
          <c:dPt>
            <c:idx val="4"/>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chemeClr>
                </a:solidFill>
                <a:round/>
              </a:ln>
              <a:effectLst>
                <a:outerShdw blurRad="40000" dist="20000" dir="5400000" rotWithShape="0">
                  <a:srgbClr val="000000">
                    <a:alpha val="38000"/>
                  </a:srgbClr>
                </a:outerShdw>
              </a:effectLst>
            </c:spPr>
          </c:dPt>
          <c:dPt>
            <c:idx val="5"/>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chemeClr>
                </a:solidFill>
                <a:round/>
              </a:ln>
              <a:effectLst>
                <a:outerShdw blurRad="40000" dist="20000" dir="5400000" rotWithShape="0">
                  <a:srgbClr val="000000">
                    <a:alpha val="38000"/>
                  </a:srgbClr>
                </a:outerShdw>
              </a:effectLst>
            </c:spPr>
          </c:dPt>
          <c:dPt>
            <c:idx val="6"/>
            <c:bubble3D val="0"/>
            <c:spPr>
              <a:gradFill rotWithShape="1">
                <a:gsLst>
                  <a:gs pos="0">
                    <a:schemeClr val="accent1">
                      <a:lumMod val="60000"/>
                      <a:tint val="50000"/>
                      <a:satMod val="300000"/>
                    </a:schemeClr>
                  </a:gs>
                  <a:gs pos="35000">
                    <a:schemeClr val="accent1">
                      <a:lumMod val="60000"/>
                      <a:tint val="37000"/>
                      <a:satMod val="300000"/>
                    </a:schemeClr>
                  </a:gs>
                  <a:gs pos="100000">
                    <a:schemeClr val="accent1">
                      <a:lumMod val="60000"/>
                      <a:tint val="15000"/>
                      <a:satMod val="350000"/>
                    </a:schemeClr>
                  </a:gs>
                </a:gsLst>
                <a:lin ang="16200000" scaled="1"/>
              </a:gradFill>
              <a:ln w="9525" cap="flat" cmpd="sng" algn="ctr">
                <a:solidFill>
                  <a:schemeClr val="accent1">
                    <a:lumMod val="60000"/>
                    <a:shade val="95000"/>
                  </a:schemeClr>
                </a:solidFill>
                <a:round/>
              </a:ln>
              <a:effectLst>
                <a:outerShdw blurRad="40000" dist="20000" dir="5400000" rotWithShape="0">
                  <a:srgbClr val="000000">
                    <a:alpha val="38000"/>
                  </a:srgbClr>
                </a:outerShdw>
              </a:effectLst>
            </c:spPr>
          </c:dPt>
          <c:dPt>
            <c:idx val="7"/>
            <c:bubble3D val="0"/>
            <c:spPr>
              <a:gradFill rotWithShape="1">
                <a:gsLst>
                  <a:gs pos="0">
                    <a:schemeClr val="accent2">
                      <a:lumMod val="60000"/>
                      <a:tint val="50000"/>
                      <a:satMod val="300000"/>
                    </a:schemeClr>
                  </a:gs>
                  <a:gs pos="35000">
                    <a:schemeClr val="accent2">
                      <a:lumMod val="60000"/>
                      <a:tint val="37000"/>
                      <a:satMod val="300000"/>
                    </a:schemeClr>
                  </a:gs>
                  <a:gs pos="100000">
                    <a:schemeClr val="accent2">
                      <a:lumMod val="60000"/>
                      <a:tint val="15000"/>
                      <a:satMod val="350000"/>
                    </a:schemeClr>
                  </a:gs>
                </a:gsLst>
                <a:lin ang="16200000" scaled="1"/>
              </a:gradFill>
              <a:ln w="9525" cap="flat" cmpd="sng" algn="ctr">
                <a:solidFill>
                  <a:schemeClr val="accent2">
                    <a:lumMod val="60000"/>
                    <a:shade val="95000"/>
                  </a:schemeClr>
                </a:solidFill>
                <a:round/>
              </a:ln>
              <a:effectLst>
                <a:outerShdw blurRad="40000" dist="20000" dir="5400000" rotWithShape="0">
                  <a:srgbClr val="000000">
                    <a:alpha val="38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'отраслевая структура'!$R$45:$R$52</c:f>
              <c:strCache>
                <c:ptCount val="8"/>
                <c:pt idx="0">
                  <c:v>Mining</c:v>
                </c:pt>
                <c:pt idx="1">
                  <c:v>Manufacture</c:v>
                </c:pt>
                <c:pt idx="2">
                  <c:v>Electricity, gas and water prodiction</c:v>
                </c:pt>
                <c:pt idx="3">
                  <c:v>Services</c:v>
                </c:pt>
                <c:pt idx="4">
                  <c:v>Agriculture</c:v>
                </c:pt>
                <c:pt idx="5">
                  <c:v>Construction</c:v>
                </c:pt>
                <c:pt idx="6">
                  <c:v>Sale</c:v>
                </c:pt>
                <c:pt idx="7">
                  <c:v>Transport and logistics</c:v>
                </c:pt>
              </c:strCache>
            </c:strRef>
          </c:cat>
          <c:val>
            <c:numRef>
              <c:f>'отраслевая структура'!$S$45:$S$52</c:f>
              <c:numCache>
                <c:formatCode>0.00%</c:formatCode>
                <c:ptCount val="8"/>
                <c:pt idx="0">
                  <c:v>5.6569343065693431E-2</c:v>
                </c:pt>
                <c:pt idx="1">
                  <c:v>0.4470802919708029</c:v>
                </c:pt>
                <c:pt idx="2">
                  <c:v>0.1259124087591241</c:v>
                </c:pt>
                <c:pt idx="3">
                  <c:v>0.17062043795620438</c:v>
                </c:pt>
                <c:pt idx="4">
                  <c:v>1.6423357664233577E-2</c:v>
                </c:pt>
                <c:pt idx="5">
                  <c:v>8.3029197080291967E-2</c:v>
                </c:pt>
                <c:pt idx="6">
                  <c:v>4.105839416058394E-2</c:v>
                </c:pt>
                <c:pt idx="7">
                  <c:v>5.930656934306569E-2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5683286148282376"/>
          <c:y val="3.9509498944561546E-3"/>
          <c:w val="0.42742042071953695"/>
          <c:h val="0.578332305182464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zero"/>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C6987AE1-814E-4E31-B1D5-06CD380E7E76}" type="datetimeFigureOut">
              <a:rPr lang="ru-RU" smtClean="0"/>
              <a:pPr/>
              <a:t>04.10.2016</a:t>
            </a:fld>
            <a:endParaRPr lang="ru-RU"/>
          </a:p>
        </p:txBody>
      </p:sp>
      <p:sp>
        <p:nvSpPr>
          <p:cNvPr id="4" name="Нижний колонтитул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0610FAAC-2CA9-4DD8-BF68-86B05378AF1D}" type="slidenum">
              <a:rPr lang="ru-RU" smtClean="0"/>
              <a:pPr/>
              <a:t>‹#›</a:t>
            </a:fld>
            <a:endParaRPr lang="ru-RU"/>
          </a:p>
        </p:txBody>
      </p:sp>
    </p:spTree>
    <p:extLst>
      <p:ext uri="{BB962C8B-B14F-4D97-AF65-F5344CB8AC3E}">
        <p14:creationId xmlns:p14="http://schemas.microsoft.com/office/powerpoint/2010/main" val="1792938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9AE31B46-D76B-44AB-B383-3257164C9183}" type="datetimeFigureOut">
              <a:rPr lang="ru-RU" smtClean="0"/>
              <a:pPr/>
              <a:t>04.10.2016</a:t>
            </a:fld>
            <a:endParaRPr lang="ru-RU"/>
          </a:p>
        </p:txBody>
      </p:sp>
      <p:sp>
        <p:nvSpPr>
          <p:cNvPr id="4" name="Образ слайда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E38A1FC7-25BB-4154-A86E-A4EA3C5990DA}" type="slidenum">
              <a:rPr lang="ru-RU" smtClean="0"/>
              <a:pPr/>
              <a:t>‹#›</a:t>
            </a:fld>
            <a:endParaRPr lang="ru-RU"/>
          </a:p>
        </p:txBody>
      </p:sp>
    </p:spTree>
    <p:extLst>
      <p:ext uri="{BB962C8B-B14F-4D97-AF65-F5344CB8AC3E}">
        <p14:creationId xmlns:p14="http://schemas.microsoft.com/office/powerpoint/2010/main" val="1346614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pPr/>
              <a:t>2</a:t>
            </a:fld>
            <a:endParaRPr lang="ru-RU"/>
          </a:p>
        </p:txBody>
      </p:sp>
    </p:spTree>
    <p:extLst>
      <p:ext uri="{BB962C8B-B14F-4D97-AF65-F5344CB8AC3E}">
        <p14:creationId xmlns:p14="http://schemas.microsoft.com/office/powerpoint/2010/main" val="3372041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pPr/>
              <a:t>3</a:t>
            </a:fld>
            <a:endParaRPr lang="ru-RU"/>
          </a:p>
        </p:txBody>
      </p:sp>
    </p:spTree>
    <p:extLst>
      <p:ext uri="{BB962C8B-B14F-4D97-AF65-F5344CB8AC3E}">
        <p14:creationId xmlns:p14="http://schemas.microsoft.com/office/powerpoint/2010/main" val="827122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One of the primary advantages of hierarchical linear models is that they allow one to simultaneously investigate relationships within a particular hierarchical level as well as relationships between or across hierarchical levels. In HLM with two levels, each level is represented by its own regression equations. For explanatory purposes, all level-1 indicators are centered on a group mean (group-mean centering) and all level-2 indicators except sector are centered on a grand mean (grand-mean centering). </a:t>
            </a:r>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pPr/>
              <a:t>4</a:t>
            </a:fld>
            <a:endParaRPr lang="ru-RU"/>
          </a:p>
        </p:txBody>
      </p:sp>
    </p:spTree>
    <p:extLst>
      <p:ext uri="{BB962C8B-B14F-4D97-AF65-F5344CB8AC3E}">
        <p14:creationId xmlns:p14="http://schemas.microsoft.com/office/powerpoint/2010/main" val="202365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context (i.e., level-2 industry) influence the effect of level-1 firm variables?</a:t>
            </a:r>
          </a:p>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pPr/>
              <a:t>6</a:t>
            </a:fld>
            <a:endParaRPr lang="ru-RU"/>
          </a:p>
        </p:txBody>
      </p:sp>
    </p:spTree>
    <p:extLst>
      <p:ext uri="{BB962C8B-B14F-4D97-AF65-F5344CB8AC3E}">
        <p14:creationId xmlns:p14="http://schemas.microsoft.com/office/powerpoint/2010/main" val="3492517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Level-2 variable </a:t>
            </a:r>
            <a:r>
              <a:rPr lang="en-US" dirty="0" err="1" smtClean="0"/>
              <a:t>IndEf</a:t>
            </a:r>
            <a:r>
              <a:rPr lang="en-US" dirty="0" smtClean="0"/>
              <a:t> affects slope (B2) of a level-1 </a:t>
            </a:r>
            <a:r>
              <a:rPr lang="en-US" dirty="0" err="1" smtClean="0"/>
              <a:t>FirmEf</a:t>
            </a:r>
            <a:r>
              <a:rPr lang="en-US" baseline="0" dirty="0" smtClean="0"/>
              <a:t> </a:t>
            </a:r>
            <a:r>
              <a:rPr lang="en-US" dirty="0" smtClean="0"/>
              <a:t>variable </a:t>
            </a:r>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pPr/>
              <a:t>8</a:t>
            </a:fld>
            <a:endParaRPr lang="ru-RU"/>
          </a:p>
        </p:txBody>
      </p:sp>
    </p:spTree>
    <p:extLst>
      <p:ext uri="{BB962C8B-B14F-4D97-AF65-F5344CB8AC3E}">
        <p14:creationId xmlns:p14="http://schemas.microsoft.com/office/powerpoint/2010/main" val="746153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pPr/>
              <a:t>9</a:t>
            </a:fld>
            <a:endParaRPr lang="ru-RU"/>
          </a:p>
        </p:txBody>
      </p:sp>
    </p:spTree>
    <p:extLst>
      <p:ext uri="{BB962C8B-B14F-4D97-AF65-F5344CB8AC3E}">
        <p14:creationId xmlns:p14="http://schemas.microsoft.com/office/powerpoint/2010/main" val="372085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t>10</a:t>
            </a:fld>
            <a:endParaRPr lang="ru-RU"/>
          </a:p>
        </p:txBody>
      </p:sp>
    </p:spTree>
    <p:extLst>
      <p:ext uri="{BB962C8B-B14F-4D97-AF65-F5344CB8AC3E}">
        <p14:creationId xmlns:p14="http://schemas.microsoft.com/office/powerpoint/2010/main" val="3138212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t>11</a:t>
            </a:fld>
            <a:endParaRPr lang="ru-RU"/>
          </a:p>
        </p:txBody>
      </p:sp>
    </p:spTree>
    <p:extLst>
      <p:ext uri="{BB962C8B-B14F-4D97-AF65-F5344CB8AC3E}">
        <p14:creationId xmlns:p14="http://schemas.microsoft.com/office/powerpoint/2010/main" val="2911525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E2F3EE-4605-4A55-B37D-EB5C65EAB0F0}" type="datetime1">
              <a:rPr lang="ru-RU" smtClean="0"/>
              <a:pPr/>
              <a:t>04.10.2016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130252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A1B97E-EBF1-4B91-85C0-F66ADADE710F}" type="datetime1">
              <a:rPr lang="ru-RU" smtClean="0"/>
              <a:pPr/>
              <a:t>04.10.2016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56680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AB0374-6996-456B-8822-B114BF6C831F}" type="datetime1">
              <a:rPr lang="ru-RU" smtClean="0"/>
              <a:pPr/>
              <a:t>04.10.2016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411969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FC76176-FBF8-4849-A581-AC035458F840}" type="datetime1">
              <a:rPr lang="ru-RU" smtClean="0"/>
              <a:pPr/>
              <a:t>04.10.2016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65640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58B397-4782-4883-A233-E7140AAA4AAF}" type="datetime1">
              <a:rPr lang="ru-RU" smtClean="0"/>
              <a:pPr/>
              <a:t>04.10.2016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11965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2E918AF-66B6-4A3B-AA6F-11999D93E76B}" type="datetime1">
              <a:rPr lang="ru-RU" smtClean="0"/>
              <a:pPr/>
              <a:t>04.10.2016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37239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10F76E1-9F60-480F-8267-CD1DCF14DF70}" type="datetime1">
              <a:rPr lang="ru-RU" smtClean="0"/>
              <a:pPr/>
              <a:t>04.10.2016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377778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793FF78-BDBC-4F8F-9D07-4EC84E5D6FC5}" type="datetime1">
              <a:rPr lang="ru-RU" smtClean="0"/>
              <a:pPr/>
              <a:t>04.10.2016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2991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188201-FDB2-464D-B297-F4792514ED58}" type="datetime1">
              <a:rPr lang="ru-RU" smtClean="0"/>
              <a:pPr/>
              <a:t>04.10.2016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346244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91574C-746A-4DAE-8BBD-03B2998F1867}" type="datetime1">
              <a:rPr lang="ru-RU" smtClean="0"/>
              <a:pPr/>
              <a:t>04.10.2016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1818382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85F6EE-7440-40F1-A035-9E8AD555E85F}" type="datetime1">
              <a:rPr lang="ru-RU" smtClean="0"/>
              <a:pPr/>
              <a:t>04.10.2016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37789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E001E-8A7B-42AA-940C-B8B987CEDFE4}" type="datetime1">
              <a:rPr lang="ru-RU" smtClean="0"/>
              <a:pPr/>
              <a:t>04.10.2016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24007-F49F-4F6E-8E76-54BAEE2CAFCC}" type="slidenum">
              <a:rPr lang="ru-RU" smtClean="0"/>
              <a:pPr/>
              <a:t>‹#›</a:t>
            </a:fld>
            <a:endParaRPr lang="ru-RU"/>
          </a:p>
        </p:txBody>
      </p:sp>
    </p:spTree>
    <p:extLst>
      <p:ext uri="{BB962C8B-B14F-4D97-AF65-F5344CB8AC3E}">
        <p14:creationId xmlns:p14="http://schemas.microsoft.com/office/powerpoint/2010/main" val="211247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2" y="0"/>
            <a:ext cx="9144000" cy="6858000"/>
          </a:xfrm>
          <a:prstGeom prst="rect">
            <a:avLst/>
          </a:prstGeom>
        </p:spPr>
      </p:pic>
      <p:sp>
        <p:nvSpPr>
          <p:cNvPr id="2" name="Заголовок 1"/>
          <p:cNvSpPr>
            <a:spLocks noGrp="1"/>
          </p:cNvSpPr>
          <p:nvPr>
            <p:ph type="ctrTitle"/>
          </p:nvPr>
        </p:nvSpPr>
        <p:spPr>
          <a:xfrm>
            <a:off x="179512" y="2559677"/>
            <a:ext cx="9144000" cy="1470025"/>
          </a:xfrm>
        </p:spPr>
        <p:txBody>
          <a:bodyPr>
            <a:noAutofit/>
          </a:bodyPr>
          <a:lstStyle/>
          <a:p>
            <a:r>
              <a:rPr lang="en-US" sz="4800" b="1" dirty="0">
                <a:solidFill>
                  <a:srgbClr val="000099"/>
                </a:solidFill>
              </a:rPr>
              <a:t>Do industry reinforce firm effects for Russian companies?</a:t>
            </a:r>
            <a:r>
              <a:rPr lang="ru-RU" sz="4800" dirty="0">
                <a:solidFill>
                  <a:srgbClr val="000099"/>
                </a:solidFill>
              </a:rPr>
              <a:t/>
            </a:r>
            <a:br>
              <a:rPr lang="ru-RU" sz="4800" dirty="0">
                <a:solidFill>
                  <a:srgbClr val="000099"/>
                </a:solidFill>
              </a:rPr>
            </a:br>
            <a:r>
              <a:rPr lang="en-US" sz="1800" i="1" dirty="0" smtClean="0"/>
              <a:t>This </a:t>
            </a:r>
            <a:r>
              <a:rPr lang="en-US" sz="1800" i="1" dirty="0"/>
              <a:t>study comprises research findings from the project №15-18-20039 supported by the Russian Science Foundation.</a:t>
            </a:r>
            <a:r>
              <a:rPr lang="ru-RU" sz="1800" i="1" dirty="0"/>
              <a:t/>
            </a:r>
            <a:br>
              <a:rPr lang="ru-RU" sz="1800" i="1" dirty="0"/>
            </a:br>
            <a:r>
              <a:rPr lang="en-US" sz="1800" dirty="0" smtClean="0">
                <a:solidFill>
                  <a:srgbClr val="000099"/>
                </a:solidFill>
              </a:rPr>
              <a:t/>
            </a:r>
            <a:br>
              <a:rPr lang="en-US" sz="1800" dirty="0" smtClean="0">
                <a:solidFill>
                  <a:srgbClr val="000099"/>
                </a:solidFill>
              </a:rPr>
            </a:br>
            <a:endParaRPr lang="ru-RU" sz="1800" dirty="0">
              <a:solidFill>
                <a:srgbClr val="000099"/>
              </a:solidFill>
            </a:endParaRPr>
          </a:p>
        </p:txBody>
      </p:sp>
      <p:sp>
        <p:nvSpPr>
          <p:cNvPr id="3" name="Подзаголовок 2"/>
          <p:cNvSpPr>
            <a:spLocks noGrp="1"/>
          </p:cNvSpPr>
          <p:nvPr>
            <p:ph type="subTitle" idx="1"/>
          </p:nvPr>
        </p:nvSpPr>
        <p:spPr>
          <a:xfrm>
            <a:off x="1377916" y="4363731"/>
            <a:ext cx="6408712" cy="2160240"/>
          </a:xfrm>
        </p:spPr>
        <p:txBody>
          <a:bodyPr>
            <a:normAutofit fontScale="55000" lnSpcReduction="20000"/>
          </a:bodyPr>
          <a:lstStyle/>
          <a:p>
            <a:r>
              <a:rPr lang="en-US" sz="2800" dirty="0" smtClean="0">
                <a:solidFill>
                  <a:schemeClr val="tx1"/>
                </a:solidFill>
              </a:rPr>
              <a:t>Carlos M - Fernandez </a:t>
            </a:r>
            <a:r>
              <a:rPr lang="en-US" sz="2800" dirty="0" err="1" smtClean="0">
                <a:solidFill>
                  <a:schemeClr val="tx1"/>
                </a:solidFill>
              </a:rPr>
              <a:t>Jardon</a:t>
            </a:r>
            <a:r>
              <a:rPr lang="en-US" sz="2800" dirty="0" smtClean="0">
                <a:solidFill>
                  <a:schemeClr val="tx1"/>
                </a:solidFill>
              </a:rPr>
              <a:t>, University of Vigo (Spain</a:t>
            </a:r>
            <a:r>
              <a:rPr lang="en-US" sz="2800" dirty="0" smtClean="0">
                <a:solidFill>
                  <a:schemeClr val="tx1"/>
                </a:solidFill>
              </a:rPr>
              <a:t>)</a:t>
            </a:r>
          </a:p>
          <a:p>
            <a:r>
              <a:rPr lang="en-US" sz="2800" dirty="0" err="1" smtClean="0">
                <a:solidFill>
                  <a:schemeClr val="tx1"/>
                </a:solidFill>
              </a:rPr>
              <a:t>Mariia</a:t>
            </a:r>
            <a:r>
              <a:rPr lang="en-US" sz="2800" dirty="0" smtClean="0">
                <a:solidFill>
                  <a:schemeClr val="tx1"/>
                </a:solidFill>
              </a:rPr>
              <a:t> </a:t>
            </a:r>
            <a:r>
              <a:rPr lang="en-US" sz="2800" dirty="0" err="1" smtClean="0">
                <a:solidFill>
                  <a:schemeClr val="tx1"/>
                </a:solidFill>
              </a:rPr>
              <a:t>Molodchik</a:t>
            </a:r>
            <a:r>
              <a:rPr lang="en-US" sz="2800" dirty="0" smtClean="0">
                <a:solidFill>
                  <a:schemeClr val="tx1"/>
                </a:solidFill>
              </a:rPr>
              <a:t>, </a:t>
            </a:r>
            <a:r>
              <a:rPr lang="en-US" sz="2800" dirty="0">
                <a:solidFill>
                  <a:schemeClr val="tx1"/>
                </a:solidFill>
              </a:rPr>
              <a:t>NRU Higher School of Economics (Russia</a:t>
            </a:r>
            <a:r>
              <a:rPr lang="en-US" sz="2800" dirty="0" smtClean="0">
                <a:solidFill>
                  <a:schemeClr val="tx1"/>
                </a:solidFill>
              </a:rPr>
              <a:t>)</a:t>
            </a:r>
            <a:endParaRPr lang="en-US" sz="2800" dirty="0" smtClean="0">
              <a:solidFill>
                <a:schemeClr val="tx1"/>
              </a:solidFill>
            </a:endParaRPr>
          </a:p>
          <a:p>
            <a:r>
              <a:rPr lang="en-US" sz="2800" dirty="0" smtClean="0">
                <a:solidFill>
                  <a:schemeClr val="tx1"/>
                </a:solidFill>
              </a:rPr>
              <a:t>Anna Bykova, NRU Higher School of Economics (Russia)</a:t>
            </a:r>
          </a:p>
          <a:p>
            <a:endParaRPr lang="en-US" sz="2800" dirty="0" smtClean="0">
              <a:solidFill>
                <a:schemeClr val="tx1"/>
              </a:solidFill>
            </a:endParaRPr>
          </a:p>
          <a:p>
            <a:endParaRPr lang="en-US" sz="2800" dirty="0">
              <a:solidFill>
                <a:schemeClr val="tx1"/>
              </a:solidFill>
            </a:endParaRPr>
          </a:p>
          <a:p>
            <a:endParaRPr lang="en-US" sz="2800" dirty="0" smtClean="0">
              <a:solidFill>
                <a:schemeClr val="tx1"/>
              </a:solidFill>
            </a:endParaRPr>
          </a:p>
          <a:p>
            <a:r>
              <a:rPr lang="en-US" sz="2800" dirty="0">
                <a:solidFill>
                  <a:schemeClr val="tx1"/>
                </a:solidFill>
              </a:rPr>
              <a:t>8</a:t>
            </a:r>
            <a:r>
              <a:rPr lang="en-US" sz="2800" baseline="30000" dirty="0" smtClean="0">
                <a:solidFill>
                  <a:schemeClr val="tx1"/>
                </a:solidFill>
              </a:rPr>
              <a:t>th</a:t>
            </a:r>
            <a:r>
              <a:rPr lang="en-US" sz="2800" dirty="0" smtClean="0">
                <a:solidFill>
                  <a:schemeClr val="tx1"/>
                </a:solidFill>
              </a:rPr>
              <a:t> October </a:t>
            </a:r>
            <a:r>
              <a:rPr lang="en-US" sz="2800" dirty="0" smtClean="0">
                <a:solidFill>
                  <a:schemeClr val="tx1"/>
                </a:solidFill>
              </a:rPr>
              <a:t>2016</a:t>
            </a:r>
            <a:r>
              <a:rPr lang="en-US" sz="2800" dirty="0">
                <a:solidFill>
                  <a:schemeClr val="bg1"/>
                </a:solidFill>
              </a:rPr>
              <a:t> </a:t>
            </a:r>
            <a:endParaRPr lang="en-US" sz="2800" dirty="0" smtClean="0">
              <a:solidFill>
                <a:schemeClr val="bg1"/>
              </a:solidFill>
            </a:endParaRPr>
          </a:p>
          <a:p>
            <a:r>
              <a:rPr lang="en-US" sz="2800" dirty="0" smtClean="0">
                <a:solidFill>
                  <a:schemeClr val="tx1"/>
                </a:solidFill>
              </a:rPr>
              <a:t>GSOM</a:t>
            </a:r>
            <a:r>
              <a:rPr lang="en-US" sz="2800" dirty="0" smtClean="0">
                <a:solidFill>
                  <a:schemeClr val="tx1"/>
                </a:solidFill>
              </a:rPr>
              <a:t>2016</a:t>
            </a:r>
            <a:r>
              <a:rPr lang="en-US" sz="2800" dirty="0" smtClean="0">
                <a:solidFill>
                  <a:schemeClr val="tx1"/>
                </a:solidFill>
              </a:rPr>
              <a:t>, </a:t>
            </a:r>
            <a:r>
              <a:rPr lang="en-US" sz="2800" dirty="0" err="1" smtClean="0">
                <a:solidFill>
                  <a:schemeClr val="tx1"/>
                </a:solidFill>
              </a:rPr>
              <a:t>SPeterburg</a:t>
            </a:r>
            <a:r>
              <a:rPr lang="en-US" sz="2800" dirty="0" smtClean="0">
                <a:solidFill>
                  <a:schemeClr val="tx1"/>
                </a:solidFill>
              </a:rPr>
              <a:t>, Russia</a:t>
            </a:r>
            <a:endParaRPr lang="en-US" sz="2800" dirty="0" smtClean="0">
              <a:solidFill>
                <a:schemeClr val="tx1"/>
              </a:solidFill>
            </a:endParaRPr>
          </a:p>
        </p:txBody>
      </p:sp>
    </p:spTree>
    <p:extLst>
      <p:ext uri="{BB962C8B-B14F-4D97-AF65-F5344CB8AC3E}">
        <p14:creationId xmlns:p14="http://schemas.microsoft.com/office/powerpoint/2010/main" val="345738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221"/>
            <a:ext cx="9144000" cy="6858000"/>
          </a:xfrm>
          <a:prstGeom prst="rect">
            <a:avLst/>
          </a:prstGeom>
        </p:spPr>
      </p:pic>
      <p:sp>
        <p:nvSpPr>
          <p:cNvPr id="20" name="Title 1"/>
          <p:cNvSpPr txBox="1">
            <a:spLocks/>
          </p:cNvSpPr>
          <p:nvPr/>
        </p:nvSpPr>
        <p:spPr bwMode="auto">
          <a:xfrm>
            <a:off x="1835696" y="36488"/>
            <a:ext cx="6624736" cy="864096"/>
          </a:xfrm>
          <a:prstGeom prst="rect">
            <a:avLst/>
          </a:prstGeom>
          <a:noFill/>
          <a:ln w="9525">
            <a:noFill/>
            <a:miter lim="800000"/>
            <a:headEnd/>
            <a:tailEnd/>
          </a:ln>
        </p:spPr>
        <p:txBody>
          <a:bodyPr anchor="ctr"/>
          <a:lstStyle/>
          <a:p>
            <a:pPr algn="ctr"/>
            <a:r>
              <a:rPr lang="en-US" sz="3600" dirty="0" smtClean="0">
                <a:solidFill>
                  <a:schemeClr val="bg1"/>
                </a:solidFill>
                <a:latin typeface="Myriad Pro"/>
              </a:rPr>
              <a:t>The Dataset</a:t>
            </a:r>
            <a:endParaRPr lang="en-US" sz="3600" dirty="0">
              <a:solidFill>
                <a:schemeClr val="bg1"/>
              </a:solidFill>
              <a:latin typeface="Myriad Pro"/>
            </a:endParaRPr>
          </a:p>
        </p:txBody>
      </p:sp>
      <p:sp>
        <p:nvSpPr>
          <p:cNvPr id="3" name="Номер слайда 2"/>
          <p:cNvSpPr>
            <a:spLocks noGrp="1"/>
          </p:cNvSpPr>
          <p:nvPr>
            <p:ph type="sldNum" sz="quarter" idx="12"/>
          </p:nvPr>
        </p:nvSpPr>
        <p:spPr/>
        <p:txBody>
          <a:bodyPr/>
          <a:lstStyle/>
          <a:p>
            <a:fld id="{F3D24007-F49F-4F6E-8E76-54BAEE2CAFCC}" type="slidenum">
              <a:rPr lang="ru-RU" smtClean="0">
                <a:solidFill>
                  <a:schemeClr val="bg1"/>
                </a:solidFill>
              </a:rPr>
              <a:t>10</a:t>
            </a:fld>
            <a:endParaRPr lang="ru-RU" dirty="0">
              <a:solidFill>
                <a:schemeClr val="bg1"/>
              </a:solidFill>
            </a:endParaRPr>
          </a:p>
        </p:txBody>
      </p:sp>
      <p:sp>
        <p:nvSpPr>
          <p:cNvPr id="5" name="Прямоугольник 4"/>
          <p:cNvSpPr/>
          <p:nvPr/>
        </p:nvSpPr>
        <p:spPr>
          <a:xfrm>
            <a:off x="719064" y="4653136"/>
            <a:ext cx="8424936" cy="646331"/>
          </a:xfrm>
          <a:prstGeom prst="rect">
            <a:avLst/>
          </a:prstGeom>
        </p:spPr>
        <p:txBody>
          <a:bodyPr wrap="square">
            <a:spAutoFit/>
          </a:bodyPr>
          <a:lstStyle/>
          <a:p>
            <a:endParaRPr lang="en-US" dirty="0"/>
          </a:p>
          <a:p>
            <a:endParaRPr lang="en-US" dirty="0"/>
          </a:p>
        </p:txBody>
      </p:sp>
      <p:sp>
        <p:nvSpPr>
          <p:cNvPr id="7" name="Объект 6"/>
          <p:cNvSpPr>
            <a:spLocks noGrp="1"/>
          </p:cNvSpPr>
          <p:nvPr>
            <p:ph idx="1"/>
          </p:nvPr>
        </p:nvSpPr>
        <p:spPr>
          <a:xfrm>
            <a:off x="457200" y="1196752"/>
            <a:ext cx="8229600" cy="4929411"/>
          </a:xfrm>
        </p:spPr>
        <p:txBody>
          <a:bodyPr>
            <a:noAutofit/>
          </a:bodyPr>
          <a:lstStyle/>
          <a:p>
            <a:pPr algn="just"/>
            <a:r>
              <a:rPr lang="en-US" sz="2800" dirty="0"/>
              <a:t>The whole sample for the study contains annual data about 1096 </a:t>
            </a:r>
            <a:r>
              <a:rPr lang="en-US" sz="2800" dirty="0" smtClean="0"/>
              <a:t>public Russian </a:t>
            </a:r>
            <a:r>
              <a:rPr lang="en-US" sz="2800" dirty="0"/>
              <a:t>companies from 2004 to 2014, or 12056 </a:t>
            </a:r>
            <a:r>
              <a:rPr lang="en-US" sz="2800" dirty="0" smtClean="0"/>
              <a:t>firm-year observations</a:t>
            </a:r>
            <a:r>
              <a:rPr lang="en-US" sz="2800" dirty="0"/>
              <a:t>. </a:t>
            </a:r>
            <a:endParaRPr lang="en-US" sz="2800" dirty="0" smtClean="0"/>
          </a:p>
          <a:p>
            <a:pPr algn="just"/>
            <a:r>
              <a:rPr lang="en-US" sz="2800" dirty="0" smtClean="0"/>
              <a:t>Proxies for different intangible resources</a:t>
            </a:r>
          </a:p>
          <a:p>
            <a:pPr algn="just"/>
            <a:r>
              <a:rPr lang="en-US" sz="2800" dirty="0" smtClean="0"/>
              <a:t>Industry indicators (concentration, localization) for 32 economic sectors</a:t>
            </a:r>
            <a:endParaRPr lang="en-US" sz="2800" dirty="0"/>
          </a:p>
        </p:txBody>
      </p:sp>
    </p:spTree>
    <p:extLst>
      <p:ext uri="{BB962C8B-B14F-4D97-AF65-F5344CB8AC3E}">
        <p14:creationId xmlns:p14="http://schemas.microsoft.com/office/powerpoint/2010/main" val="2171199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221"/>
            <a:ext cx="9144000" cy="6858000"/>
          </a:xfrm>
          <a:prstGeom prst="rect">
            <a:avLst/>
          </a:prstGeom>
        </p:spPr>
      </p:pic>
      <p:sp>
        <p:nvSpPr>
          <p:cNvPr id="20" name="Title 1"/>
          <p:cNvSpPr txBox="1">
            <a:spLocks/>
          </p:cNvSpPr>
          <p:nvPr/>
        </p:nvSpPr>
        <p:spPr bwMode="auto">
          <a:xfrm>
            <a:off x="1835696" y="36488"/>
            <a:ext cx="6624736" cy="864096"/>
          </a:xfrm>
          <a:prstGeom prst="rect">
            <a:avLst/>
          </a:prstGeom>
          <a:noFill/>
          <a:ln w="9525">
            <a:noFill/>
            <a:miter lim="800000"/>
            <a:headEnd/>
            <a:tailEnd/>
          </a:ln>
        </p:spPr>
        <p:txBody>
          <a:bodyPr anchor="ctr"/>
          <a:lstStyle/>
          <a:p>
            <a:pPr algn="ctr"/>
            <a:r>
              <a:rPr lang="en-US" sz="3600" dirty="0" smtClean="0">
                <a:solidFill>
                  <a:schemeClr val="bg1"/>
                </a:solidFill>
                <a:latin typeface="Myriad Pro"/>
              </a:rPr>
              <a:t>The Distribution by Industries</a:t>
            </a:r>
            <a:endParaRPr lang="en-US" sz="3600" dirty="0">
              <a:solidFill>
                <a:schemeClr val="bg1"/>
              </a:solidFill>
              <a:latin typeface="Myriad Pro"/>
            </a:endParaRPr>
          </a:p>
        </p:txBody>
      </p:sp>
      <p:sp>
        <p:nvSpPr>
          <p:cNvPr id="3" name="Номер слайда 2"/>
          <p:cNvSpPr>
            <a:spLocks noGrp="1"/>
          </p:cNvSpPr>
          <p:nvPr>
            <p:ph type="sldNum" sz="quarter" idx="12"/>
          </p:nvPr>
        </p:nvSpPr>
        <p:spPr/>
        <p:txBody>
          <a:bodyPr/>
          <a:lstStyle/>
          <a:p>
            <a:fld id="{F3D24007-F49F-4F6E-8E76-54BAEE2CAFCC}" type="slidenum">
              <a:rPr lang="ru-RU" smtClean="0">
                <a:solidFill>
                  <a:schemeClr val="bg1"/>
                </a:solidFill>
              </a:rPr>
              <a:t>11</a:t>
            </a:fld>
            <a:endParaRPr lang="ru-RU" dirty="0">
              <a:solidFill>
                <a:schemeClr val="bg1"/>
              </a:solidFill>
            </a:endParaRPr>
          </a:p>
        </p:txBody>
      </p:sp>
      <p:sp>
        <p:nvSpPr>
          <p:cNvPr id="5" name="Прямоугольник 4"/>
          <p:cNvSpPr/>
          <p:nvPr/>
        </p:nvSpPr>
        <p:spPr>
          <a:xfrm>
            <a:off x="719064" y="4653136"/>
            <a:ext cx="8424936" cy="646331"/>
          </a:xfrm>
          <a:prstGeom prst="rect">
            <a:avLst/>
          </a:prstGeom>
        </p:spPr>
        <p:txBody>
          <a:bodyPr wrap="square">
            <a:spAutoFit/>
          </a:bodyPr>
          <a:lstStyle/>
          <a:p>
            <a:endParaRPr lang="en-US" dirty="0"/>
          </a:p>
          <a:p>
            <a:endParaRPr lang="en-US" dirty="0"/>
          </a:p>
        </p:txBody>
      </p:sp>
      <p:graphicFrame>
        <p:nvGraphicFramePr>
          <p:cNvPr id="10" name="Диаграмма 9"/>
          <p:cNvGraphicFramePr>
            <a:graphicFrameLocks/>
          </p:cNvGraphicFramePr>
          <p:nvPr>
            <p:extLst>
              <p:ext uri="{D42A27DB-BD31-4B8C-83A1-F6EECF244321}">
                <p14:modId xmlns:p14="http://schemas.microsoft.com/office/powerpoint/2010/main" val="3108058244"/>
              </p:ext>
            </p:extLst>
          </p:nvPr>
        </p:nvGraphicFramePr>
        <p:xfrm>
          <a:off x="107504" y="1248867"/>
          <a:ext cx="8352928" cy="52257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284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4866"/>
            <a:ext cx="8229600" cy="1143000"/>
          </a:xfrm>
        </p:spPr>
        <p:txBody>
          <a:bodyPr>
            <a:normAutofit fontScale="90000"/>
          </a:bodyPr>
          <a:lstStyle/>
          <a:p>
            <a:r>
              <a:rPr lang="en-US" dirty="0" smtClean="0">
                <a:solidFill>
                  <a:schemeClr val="bg1"/>
                </a:solidFill>
              </a:rPr>
              <a:t>Descriptive statistics </a:t>
            </a:r>
            <a:br>
              <a:rPr lang="en-US" dirty="0" smtClean="0">
                <a:solidFill>
                  <a:schemeClr val="bg1"/>
                </a:solidFill>
              </a:rPr>
            </a:br>
            <a:r>
              <a:rPr lang="en-US" dirty="0" smtClean="0">
                <a:solidFill>
                  <a:schemeClr val="bg1"/>
                </a:solidFill>
              </a:rPr>
              <a:t>of the sample</a:t>
            </a:r>
            <a:endParaRPr lang="ru-RU" dirty="0">
              <a:solidFill>
                <a:schemeClr val="bg1"/>
              </a:solidFill>
            </a:endParaRPr>
          </a:p>
        </p:txBody>
      </p:sp>
      <p:sp>
        <p:nvSpPr>
          <p:cNvPr id="10" name="Объект 9"/>
          <p:cNvSpPr>
            <a:spLocks noGrp="1"/>
          </p:cNvSpPr>
          <p:nvPr>
            <p:ph sz="half" idx="1"/>
          </p:nvPr>
        </p:nvSpPr>
        <p:spPr/>
        <p:txBody>
          <a:bodyPr/>
          <a:lstStyle/>
          <a:p>
            <a:r>
              <a:rPr lang="en-US" dirty="0" smtClean="0"/>
              <a:t>33% companies operate in high concentration industries according to HHI</a:t>
            </a:r>
          </a:p>
          <a:p>
            <a:r>
              <a:rPr lang="en-US" dirty="0" smtClean="0"/>
              <a:t>20% firms work on high localized industries according to KSI</a:t>
            </a:r>
            <a:endParaRPr lang="ru-RU" dirty="0"/>
          </a:p>
        </p:txBody>
      </p:sp>
      <p:sp>
        <p:nvSpPr>
          <p:cNvPr id="11" name="Объект 10"/>
          <p:cNvSpPr>
            <a:spLocks noGrp="1"/>
          </p:cNvSpPr>
          <p:nvPr>
            <p:ph sz="half" idx="2"/>
          </p:nvPr>
        </p:nvSpPr>
        <p:spPr/>
        <p:txBody>
          <a:bodyPr/>
          <a:lstStyle/>
          <a:p>
            <a:endParaRPr lang="ru-RU"/>
          </a:p>
        </p:txBody>
      </p:sp>
      <p:sp>
        <p:nvSpPr>
          <p:cNvPr id="4" name="Номер слайда 3"/>
          <p:cNvSpPr>
            <a:spLocks noGrp="1"/>
          </p:cNvSpPr>
          <p:nvPr>
            <p:ph type="sldNum" sz="quarter" idx="12"/>
          </p:nvPr>
        </p:nvSpPr>
        <p:spPr/>
        <p:txBody>
          <a:bodyPr/>
          <a:lstStyle/>
          <a:p>
            <a:fld id="{F3D24007-F49F-4F6E-8E76-54BAEE2CAFCC}" type="slidenum">
              <a:rPr lang="ru-RU" smtClean="0"/>
              <a:pPr/>
              <a:t>12</a:t>
            </a:fld>
            <a:endParaRPr lang="ru-RU"/>
          </a:p>
        </p:txBody>
      </p:sp>
      <p:sp>
        <p:nvSpPr>
          <p:cNvPr id="6" name="Прямоугольник 5"/>
          <p:cNvSpPr/>
          <p:nvPr/>
        </p:nvSpPr>
        <p:spPr>
          <a:xfrm>
            <a:off x="4538444" y="1195232"/>
            <a:ext cx="3778535" cy="369332"/>
          </a:xfrm>
          <a:prstGeom prst="rect">
            <a:avLst/>
          </a:prstGeom>
        </p:spPr>
        <p:txBody>
          <a:bodyPr wrap="none">
            <a:spAutoFit/>
          </a:bodyPr>
          <a:lstStyle/>
          <a:p>
            <a:r>
              <a:rPr lang="en-US" dirty="0" smtClean="0"/>
              <a:t>Firm </a:t>
            </a:r>
            <a:r>
              <a:rPr lang="en-US" dirty="0"/>
              <a:t>performance by industry sector </a:t>
            </a:r>
            <a:endParaRPr lang="ru-RU" dirty="0"/>
          </a:p>
        </p:txBody>
      </p:sp>
      <p:graphicFrame>
        <p:nvGraphicFramePr>
          <p:cNvPr id="9" name="Таблица 8"/>
          <p:cNvGraphicFramePr>
            <a:graphicFrameLocks noGrp="1"/>
          </p:cNvGraphicFramePr>
          <p:nvPr>
            <p:extLst>
              <p:ext uri="{D42A27DB-BD31-4B8C-83A1-F6EECF244321}">
                <p14:modId xmlns:p14="http://schemas.microsoft.com/office/powerpoint/2010/main" val="4226825783"/>
              </p:ext>
            </p:extLst>
          </p:nvPr>
        </p:nvGraphicFramePr>
        <p:xfrm>
          <a:off x="4667020" y="1598039"/>
          <a:ext cx="3904714" cy="4145280"/>
        </p:xfrm>
        <a:graphic>
          <a:graphicData uri="http://schemas.openxmlformats.org/drawingml/2006/table">
            <a:tbl>
              <a:tblPr firstRow="1" bandRow="1">
                <a:tableStyleId>{5C22544A-7EE6-4342-B048-85BDC9FD1C3A}</a:tableStyleId>
              </a:tblPr>
              <a:tblGrid>
                <a:gridCol w="1849196"/>
                <a:gridCol w="1008112"/>
                <a:gridCol w="1047406"/>
              </a:tblGrid>
              <a:tr h="370840">
                <a:tc>
                  <a:txBody>
                    <a:bodyPr/>
                    <a:lstStyle/>
                    <a:p>
                      <a:r>
                        <a:rPr lang="en-US" dirty="0" smtClean="0"/>
                        <a:t>Sector</a:t>
                      </a:r>
                      <a:endParaRPr lang="ru-RU" dirty="0"/>
                    </a:p>
                  </a:txBody>
                  <a:tcPr/>
                </a:tc>
                <a:tc>
                  <a:txBody>
                    <a:bodyPr/>
                    <a:lstStyle/>
                    <a:p>
                      <a:r>
                        <a:rPr lang="en-US" dirty="0" smtClean="0"/>
                        <a:t>Average EVA</a:t>
                      </a:r>
                      <a:endParaRPr lang="ru-RU" dirty="0"/>
                    </a:p>
                  </a:txBody>
                  <a:tcPr/>
                </a:tc>
                <a:tc>
                  <a:txBody>
                    <a:bodyPr/>
                    <a:lstStyle/>
                    <a:p>
                      <a:r>
                        <a:rPr lang="en-US" dirty="0" smtClean="0"/>
                        <a:t>Variance EVA</a:t>
                      </a:r>
                      <a:endParaRPr lang="ru-RU" dirty="0"/>
                    </a:p>
                  </a:txBody>
                  <a:tcPr/>
                </a:tc>
              </a:tr>
              <a:tr h="370840">
                <a:tc>
                  <a:txBody>
                    <a:bodyPr/>
                    <a:lstStyle/>
                    <a:p>
                      <a:r>
                        <a:rPr lang="en-US" dirty="0" smtClean="0"/>
                        <a:t>Agriculture</a:t>
                      </a:r>
                      <a:endParaRPr lang="ru-RU" dirty="0"/>
                    </a:p>
                  </a:txBody>
                  <a:tcPr/>
                </a:tc>
                <a:tc>
                  <a:txBody>
                    <a:bodyPr/>
                    <a:lstStyle/>
                    <a:p>
                      <a:r>
                        <a:rPr lang="ru-RU" dirty="0" smtClean="0"/>
                        <a:t> -4.00</a:t>
                      </a:r>
                      <a:endParaRPr lang="ru-RU" dirty="0"/>
                    </a:p>
                  </a:txBody>
                  <a:tcPr/>
                </a:tc>
                <a:tc>
                  <a:txBody>
                    <a:bodyPr/>
                    <a:lstStyle/>
                    <a:p>
                      <a:r>
                        <a:rPr lang="ru-RU" dirty="0" smtClean="0"/>
                        <a:t>14.</a:t>
                      </a:r>
                      <a:r>
                        <a:rPr lang="en-US" dirty="0" smtClean="0"/>
                        <a:t>80</a:t>
                      </a:r>
                      <a:endParaRPr lang="ru-RU" dirty="0"/>
                    </a:p>
                  </a:txBody>
                  <a:tcPr/>
                </a:tc>
              </a:tr>
              <a:tr h="370840">
                <a:tc>
                  <a:txBody>
                    <a:bodyPr/>
                    <a:lstStyle/>
                    <a:p>
                      <a:r>
                        <a:rPr lang="en-US" dirty="0" smtClean="0"/>
                        <a:t>Mining</a:t>
                      </a:r>
                      <a:endParaRPr lang="ru-RU" dirty="0"/>
                    </a:p>
                  </a:txBody>
                  <a:tcPr/>
                </a:tc>
                <a:tc>
                  <a:txBody>
                    <a:bodyPr/>
                    <a:lstStyle/>
                    <a:p>
                      <a:r>
                        <a:rPr lang="ru-RU" dirty="0" smtClean="0"/>
                        <a:t> 505.3</a:t>
                      </a:r>
                      <a:r>
                        <a:rPr lang="en-US" dirty="0" smtClean="0"/>
                        <a:t>7</a:t>
                      </a:r>
                      <a:endParaRPr lang="ru-RU" dirty="0"/>
                    </a:p>
                  </a:txBody>
                  <a:tcPr/>
                </a:tc>
                <a:tc>
                  <a:txBody>
                    <a:bodyPr/>
                    <a:lstStyle/>
                    <a:p>
                      <a:r>
                        <a:rPr lang="ru-RU" b="1" dirty="0" smtClean="0"/>
                        <a:t> 1968.60</a:t>
                      </a:r>
                      <a:endParaRPr lang="ru-RU" b="1" dirty="0"/>
                    </a:p>
                  </a:txBody>
                  <a:tcPr/>
                </a:tc>
              </a:tr>
              <a:tr h="370840">
                <a:tc>
                  <a:txBody>
                    <a:bodyPr/>
                    <a:lstStyle/>
                    <a:p>
                      <a:r>
                        <a:rPr lang="en-US" dirty="0" smtClean="0"/>
                        <a:t>Manufacture</a:t>
                      </a:r>
                      <a:endParaRPr lang="ru-RU" dirty="0"/>
                    </a:p>
                  </a:txBody>
                  <a:tcPr/>
                </a:tc>
                <a:tc>
                  <a:txBody>
                    <a:bodyPr/>
                    <a:lstStyle/>
                    <a:p>
                      <a:r>
                        <a:rPr lang="ru-RU" dirty="0" smtClean="0"/>
                        <a:t>-10.8</a:t>
                      </a:r>
                      <a:r>
                        <a:rPr lang="en-US" dirty="0" smtClean="0"/>
                        <a:t>3</a:t>
                      </a:r>
                      <a:endParaRPr lang="ru-RU" dirty="0"/>
                    </a:p>
                  </a:txBody>
                  <a:tcPr/>
                </a:tc>
                <a:tc>
                  <a:txBody>
                    <a:bodyPr/>
                    <a:lstStyle/>
                    <a:p>
                      <a:r>
                        <a:rPr lang="ru-RU" dirty="0" smtClean="0"/>
                        <a:t>130.76</a:t>
                      </a:r>
                      <a:endParaRPr lang="ru-RU" dirty="0"/>
                    </a:p>
                  </a:txBody>
                  <a:tcPr/>
                </a:tc>
              </a:tr>
              <a:tr h="370840">
                <a:tc>
                  <a:txBody>
                    <a:bodyPr/>
                    <a:lstStyle/>
                    <a:p>
                      <a:r>
                        <a:rPr lang="en-US" dirty="0" smtClean="0"/>
                        <a:t>Energy,</a:t>
                      </a:r>
                      <a:r>
                        <a:rPr lang="en-US" baseline="0" dirty="0" smtClean="0"/>
                        <a:t> gas and water production</a:t>
                      </a:r>
                      <a:endParaRPr lang="ru-RU" dirty="0"/>
                    </a:p>
                  </a:txBody>
                  <a:tcPr/>
                </a:tc>
                <a:tc>
                  <a:txBody>
                    <a:bodyPr/>
                    <a:lstStyle/>
                    <a:p>
                      <a:r>
                        <a:rPr lang="ru-RU" dirty="0" smtClean="0"/>
                        <a:t> -45.01</a:t>
                      </a:r>
                      <a:endParaRPr lang="ru-RU" dirty="0"/>
                    </a:p>
                  </a:txBody>
                  <a:tcPr/>
                </a:tc>
                <a:tc>
                  <a:txBody>
                    <a:bodyPr/>
                    <a:lstStyle/>
                    <a:p>
                      <a:r>
                        <a:rPr lang="ru-RU" dirty="0" smtClean="0"/>
                        <a:t>344.02</a:t>
                      </a:r>
                      <a:endParaRPr lang="ru-RU" dirty="0"/>
                    </a:p>
                  </a:txBody>
                  <a:tcPr/>
                </a:tc>
              </a:tr>
              <a:tr h="370840">
                <a:tc>
                  <a:txBody>
                    <a:bodyPr/>
                    <a:lstStyle/>
                    <a:p>
                      <a:r>
                        <a:rPr lang="en-US" dirty="0" smtClean="0"/>
                        <a:t>Construction</a:t>
                      </a:r>
                      <a:endParaRPr lang="ru-RU" dirty="0"/>
                    </a:p>
                  </a:txBody>
                  <a:tcPr/>
                </a:tc>
                <a:tc>
                  <a:txBody>
                    <a:bodyPr/>
                    <a:lstStyle/>
                    <a:p>
                      <a:r>
                        <a:rPr lang="ru-RU" dirty="0" smtClean="0"/>
                        <a:t>-11.4</a:t>
                      </a:r>
                      <a:r>
                        <a:rPr lang="en-US" dirty="0" smtClean="0"/>
                        <a:t>7</a:t>
                      </a:r>
                      <a:endParaRPr lang="ru-RU" dirty="0"/>
                    </a:p>
                  </a:txBody>
                  <a:tcPr/>
                </a:tc>
                <a:tc>
                  <a:txBody>
                    <a:bodyPr/>
                    <a:lstStyle/>
                    <a:p>
                      <a:r>
                        <a:rPr lang="ru-RU" dirty="0" smtClean="0"/>
                        <a:t> 46.73</a:t>
                      </a:r>
                      <a:endParaRPr lang="ru-RU" dirty="0"/>
                    </a:p>
                  </a:txBody>
                  <a:tcPr/>
                </a:tc>
              </a:tr>
              <a:tr h="370840">
                <a:tc>
                  <a:txBody>
                    <a:bodyPr/>
                    <a:lstStyle/>
                    <a:p>
                      <a:r>
                        <a:rPr lang="en-US" dirty="0" smtClean="0"/>
                        <a:t>Sale</a:t>
                      </a:r>
                      <a:endParaRPr lang="ru-RU" dirty="0"/>
                    </a:p>
                  </a:txBody>
                  <a:tcPr/>
                </a:tc>
                <a:tc>
                  <a:txBody>
                    <a:bodyPr/>
                    <a:lstStyle/>
                    <a:p>
                      <a:r>
                        <a:rPr lang="ru-RU" dirty="0" smtClean="0"/>
                        <a:t>1.23</a:t>
                      </a:r>
                      <a:endParaRPr lang="ru-RU" dirty="0"/>
                    </a:p>
                  </a:txBody>
                  <a:tcPr/>
                </a:tc>
                <a:tc>
                  <a:txBody>
                    <a:bodyPr/>
                    <a:lstStyle/>
                    <a:p>
                      <a:r>
                        <a:rPr lang="ru-RU" dirty="0" smtClean="0"/>
                        <a:t>31.44</a:t>
                      </a:r>
                      <a:endParaRPr lang="ru-RU" dirty="0"/>
                    </a:p>
                  </a:txBody>
                  <a:tcPr/>
                </a:tc>
              </a:tr>
              <a:tr h="370840">
                <a:tc>
                  <a:txBody>
                    <a:bodyPr/>
                    <a:lstStyle/>
                    <a:p>
                      <a:r>
                        <a:rPr lang="en-US" dirty="0" smtClean="0"/>
                        <a:t>Transport</a:t>
                      </a:r>
                      <a:r>
                        <a:rPr lang="en-US" baseline="0" dirty="0" smtClean="0"/>
                        <a:t> &amp; logistics</a:t>
                      </a:r>
                      <a:endParaRPr lang="ru-RU" dirty="0"/>
                    </a:p>
                  </a:txBody>
                  <a:tcPr/>
                </a:tc>
                <a:tc>
                  <a:txBody>
                    <a:bodyPr/>
                    <a:lstStyle/>
                    <a:p>
                      <a:r>
                        <a:rPr lang="ru-RU" dirty="0" smtClean="0"/>
                        <a:t> -2.17</a:t>
                      </a:r>
                      <a:endParaRPr lang="ru-RU" dirty="0"/>
                    </a:p>
                  </a:txBody>
                  <a:tcPr/>
                </a:tc>
                <a:tc>
                  <a:txBody>
                    <a:bodyPr/>
                    <a:lstStyle/>
                    <a:p>
                      <a:r>
                        <a:rPr lang="ru-RU" dirty="0" smtClean="0"/>
                        <a:t>103.82</a:t>
                      </a:r>
                      <a:endParaRPr lang="ru-RU" dirty="0"/>
                    </a:p>
                  </a:txBody>
                  <a:tcPr/>
                </a:tc>
              </a:tr>
              <a:tr h="370840">
                <a:tc>
                  <a:txBody>
                    <a:bodyPr/>
                    <a:lstStyle/>
                    <a:p>
                      <a:r>
                        <a:rPr lang="en-US" dirty="0" smtClean="0"/>
                        <a:t>Other</a:t>
                      </a:r>
                      <a:r>
                        <a:rPr lang="en-US" baseline="0" dirty="0" smtClean="0"/>
                        <a:t> services</a:t>
                      </a:r>
                      <a:endParaRPr lang="ru-RU" dirty="0"/>
                    </a:p>
                  </a:txBody>
                  <a:tcPr/>
                </a:tc>
                <a:tc>
                  <a:txBody>
                    <a:bodyPr/>
                    <a:lstStyle/>
                    <a:p>
                      <a:r>
                        <a:rPr lang="ru-RU" dirty="0" smtClean="0"/>
                        <a:t> 15.8</a:t>
                      </a:r>
                      <a:r>
                        <a:rPr lang="en-US" dirty="0" smtClean="0"/>
                        <a:t>4</a:t>
                      </a:r>
                      <a:endParaRPr lang="ru-RU" dirty="0"/>
                    </a:p>
                  </a:txBody>
                  <a:tcPr/>
                </a:tc>
                <a:tc>
                  <a:txBody>
                    <a:bodyPr/>
                    <a:lstStyle/>
                    <a:p>
                      <a:r>
                        <a:rPr lang="ru-RU" dirty="0" smtClean="0"/>
                        <a:t>287.31</a:t>
                      </a:r>
                      <a:endParaRPr lang="ru-RU" dirty="0"/>
                    </a:p>
                  </a:txBody>
                  <a:tcPr/>
                </a:tc>
              </a:tr>
            </a:tbl>
          </a:graphicData>
        </a:graphic>
      </p:graphicFrame>
    </p:spTree>
    <p:extLst>
      <p:ext uri="{BB962C8B-B14F-4D97-AF65-F5344CB8AC3E}">
        <p14:creationId xmlns:p14="http://schemas.microsoft.com/office/powerpoint/2010/main" val="155852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16632"/>
            <a:ext cx="8229600" cy="1143000"/>
          </a:xfrm>
        </p:spPr>
        <p:txBody>
          <a:bodyPr>
            <a:noAutofit/>
          </a:bodyPr>
          <a:lstStyle/>
          <a:p>
            <a:r>
              <a:rPr lang="en-US" sz="3200" dirty="0" smtClean="0">
                <a:solidFill>
                  <a:schemeClr val="bg1"/>
                </a:solidFill>
              </a:rPr>
              <a:t>Results of estimation</a:t>
            </a:r>
            <a:endParaRPr lang="ru-RU" sz="3200"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13</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637991016"/>
              </p:ext>
            </p:extLst>
          </p:nvPr>
        </p:nvGraphicFramePr>
        <p:xfrm>
          <a:off x="395536" y="1124743"/>
          <a:ext cx="8424935" cy="5231608"/>
        </p:xfrm>
        <a:graphic>
          <a:graphicData uri="http://schemas.openxmlformats.org/drawingml/2006/table">
            <a:tbl>
              <a:tblPr firstRow="1" firstCol="1" bandRow="1">
                <a:tableStyleId>{5C22544A-7EE6-4342-B048-85BDC9FD1C3A}</a:tableStyleId>
              </a:tblPr>
              <a:tblGrid>
                <a:gridCol w="2711144"/>
                <a:gridCol w="1270480"/>
                <a:gridCol w="1260370"/>
                <a:gridCol w="1599053"/>
                <a:gridCol w="1583888"/>
              </a:tblGrid>
              <a:tr h="402431">
                <a:tc>
                  <a:txBody>
                    <a:bodyPr/>
                    <a:lstStyle/>
                    <a:p>
                      <a:pPr algn="ctr">
                        <a:lnSpc>
                          <a:spcPct val="107000"/>
                        </a:lnSpc>
                        <a:spcAft>
                          <a:spcPts val="0"/>
                        </a:spcAft>
                      </a:pPr>
                      <a:r>
                        <a:rPr lang="en-US" sz="2000" dirty="0">
                          <a:effectLst/>
                        </a:rPr>
                        <a:t>Variables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gridSpan="2">
                  <a:txBody>
                    <a:bodyPr/>
                    <a:lstStyle/>
                    <a:p>
                      <a:pPr algn="ctr">
                        <a:lnSpc>
                          <a:spcPct val="107000"/>
                        </a:lnSpc>
                        <a:spcAft>
                          <a:spcPts val="0"/>
                        </a:spcAft>
                      </a:pPr>
                      <a:r>
                        <a:rPr lang="en-US" sz="2000">
                          <a:effectLst/>
                        </a:rPr>
                        <a:t>Model 1 (HHI)</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hMerge="1">
                  <a:txBody>
                    <a:bodyPr/>
                    <a:lstStyle/>
                    <a:p>
                      <a:endParaRPr lang="ru-RU"/>
                    </a:p>
                  </a:txBody>
                  <a:tcPr/>
                </a:tc>
                <a:tc gridSpan="2">
                  <a:txBody>
                    <a:bodyPr/>
                    <a:lstStyle/>
                    <a:p>
                      <a:pPr algn="ctr">
                        <a:lnSpc>
                          <a:spcPct val="107000"/>
                        </a:lnSpc>
                        <a:spcAft>
                          <a:spcPts val="0"/>
                        </a:spcAft>
                      </a:pPr>
                      <a:r>
                        <a:rPr lang="en-US" sz="2000">
                          <a:effectLst/>
                        </a:rPr>
                        <a:t>Model 2 (Loc)</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hMerge="1">
                  <a:txBody>
                    <a:bodyPr/>
                    <a:lstStyle/>
                    <a:p>
                      <a:endParaRPr lang="ru-RU"/>
                    </a:p>
                  </a:txBody>
                  <a:tcPr/>
                </a:tc>
              </a:tr>
              <a:tr h="804863">
                <a:tc>
                  <a:txBody>
                    <a:bodyPr/>
                    <a:lstStyle/>
                    <a:p>
                      <a:pPr algn="just">
                        <a:lnSpc>
                          <a:spcPct val="107000"/>
                        </a:lnSpc>
                        <a:spcAft>
                          <a:spcPts val="0"/>
                        </a:spcAft>
                      </a:pPr>
                      <a:r>
                        <a:rPr lang="en-US" sz="2000">
                          <a:effectLst/>
                        </a:rPr>
                        <a:t>Intercept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-35.134**  15.837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-35.957   25.630</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-37.961**</a:t>
                      </a:r>
                      <a:endParaRPr lang="ru-RU" sz="2000">
                        <a:effectLst/>
                      </a:endParaRPr>
                    </a:p>
                    <a:p>
                      <a:pPr algn="ctr">
                        <a:lnSpc>
                          <a:spcPct val="107000"/>
                        </a:lnSpc>
                        <a:spcAft>
                          <a:spcPts val="0"/>
                        </a:spcAft>
                      </a:pPr>
                      <a:r>
                        <a:rPr lang="en-US" sz="2000">
                          <a:effectLst/>
                        </a:rPr>
                        <a:t>14.248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-44.157**</a:t>
                      </a:r>
                      <a:endParaRPr lang="ru-RU" sz="2000">
                        <a:effectLst/>
                      </a:endParaRPr>
                    </a:p>
                    <a:p>
                      <a:pPr algn="ctr">
                        <a:lnSpc>
                          <a:spcPct val="107000"/>
                        </a:lnSpc>
                        <a:spcAft>
                          <a:spcPts val="0"/>
                        </a:spcAft>
                      </a:pPr>
                      <a:r>
                        <a:rPr lang="en-US" sz="2000">
                          <a:effectLst/>
                        </a:rPr>
                        <a:t>18.732</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402431">
                <a:tc gridSpan="5">
                  <a:txBody>
                    <a:bodyPr/>
                    <a:lstStyle/>
                    <a:p>
                      <a:pPr>
                        <a:lnSpc>
                          <a:spcPct val="107000"/>
                        </a:lnSpc>
                        <a:spcAft>
                          <a:spcPts val="0"/>
                        </a:spcAft>
                      </a:pPr>
                      <a:r>
                        <a:rPr lang="en-US" sz="2000" u="sng">
                          <a:effectLst/>
                        </a:rPr>
                        <a:t>Firm level effects:</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04863">
                <a:tc>
                  <a:txBody>
                    <a:bodyPr/>
                    <a:lstStyle/>
                    <a:p>
                      <a:pPr algn="just">
                        <a:lnSpc>
                          <a:spcPct val="107000"/>
                        </a:lnSpc>
                        <a:spcAft>
                          <a:spcPts val="0"/>
                        </a:spcAft>
                      </a:pPr>
                      <a:r>
                        <a:rPr lang="en-US" sz="2000">
                          <a:effectLst/>
                        </a:rPr>
                        <a:t>Intangible assets</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-.985***</a:t>
                      </a:r>
                      <a:endParaRPr lang="ru-RU" sz="2000">
                        <a:effectLst/>
                      </a:endParaRPr>
                    </a:p>
                    <a:p>
                      <a:pPr algn="ctr">
                        <a:lnSpc>
                          <a:spcPct val="107000"/>
                        </a:lnSpc>
                        <a:spcAft>
                          <a:spcPts val="0"/>
                        </a:spcAft>
                      </a:pPr>
                      <a:r>
                        <a:rPr lang="en-US" sz="2000">
                          <a:effectLst/>
                        </a:rPr>
                        <a:t>.104</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-.168***</a:t>
                      </a:r>
                      <a:endParaRPr lang="ru-RU" sz="2000">
                        <a:effectLst/>
                      </a:endParaRPr>
                    </a:p>
                    <a:p>
                      <a:pPr algn="ctr">
                        <a:lnSpc>
                          <a:spcPct val="107000"/>
                        </a:lnSpc>
                        <a:spcAft>
                          <a:spcPts val="0"/>
                        </a:spcAft>
                      </a:pPr>
                      <a:r>
                        <a:rPr lang="en-US" sz="2000">
                          <a:effectLst/>
                        </a:rPr>
                        <a:t>.029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804863">
                <a:tc>
                  <a:txBody>
                    <a:bodyPr/>
                    <a:lstStyle/>
                    <a:p>
                      <a:pPr algn="just">
                        <a:lnSpc>
                          <a:spcPct val="107000"/>
                        </a:lnSpc>
                        <a:spcAft>
                          <a:spcPts val="0"/>
                        </a:spcAft>
                      </a:pPr>
                      <a:r>
                        <a:rPr lang="en-US" sz="2000">
                          <a:effectLst/>
                        </a:rPr>
                        <a:t>Patents</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-1.784***</a:t>
                      </a:r>
                      <a:endParaRPr lang="ru-RU" sz="2000">
                        <a:effectLst/>
                      </a:endParaRPr>
                    </a:p>
                    <a:p>
                      <a:pPr algn="ctr">
                        <a:lnSpc>
                          <a:spcPct val="107000"/>
                        </a:lnSpc>
                        <a:spcAft>
                          <a:spcPts val="0"/>
                        </a:spcAft>
                      </a:pPr>
                      <a:r>
                        <a:rPr lang="en-US" sz="2000">
                          <a:effectLst/>
                        </a:rPr>
                        <a:t>.074</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-.674***</a:t>
                      </a:r>
                      <a:endParaRPr lang="ru-RU" sz="2000">
                        <a:effectLst/>
                      </a:endParaRPr>
                    </a:p>
                    <a:p>
                      <a:pPr algn="ctr">
                        <a:lnSpc>
                          <a:spcPct val="107000"/>
                        </a:lnSpc>
                        <a:spcAft>
                          <a:spcPts val="0"/>
                        </a:spcAft>
                      </a:pPr>
                      <a:r>
                        <a:rPr lang="en-US" sz="2000">
                          <a:effectLst/>
                        </a:rPr>
                        <a:t>.069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402431">
                <a:tc gridSpan="5">
                  <a:txBody>
                    <a:bodyPr/>
                    <a:lstStyle/>
                    <a:p>
                      <a:pPr>
                        <a:lnSpc>
                          <a:spcPct val="107000"/>
                        </a:lnSpc>
                        <a:spcAft>
                          <a:spcPts val="0"/>
                        </a:spcAft>
                      </a:pPr>
                      <a:r>
                        <a:rPr lang="en-US" sz="2000" u="sng">
                          <a:effectLst/>
                        </a:rPr>
                        <a:t>Industry level effects:</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04863">
                <a:tc>
                  <a:txBody>
                    <a:bodyPr/>
                    <a:lstStyle/>
                    <a:p>
                      <a:pPr algn="just">
                        <a:lnSpc>
                          <a:spcPct val="107000"/>
                        </a:lnSpc>
                        <a:spcAft>
                          <a:spcPts val="0"/>
                        </a:spcAft>
                      </a:pPr>
                      <a:r>
                        <a:rPr lang="en-US" sz="2000">
                          <a:effectLst/>
                        </a:rPr>
                        <a:t>Concentration</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-.003</a:t>
                      </a:r>
                      <a:endParaRPr lang="ru-RU" sz="2000">
                        <a:effectLst/>
                      </a:endParaRPr>
                    </a:p>
                    <a:p>
                      <a:pPr algn="ctr">
                        <a:lnSpc>
                          <a:spcPct val="107000"/>
                        </a:lnSpc>
                        <a:spcAft>
                          <a:spcPts val="0"/>
                        </a:spcAft>
                      </a:pPr>
                      <a:r>
                        <a:rPr lang="en-US" sz="2000">
                          <a:effectLst/>
                        </a:rPr>
                        <a:t>.006</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-.029***  .010</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804863">
                <a:tc>
                  <a:txBody>
                    <a:bodyPr/>
                    <a:lstStyle/>
                    <a:p>
                      <a:pPr algn="just">
                        <a:lnSpc>
                          <a:spcPct val="107000"/>
                        </a:lnSpc>
                        <a:spcAft>
                          <a:spcPts val="0"/>
                        </a:spcAft>
                      </a:pPr>
                      <a:r>
                        <a:rPr lang="en-US" sz="2000">
                          <a:effectLst/>
                        </a:rPr>
                        <a:t>Localization</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rPr>
                        <a:t>209.256***   62.059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rPr>
                        <a:t>194.350**   87.807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bl>
          </a:graphicData>
        </a:graphic>
      </p:graphicFrame>
    </p:spTree>
    <p:extLst>
      <p:ext uri="{BB962C8B-B14F-4D97-AF65-F5344CB8AC3E}">
        <p14:creationId xmlns:p14="http://schemas.microsoft.com/office/powerpoint/2010/main" val="4025091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16632"/>
            <a:ext cx="8229600" cy="1143000"/>
          </a:xfrm>
        </p:spPr>
        <p:txBody>
          <a:bodyPr>
            <a:noAutofit/>
          </a:bodyPr>
          <a:lstStyle/>
          <a:p>
            <a:r>
              <a:rPr lang="en-US" sz="3200" dirty="0" smtClean="0">
                <a:solidFill>
                  <a:schemeClr val="bg1"/>
                </a:solidFill>
              </a:rPr>
              <a:t>Results of estimation: </a:t>
            </a:r>
            <a:br>
              <a:rPr lang="en-US" sz="3200" dirty="0" smtClean="0">
                <a:solidFill>
                  <a:schemeClr val="bg1"/>
                </a:solidFill>
              </a:rPr>
            </a:br>
            <a:r>
              <a:rPr lang="en-US" sz="3200" dirty="0" smtClean="0">
                <a:solidFill>
                  <a:schemeClr val="bg1"/>
                </a:solidFill>
              </a:rPr>
              <a:t>cross-level effects</a:t>
            </a:r>
            <a:endParaRPr lang="ru-RU" sz="3200"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14</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345424387"/>
              </p:ext>
            </p:extLst>
          </p:nvPr>
        </p:nvGraphicFramePr>
        <p:xfrm>
          <a:off x="179512" y="1124743"/>
          <a:ext cx="8640959" cy="5472610"/>
        </p:xfrm>
        <a:graphic>
          <a:graphicData uri="http://schemas.openxmlformats.org/drawingml/2006/table">
            <a:tbl>
              <a:tblPr firstRow="1" firstCol="1" bandRow="1">
                <a:tableStyleId>{5C22544A-7EE6-4342-B048-85BDC9FD1C3A}</a:tableStyleId>
              </a:tblPr>
              <a:tblGrid>
                <a:gridCol w="2780661"/>
                <a:gridCol w="1303056"/>
                <a:gridCol w="1292687"/>
                <a:gridCol w="1640054"/>
                <a:gridCol w="1624501"/>
              </a:tblGrid>
              <a:tr h="306941">
                <a:tc>
                  <a:txBody>
                    <a:bodyPr/>
                    <a:lstStyle/>
                    <a:p>
                      <a:pPr algn="ctr">
                        <a:lnSpc>
                          <a:spcPct val="107000"/>
                        </a:lnSpc>
                        <a:spcAft>
                          <a:spcPts val="0"/>
                        </a:spcAft>
                      </a:pPr>
                      <a:r>
                        <a:rPr lang="en-US" sz="1600" dirty="0">
                          <a:effectLst/>
                        </a:rPr>
                        <a:t>Variables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gridSpan="2">
                  <a:txBody>
                    <a:bodyPr/>
                    <a:lstStyle/>
                    <a:p>
                      <a:pPr algn="ctr">
                        <a:lnSpc>
                          <a:spcPct val="107000"/>
                        </a:lnSpc>
                        <a:spcAft>
                          <a:spcPts val="0"/>
                        </a:spcAft>
                      </a:pPr>
                      <a:r>
                        <a:rPr lang="en-US" sz="1600">
                          <a:effectLst/>
                        </a:rPr>
                        <a:t>Model 1 (HHI)</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hMerge="1">
                  <a:txBody>
                    <a:bodyPr/>
                    <a:lstStyle/>
                    <a:p>
                      <a:endParaRPr lang="ru-RU"/>
                    </a:p>
                  </a:txBody>
                  <a:tcPr/>
                </a:tc>
                <a:tc gridSpan="2">
                  <a:txBody>
                    <a:bodyPr/>
                    <a:lstStyle/>
                    <a:p>
                      <a:pPr algn="ctr">
                        <a:lnSpc>
                          <a:spcPct val="107000"/>
                        </a:lnSpc>
                        <a:spcAft>
                          <a:spcPts val="0"/>
                        </a:spcAft>
                      </a:pPr>
                      <a:r>
                        <a:rPr lang="en-US" sz="1600">
                          <a:effectLst/>
                        </a:rPr>
                        <a:t>Model 2 (Loc)</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hMerge="1">
                  <a:txBody>
                    <a:bodyPr/>
                    <a:lstStyle/>
                    <a:p>
                      <a:endParaRPr lang="ru-RU"/>
                    </a:p>
                  </a:txBody>
                  <a:tcPr/>
                </a:tc>
              </a:tr>
              <a:tr h="561554">
                <a:tc>
                  <a:txBody>
                    <a:bodyPr/>
                    <a:lstStyle/>
                    <a:p>
                      <a:pPr algn="l">
                        <a:lnSpc>
                          <a:spcPct val="107000"/>
                        </a:lnSpc>
                        <a:spcAft>
                          <a:spcPts val="0"/>
                        </a:spcAft>
                      </a:pPr>
                      <a:r>
                        <a:rPr lang="en-US" sz="1600" dirty="0">
                          <a:effectLst/>
                        </a:rPr>
                        <a:t>Intangible assets * Concentration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dirty="0">
                          <a:effectLst/>
                        </a:rPr>
                        <a:t>4.313***   </a:t>
                      </a:r>
                      <a:endParaRPr lang="ru-RU" sz="1600" dirty="0" smtClean="0">
                        <a:effectLst/>
                      </a:endParaRPr>
                    </a:p>
                    <a:p>
                      <a:pPr algn="ctr">
                        <a:lnSpc>
                          <a:spcPct val="107000"/>
                        </a:lnSpc>
                        <a:spcAft>
                          <a:spcPts val="0"/>
                        </a:spcAft>
                      </a:pPr>
                      <a:r>
                        <a:rPr lang="en-US" sz="1600" dirty="0" smtClean="0">
                          <a:effectLst/>
                        </a:rPr>
                        <a:t>.</a:t>
                      </a:r>
                      <a:r>
                        <a:rPr lang="en-US" sz="1600" dirty="0">
                          <a:effectLst/>
                        </a:rPr>
                        <a:t>098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613882">
                <a:tc>
                  <a:txBody>
                    <a:bodyPr/>
                    <a:lstStyle/>
                    <a:p>
                      <a:pPr algn="just">
                        <a:lnSpc>
                          <a:spcPct val="107000"/>
                        </a:lnSpc>
                        <a:spcAft>
                          <a:spcPts val="0"/>
                        </a:spcAft>
                      </a:pPr>
                      <a:r>
                        <a:rPr lang="en-US" sz="1600">
                          <a:effectLst/>
                        </a:rPr>
                        <a:t>Patents * Concentration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1.88***</a:t>
                      </a:r>
                      <a:endParaRPr lang="ru-RU" sz="1600">
                        <a:effectLst/>
                      </a:endParaRPr>
                    </a:p>
                    <a:p>
                      <a:pPr algn="ctr">
                        <a:lnSpc>
                          <a:spcPct val="107000"/>
                        </a:lnSpc>
                        <a:spcAft>
                          <a:spcPts val="0"/>
                        </a:spcAft>
                      </a:pPr>
                      <a:r>
                        <a:rPr lang="en-US" sz="1600">
                          <a:effectLst/>
                        </a:rPr>
                        <a:t>.092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613882">
                <a:tc>
                  <a:txBody>
                    <a:bodyPr/>
                    <a:lstStyle/>
                    <a:p>
                      <a:pPr algn="just">
                        <a:lnSpc>
                          <a:spcPct val="107000"/>
                        </a:lnSpc>
                        <a:spcAft>
                          <a:spcPts val="0"/>
                        </a:spcAft>
                      </a:pPr>
                      <a:r>
                        <a:rPr lang="en-US" sz="1600">
                          <a:effectLst/>
                        </a:rPr>
                        <a:t>Int. assets* Localization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3.096***</a:t>
                      </a:r>
                      <a:endParaRPr lang="ru-RU" sz="1600">
                        <a:effectLst/>
                      </a:endParaRPr>
                    </a:p>
                    <a:p>
                      <a:pPr algn="ctr">
                        <a:lnSpc>
                          <a:spcPct val="107000"/>
                        </a:lnSpc>
                        <a:spcAft>
                          <a:spcPts val="0"/>
                        </a:spcAft>
                      </a:pPr>
                      <a:r>
                        <a:rPr lang="en-US" sz="1600">
                          <a:effectLst/>
                        </a:rPr>
                        <a:t>.050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613882">
                <a:tc>
                  <a:txBody>
                    <a:bodyPr/>
                    <a:lstStyle/>
                    <a:p>
                      <a:pPr algn="just">
                        <a:lnSpc>
                          <a:spcPct val="107000"/>
                        </a:lnSpc>
                        <a:spcAft>
                          <a:spcPts val="0"/>
                        </a:spcAft>
                      </a:pPr>
                      <a:r>
                        <a:rPr lang="en-US" sz="1600">
                          <a:effectLst/>
                        </a:rPr>
                        <a:t>Patents*Localization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1.196***</a:t>
                      </a:r>
                      <a:endParaRPr lang="ru-RU" sz="1600">
                        <a:effectLst/>
                      </a:endParaRPr>
                    </a:p>
                    <a:p>
                      <a:pPr algn="ctr">
                        <a:lnSpc>
                          <a:spcPct val="107000"/>
                        </a:lnSpc>
                        <a:spcAft>
                          <a:spcPts val="0"/>
                        </a:spcAft>
                      </a:pPr>
                      <a:r>
                        <a:rPr lang="en-US" sz="1600">
                          <a:effectLst/>
                        </a:rPr>
                        <a:t>.094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306941">
                <a:tc>
                  <a:txBody>
                    <a:bodyPr/>
                    <a:lstStyle/>
                    <a:p>
                      <a:pPr algn="just">
                        <a:lnSpc>
                          <a:spcPct val="107000"/>
                        </a:lnSpc>
                        <a:spcAft>
                          <a:spcPts val="0"/>
                        </a:spcAft>
                      </a:pPr>
                      <a:r>
                        <a:rPr lang="en-US" sz="1600">
                          <a:effectLst/>
                        </a:rPr>
                        <a:t>Time period dummies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Yes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Yes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Yes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Yes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613882">
                <a:tc>
                  <a:txBody>
                    <a:bodyPr/>
                    <a:lstStyle/>
                    <a:p>
                      <a:pPr algn="just">
                        <a:lnSpc>
                          <a:spcPct val="107000"/>
                        </a:lnSpc>
                        <a:spcAft>
                          <a:spcPts val="0"/>
                        </a:spcAft>
                      </a:pPr>
                      <a:r>
                        <a:rPr lang="en-US" sz="1600" dirty="0">
                          <a:effectLst/>
                        </a:rPr>
                        <a:t>Size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dirty="0">
                          <a:effectLst/>
                        </a:rPr>
                        <a:t>.004</a:t>
                      </a:r>
                      <a:r>
                        <a:rPr lang="en-US" sz="1600" dirty="0" smtClean="0">
                          <a:effectLst/>
                        </a:rPr>
                        <a:t>***</a:t>
                      </a:r>
                    </a:p>
                    <a:p>
                      <a:pPr algn="ctr">
                        <a:lnSpc>
                          <a:spcPct val="107000"/>
                        </a:lnSpc>
                        <a:spcAft>
                          <a:spcPts val="0"/>
                        </a:spcAft>
                      </a:pPr>
                      <a:r>
                        <a:rPr lang="en-US" sz="1600" dirty="0" smtClean="0">
                          <a:effectLst/>
                        </a:rPr>
                        <a:t> </a:t>
                      </a:r>
                      <a:r>
                        <a:rPr lang="en-US" sz="1600" dirty="0">
                          <a:effectLst/>
                        </a:rPr>
                        <a:t>.001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dirty="0">
                          <a:effectLst/>
                        </a:rPr>
                        <a:t>.034</a:t>
                      </a:r>
                      <a:r>
                        <a:rPr lang="en-US" sz="1600" dirty="0" smtClean="0">
                          <a:effectLst/>
                        </a:rPr>
                        <a:t>***</a:t>
                      </a:r>
                    </a:p>
                    <a:p>
                      <a:pPr algn="ctr">
                        <a:lnSpc>
                          <a:spcPct val="107000"/>
                        </a:lnSpc>
                        <a:spcAft>
                          <a:spcPts val="0"/>
                        </a:spcAft>
                      </a:pPr>
                      <a:r>
                        <a:rPr lang="en-US" sz="1600" dirty="0" smtClean="0">
                          <a:effectLst/>
                        </a:rPr>
                        <a:t>.</a:t>
                      </a:r>
                      <a:r>
                        <a:rPr lang="en-US" sz="1600" dirty="0">
                          <a:effectLst/>
                        </a:rPr>
                        <a:t>001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.011***</a:t>
                      </a:r>
                      <a:endParaRPr lang="ru-RU" sz="1600">
                        <a:effectLst/>
                      </a:endParaRPr>
                    </a:p>
                    <a:p>
                      <a:pPr algn="ctr">
                        <a:lnSpc>
                          <a:spcPct val="107000"/>
                        </a:lnSpc>
                        <a:spcAft>
                          <a:spcPts val="0"/>
                        </a:spcAft>
                      </a:pPr>
                      <a:r>
                        <a:rPr lang="en-US" sz="1600">
                          <a:effectLst/>
                        </a:rPr>
                        <a:t>.001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613882">
                <a:tc>
                  <a:txBody>
                    <a:bodyPr/>
                    <a:lstStyle/>
                    <a:p>
                      <a:pPr algn="just">
                        <a:lnSpc>
                          <a:spcPct val="107000"/>
                        </a:lnSpc>
                        <a:spcAft>
                          <a:spcPts val="0"/>
                        </a:spcAft>
                      </a:pPr>
                      <a:r>
                        <a:rPr lang="en-US" sz="1600">
                          <a:effectLst/>
                        </a:rPr>
                        <a:t>Age</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dirty="0">
                          <a:effectLst/>
                        </a:rPr>
                        <a:t>-.126*** </a:t>
                      </a:r>
                      <a:endParaRPr lang="en-US" sz="1600" dirty="0" smtClean="0">
                        <a:effectLst/>
                      </a:endParaRPr>
                    </a:p>
                    <a:p>
                      <a:pPr algn="ctr">
                        <a:lnSpc>
                          <a:spcPct val="107000"/>
                        </a:lnSpc>
                        <a:spcAft>
                          <a:spcPts val="0"/>
                        </a:spcAft>
                      </a:pPr>
                      <a:r>
                        <a:rPr lang="en-US" sz="1600" dirty="0" smtClean="0">
                          <a:effectLst/>
                        </a:rPr>
                        <a:t> </a:t>
                      </a:r>
                      <a:r>
                        <a:rPr lang="en-US" sz="1600" dirty="0">
                          <a:effectLst/>
                        </a:rPr>
                        <a:t>.096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.116</a:t>
                      </a:r>
                      <a:endParaRPr lang="ru-RU" sz="1600">
                        <a:effectLst/>
                      </a:endParaRPr>
                    </a:p>
                    <a:p>
                      <a:pPr algn="ctr">
                        <a:lnSpc>
                          <a:spcPct val="107000"/>
                        </a:lnSpc>
                        <a:spcAft>
                          <a:spcPts val="0"/>
                        </a:spcAft>
                      </a:pPr>
                      <a:r>
                        <a:rPr lang="en-US" sz="1600">
                          <a:effectLst/>
                        </a:rPr>
                        <a:t>.152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.032</a:t>
                      </a:r>
                      <a:endParaRPr lang="ru-RU" sz="1600">
                        <a:effectLst/>
                      </a:endParaRPr>
                    </a:p>
                    <a:p>
                      <a:pPr algn="ctr">
                        <a:lnSpc>
                          <a:spcPct val="107000"/>
                        </a:lnSpc>
                        <a:spcAft>
                          <a:spcPts val="0"/>
                        </a:spcAft>
                      </a:pPr>
                      <a:r>
                        <a:rPr lang="en-US" sz="1600">
                          <a:effectLst/>
                        </a:rPr>
                        <a:t>.136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306941">
                <a:tc>
                  <a:txBody>
                    <a:bodyPr/>
                    <a:lstStyle/>
                    <a:p>
                      <a:pPr algn="just">
                        <a:lnSpc>
                          <a:spcPct val="107000"/>
                        </a:lnSpc>
                        <a:spcAft>
                          <a:spcPts val="0"/>
                        </a:spcAft>
                      </a:pPr>
                      <a:r>
                        <a:rPr lang="en-US" sz="1600" dirty="0">
                          <a:effectLst/>
                          <a:sym typeface="Symbol" panose="05050102010706020507" pitchFamily="18" charset="2"/>
                        </a:rPr>
                        <a:t></a:t>
                      </a:r>
                      <a:r>
                        <a:rPr lang="en-US" sz="1600" baseline="30000" dirty="0">
                          <a:effectLst/>
                        </a:rPr>
                        <a:t>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9862.16***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2119.79***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8153.29***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1386.25***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306941">
                <a:tc>
                  <a:txBody>
                    <a:bodyPr/>
                    <a:lstStyle/>
                    <a:p>
                      <a:pPr algn="just">
                        <a:lnSpc>
                          <a:spcPct val="107000"/>
                        </a:lnSpc>
                        <a:spcAft>
                          <a:spcPts val="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3680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3682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8481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8299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306941">
                <a:tc>
                  <a:txBody>
                    <a:bodyPr/>
                    <a:lstStyle/>
                    <a:p>
                      <a:pPr algn="just">
                        <a:lnSpc>
                          <a:spcPct val="107000"/>
                        </a:lnSpc>
                        <a:spcAft>
                          <a:spcPts val="0"/>
                        </a:spcAft>
                      </a:pPr>
                      <a:r>
                        <a:rPr lang="en-US" sz="1600">
                          <a:effectLst/>
                        </a:rPr>
                        <a:t>Number of groups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dirty="0">
                          <a:effectLst/>
                        </a:rPr>
                        <a:t>32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32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32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32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r h="306941">
                <a:tc>
                  <a:txBody>
                    <a:bodyPr/>
                    <a:lstStyle/>
                    <a:p>
                      <a:pPr algn="just">
                        <a:lnSpc>
                          <a:spcPct val="107000"/>
                        </a:lnSpc>
                        <a:spcAft>
                          <a:spcPts val="0"/>
                        </a:spcAft>
                      </a:pPr>
                      <a:r>
                        <a:rPr lang="en-US" sz="1600">
                          <a:effectLst/>
                        </a:rPr>
                        <a:t>LR test vs. linear regression (</a:t>
                      </a:r>
                      <a:r>
                        <a:rPr lang="en-US" sz="1600">
                          <a:effectLst/>
                          <a:sym typeface="Symbol" panose="05050102010706020507" pitchFamily="18" charset="2"/>
                        </a:rPr>
                        <a:t></a:t>
                      </a:r>
                      <a:r>
                        <a:rPr lang="en-US" sz="1600" baseline="30000">
                          <a:effectLst/>
                        </a:rPr>
                        <a:t>2</a:t>
                      </a:r>
                      <a:r>
                        <a:rPr lang="en-US" sz="1600">
                          <a:effectLst/>
                        </a:rPr>
                        <a:t>)</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8.12**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74.42***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a:effectLst/>
                        </a:rPr>
                        <a:t>266.29***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1600" dirty="0">
                          <a:effectLst/>
                        </a:rPr>
                        <a:t>383.58***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865" marR="42865" marT="0" marB="0"/>
                </a:tc>
              </a:tr>
            </a:tbl>
          </a:graphicData>
        </a:graphic>
      </p:graphicFrame>
    </p:spTree>
    <p:extLst>
      <p:ext uri="{BB962C8B-B14F-4D97-AF65-F5344CB8AC3E}">
        <p14:creationId xmlns:p14="http://schemas.microsoft.com/office/powerpoint/2010/main" val="741770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16632"/>
            <a:ext cx="8229600" cy="1143000"/>
          </a:xfrm>
        </p:spPr>
        <p:txBody>
          <a:bodyPr>
            <a:noAutofit/>
          </a:bodyPr>
          <a:lstStyle/>
          <a:p>
            <a:r>
              <a:rPr lang="en-US" sz="3200" dirty="0" smtClean="0">
                <a:solidFill>
                  <a:schemeClr val="bg1"/>
                </a:solidFill>
              </a:rPr>
              <a:t>Results of estimation</a:t>
            </a:r>
            <a:r>
              <a:rPr lang="ru-RU" sz="3200" dirty="0" smtClean="0">
                <a:solidFill>
                  <a:schemeClr val="bg1"/>
                </a:solidFill>
              </a:rPr>
              <a:t>: </a:t>
            </a:r>
            <a:r>
              <a:rPr lang="en-US" sz="3200" dirty="0" smtClean="0">
                <a:solidFill>
                  <a:schemeClr val="bg1"/>
                </a:solidFill>
              </a:rPr>
              <a:t/>
            </a:r>
            <a:br>
              <a:rPr lang="en-US" sz="3200" dirty="0" smtClean="0">
                <a:solidFill>
                  <a:schemeClr val="bg1"/>
                </a:solidFill>
              </a:rPr>
            </a:br>
            <a:r>
              <a:rPr lang="en-US" sz="3200" dirty="0" smtClean="0">
                <a:solidFill>
                  <a:schemeClr val="bg1"/>
                </a:solidFill>
              </a:rPr>
              <a:t>Variance decomposition</a:t>
            </a:r>
            <a:endParaRPr lang="ru-RU" sz="3200"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15</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3584837182"/>
              </p:ext>
            </p:extLst>
          </p:nvPr>
        </p:nvGraphicFramePr>
        <p:xfrm>
          <a:off x="467544" y="3068960"/>
          <a:ext cx="8424935" cy="1608646"/>
        </p:xfrm>
        <a:graphic>
          <a:graphicData uri="http://schemas.openxmlformats.org/drawingml/2006/table">
            <a:tbl>
              <a:tblPr firstRow="1" firstCol="1" bandRow="1">
                <a:tableStyleId>{5C22544A-7EE6-4342-B048-85BDC9FD1C3A}</a:tableStyleId>
              </a:tblPr>
              <a:tblGrid>
                <a:gridCol w="2711144"/>
                <a:gridCol w="1270480"/>
                <a:gridCol w="1260370"/>
                <a:gridCol w="1599053"/>
                <a:gridCol w="1583888"/>
              </a:tblGrid>
              <a:tr h="288032">
                <a:tc>
                  <a:txBody>
                    <a:bodyPr/>
                    <a:lstStyle/>
                    <a:p>
                      <a:pPr algn="ctr">
                        <a:lnSpc>
                          <a:spcPct val="107000"/>
                        </a:lnSpc>
                        <a:spcAft>
                          <a:spcPts val="0"/>
                        </a:spcAft>
                      </a:pP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gridSpan="2">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Model 1 (HHI)</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hMerge="1">
                  <a:txBody>
                    <a:bodyPr/>
                    <a:lstStyle/>
                    <a:p>
                      <a:endParaRPr lang="ru-RU"/>
                    </a:p>
                  </a:txBody>
                  <a:tcPr/>
                </a:tc>
                <a:tc gridSpan="2">
                  <a:txBody>
                    <a:bodyPr/>
                    <a:lstStyle/>
                    <a:p>
                      <a:pPr algn="ctr">
                        <a:lnSpc>
                          <a:spcPct val="107000"/>
                        </a:lnSpc>
                        <a:spcAft>
                          <a:spcPts val="0"/>
                        </a:spcAft>
                      </a:pPr>
                      <a:r>
                        <a:rPr lang="en-US" sz="2000">
                          <a:effectLst/>
                          <a:latin typeface="Times New Roman" panose="02020603050405020304" pitchFamily="18" charset="0"/>
                          <a:cs typeface="Times New Roman" panose="02020603050405020304" pitchFamily="18" charset="0"/>
                        </a:rPr>
                        <a:t>Model 2 (Loc)</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hMerge="1">
                  <a:txBody>
                    <a:bodyPr/>
                    <a:lstStyle/>
                    <a:p>
                      <a:endParaRPr lang="ru-RU"/>
                    </a:p>
                  </a:txBody>
                  <a:tcPr/>
                </a:tc>
              </a:tr>
              <a:tr h="291925">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sym typeface="Symbol" panose="05050102010706020507" pitchFamily="18" charset="2"/>
                        </a:rPr>
                        <a:t></a:t>
                      </a:r>
                      <a:r>
                        <a:rPr lang="en-US" sz="2000" baseline="30000" dirty="0">
                          <a:effectLst/>
                          <a:latin typeface="Times New Roman" panose="02020603050405020304" pitchFamily="18" charset="0"/>
                          <a:cs typeface="Times New Roman" panose="02020603050405020304" pitchFamily="18" charset="0"/>
                        </a:rPr>
                        <a:t>2</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121.694</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1136.276</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162.741</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615.186</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r>
              <a:tr h="291925">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sym typeface="Symbol" panose="05050102010706020507" pitchFamily="18" charset="2"/>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64004.06</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148986.7</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a:effectLst/>
                          <a:latin typeface="Times New Roman" panose="02020603050405020304" pitchFamily="18" charset="0"/>
                          <a:cs typeface="Times New Roman" panose="02020603050405020304" pitchFamily="18" charset="0"/>
                        </a:rPr>
                        <a:t>124027.000</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203803.400</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r>
              <a:tr h="291925">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Across firms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ru-RU" sz="2000">
                          <a:effectLst/>
                          <a:latin typeface="Times New Roman" panose="02020603050405020304" pitchFamily="18" charset="0"/>
                          <a:cs typeface="Times New Roman" panose="02020603050405020304" pitchFamily="18" charset="0"/>
                        </a:rPr>
                        <a:t>0,19%</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nchor="b"/>
                </a:tc>
                <a:tc>
                  <a:txBody>
                    <a:bodyPr/>
                    <a:lstStyle/>
                    <a:p>
                      <a:pPr algn="ctr">
                        <a:lnSpc>
                          <a:spcPct val="107000"/>
                        </a:lnSpc>
                        <a:spcAft>
                          <a:spcPts val="0"/>
                        </a:spcAft>
                      </a:pPr>
                      <a:r>
                        <a:rPr lang="ru-RU" sz="2000" dirty="0">
                          <a:effectLst/>
                          <a:latin typeface="Times New Roman" panose="02020603050405020304" pitchFamily="18" charset="0"/>
                          <a:cs typeface="Times New Roman" panose="02020603050405020304" pitchFamily="18" charset="0"/>
                        </a:rPr>
                        <a:t>0,76%</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nchor="b"/>
                </a:tc>
                <a:tc>
                  <a:txBody>
                    <a:bodyPr/>
                    <a:lstStyle/>
                    <a:p>
                      <a:pPr algn="ctr">
                        <a:lnSpc>
                          <a:spcPct val="107000"/>
                        </a:lnSpc>
                        <a:spcAft>
                          <a:spcPts val="0"/>
                        </a:spcAft>
                      </a:pPr>
                      <a:r>
                        <a:rPr lang="ru-RU" sz="2000" dirty="0">
                          <a:effectLst/>
                          <a:latin typeface="Times New Roman" panose="02020603050405020304" pitchFamily="18" charset="0"/>
                          <a:cs typeface="Times New Roman" panose="02020603050405020304" pitchFamily="18" charset="0"/>
                        </a:rPr>
                        <a:t>0,13%</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nchor="b"/>
                </a:tc>
                <a:tc>
                  <a:txBody>
                    <a:bodyPr/>
                    <a:lstStyle/>
                    <a:p>
                      <a:pPr algn="ctr">
                        <a:lnSpc>
                          <a:spcPct val="107000"/>
                        </a:lnSpc>
                        <a:spcAft>
                          <a:spcPts val="0"/>
                        </a:spcAft>
                      </a:pPr>
                      <a:r>
                        <a:rPr lang="ru-RU" sz="2000" dirty="0">
                          <a:effectLst/>
                          <a:latin typeface="Times New Roman" panose="02020603050405020304" pitchFamily="18" charset="0"/>
                          <a:cs typeface="Times New Roman" panose="02020603050405020304" pitchFamily="18" charset="0"/>
                        </a:rPr>
                        <a:t>0,30%</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nchor="b"/>
                </a:tc>
              </a:tr>
              <a:tr h="291925">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Across industries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tc>
                <a:tc>
                  <a:txBody>
                    <a:bodyPr/>
                    <a:lstStyle/>
                    <a:p>
                      <a:pPr algn="ctr">
                        <a:lnSpc>
                          <a:spcPct val="107000"/>
                        </a:lnSpc>
                        <a:spcAft>
                          <a:spcPts val="0"/>
                        </a:spcAft>
                      </a:pPr>
                      <a:r>
                        <a:rPr lang="ru-RU" sz="2000" b="1" dirty="0">
                          <a:effectLst/>
                          <a:latin typeface="Times New Roman" panose="02020603050405020304" pitchFamily="18" charset="0"/>
                          <a:cs typeface="Times New Roman" panose="02020603050405020304" pitchFamily="18" charset="0"/>
                        </a:rPr>
                        <a:t>99,81%</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nchor="b"/>
                </a:tc>
                <a:tc>
                  <a:txBody>
                    <a:bodyPr/>
                    <a:lstStyle/>
                    <a:p>
                      <a:pPr algn="ctr">
                        <a:lnSpc>
                          <a:spcPct val="107000"/>
                        </a:lnSpc>
                        <a:spcAft>
                          <a:spcPts val="0"/>
                        </a:spcAft>
                      </a:pPr>
                      <a:r>
                        <a:rPr lang="ru-RU" sz="2000" b="1" dirty="0">
                          <a:effectLst/>
                          <a:latin typeface="Times New Roman" panose="02020603050405020304" pitchFamily="18" charset="0"/>
                          <a:cs typeface="Times New Roman" panose="02020603050405020304" pitchFamily="18" charset="0"/>
                        </a:rPr>
                        <a:t>99,24%</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nchor="b"/>
                </a:tc>
                <a:tc>
                  <a:txBody>
                    <a:bodyPr/>
                    <a:lstStyle/>
                    <a:p>
                      <a:pPr algn="ctr">
                        <a:lnSpc>
                          <a:spcPct val="107000"/>
                        </a:lnSpc>
                        <a:spcAft>
                          <a:spcPts val="0"/>
                        </a:spcAft>
                      </a:pPr>
                      <a:r>
                        <a:rPr lang="ru-RU" sz="2000" b="1" dirty="0">
                          <a:effectLst/>
                          <a:latin typeface="Times New Roman" panose="02020603050405020304" pitchFamily="18" charset="0"/>
                          <a:cs typeface="Times New Roman" panose="02020603050405020304" pitchFamily="18" charset="0"/>
                        </a:rPr>
                        <a:t>99,87%</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nchor="b"/>
                </a:tc>
                <a:tc>
                  <a:txBody>
                    <a:bodyPr/>
                    <a:lstStyle/>
                    <a:p>
                      <a:pPr algn="ctr">
                        <a:lnSpc>
                          <a:spcPct val="107000"/>
                        </a:lnSpc>
                        <a:spcAft>
                          <a:spcPts val="0"/>
                        </a:spcAft>
                      </a:pPr>
                      <a:r>
                        <a:rPr lang="ru-RU" sz="2000" b="1" dirty="0">
                          <a:effectLst/>
                          <a:latin typeface="Times New Roman" panose="02020603050405020304" pitchFamily="18" charset="0"/>
                          <a:cs typeface="Times New Roman" panose="02020603050405020304" pitchFamily="18" charset="0"/>
                        </a:rPr>
                        <a:t>99,70%</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5" marR="42865" marT="0" marB="0" anchor="b"/>
                </a:tc>
              </a:tr>
            </a:tbl>
          </a:graphicData>
        </a:graphic>
      </p:graphicFrame>
      <p:sp>
        <p:nvSpPr>
          <p:cNvPr id="3" name="Прямоугольник 2"/>
          <p:cNvSpPr/>
          <p:nvPr/>
        </p:nvSpPr>
        <p:spPr>
          <a:xfrm>
            <a:off x="70992" y="1259632"/>
            <a:ext cx="9073008" cy="1508105"/>
          </a:xfrm>
          <a:prstGeom prst="rect">
            <a:avLst/>
          </a:prstGeom>
        </p:spPr>
        <p:txBody>
          <a:bodyPr wrap="square">
            <a:spAutoFit/>
          </a:bodyPr>
          <a:lstStyle/>
          <a:p>
            <a:pPr algn="just"/>
            <a:r>
              <a:rPr lang="en-US" b="1" dirty="0"/>
              <a:t>An intra-class correlation (ICC), </a:t>
            </a:r>
            <a:r>
              <a:rPr lang="en-US" dirty="0"/>
              <a:t>which is represented as the ratio of the between group variance to the total variance in IS performance, indicates the amount of total variation that is due to </a:t>
            </a:r>
            <a:r>
              <a:rPr lang="en-US" dirty="0" smtClean="0"/>
              <a:t>within </a:t>
            </a:r>
            <a:r>
              <a:rPr lang="en-US" dirty="0"/>
              <a:t>industry </a:t>
            </a:r>
            <a:r>
              <a:rPr lang="en-US" dirty="0" smtClean="0"/>
              <a:t>(company level) variation</a:t>
            </a:r>
            <a:r>
              <a:rPr lang="en-US" dirty="0"/>
              <a:t>. </a:t>
            </a:r>
            <a:endParaRPr lang="en-US" dirty="0" smtClean="0"/>
          </a:p>
          <a:p>
            <a:endParaRPr lang="en-US" dirty="0"/>
          </a:p>
          <a:p>
            <a:pPr algn="ctr"/>
            <a:r>
              <a:rPr lang="en-US" dirty="0">
                <a:latin typeface="Times New Roman" panose="02020603050405020304" pitchFamily="18" charset="0"/>
                <a:cs typeface="Times New Roman" panose="02020603050405020304" pitchFamily="18" charset="0"/>
              </a:rPr>
              <a:t>ICC=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sym typeface="Symbol" panose="05050102010706020507" pitchFamily="18" charset="2"/>
              </a:rPr>
              <a:t>)</a:t>
            </a:r>
            <a:endParaRPr lang="ru-RU" dirty="0"/>
          </a:p>
        </p:txBody>
      </p:sp>
    </p:spTree>
    <p:extLst>
      <p:ext uri="{BB962C8B-B14F-4D97-AF65-F5344CB8AC3E}">
        <p14:creationId xmlns:p14="http://schemas.microsoft.com/office/powerpoint/2010/main" val="1107437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4564" y="24165"/>
            <a:ext cx="6419056" cy="1143000"/>
          </a:xfrm>
        </p:spPr>
        <p:txBody>
          <a:bodyPr>
            <a:normAutofit/>
          </a:bodyPr>
          <a:lstStyle/>
          <a:p>
            <a:r>
              <a:rPr lang="en-US" sz="3200" dirty="0" smtClean="0">
                <a:solidFill>
                  <a:schemeClr val="bg1"/>
                </a:solidFill>
              </a:rPr>
              <a:t>Conclusions: </a:t>
            </a:r>
            <a:br>
              <a:rPr lang="en-US" sz="3200" dirty="0" smtClean="0">
                <a:solidFill>
                  <a:schemeClr val="bg1"/>
                </a:solidFill>
              </a:rPr>
            </a:br>
            <a:r>
              <a:rPr lang="en-US" sz="3200" dirty="0" smtClean="0">
                <a:solidFill>
                  <a:schemeClr val="bg1"/>
                </a:solidFill>
              </a:rPr>
              <a:t>direct and indirect effects</a:t>
            </a:r>
            <a:endParaRPr lang="ru-RU" sz="3200" dirty="0">
              <a:solidFill>
                <a:schemeClr val="bg1"/>
              </a:solidFill>
            </a:endParaRPr>
          </a:p>
        </p:txBody>
      </p:sp>
      <p:sp>
        <p:nvSpPr>
          <p:cNvPr id="3" name="Объект 2"/>
          <p:cNvSpPr>
            <a:spLocks noGrp="1"/>
          </p:cNvSpPr>
          <p:nvPr>
            <p:ph idx="1"/>
          </p:nvPr>
        </p:nvSpPr>
        <p:spPr>
          <a:xfrm>
            <a:off x="107504" y="1600200"/>
            <a:ext cx="9036496" cy="4525963"/>
          </a:xfrm>
        </p:spPr>
        <p:txBody>
          <a:bodyPr>
            <a:normAutofit fontScale="85000" lnSpcReduction="10000"/>
          </a:bodyPr>
          <a:lstStyle/>
          <a:p>
            <a:pPr>
              <a:buFont typeface="Wingdings" panose="05000000000000000000" pitchFamily="2" charset="2"/>
              <a:buChar char="Ø"/>
            </a:pPr>
            <a:r>
              <a:rPr lang="en-US" dirty="0"/>
              <a:t>T</a:t>
            </a:r>
            <a:r>
              <a:rPr lang="en-US" dirty="0" smtClean="0"/>
              <a:t>he </a:t>
            </a:r>
            <a:r>
              <a:rPr lang="en-US" dirty="0"/>
              <a:t>main contribution of our paper lies in the analysis of the direct and the indirect role of </a:t>
            </a:r>
            <a:r>
              <a:rPr lang="en-US" dirty="0" smtClean="0"/>
              <a:t>and </a:t>
            </a:r>
            <a:r>
              <a:rPr lang="en-US" dirty="0"/>
              <a:t>firm </a:t>
            </a:r>
            <a:r>
              <a:rPr lang="en-US" dirty="0" smtClean="0"/>
              <a:t>performance. </a:t>
            </a:r>
          </a:p>
          <a:p>
            <a:pPr>
              <a:buFont typeface="Wingdings" panose="05000000000000000000" pitchFamily="2" charset="2"/>
              <a:buChar char="Ø"/>
            </a:pPr>
            <a:r>
              <a:rPr lang="en-US" dirty="0"/>
              <a:t>W</a:t>
            </a:r>
            <a:r>
              <a:rPr lang="en-US" dirty="0" smtClean="0"/>
              <a:t>e </a:t>
            </a:r>
            <a:r>
              <a:rPr lang="en-US" dirty="0"/>
              <a:t>find that </a:t>
            </a:r>
            <a:r>
              <a:rPr lang="en-US" dirty="0" smtClean="0"/>
              <a:t>concentration negatively and localization are </a:t>
            </a:r>
            <a:r>
              <a:rPr lang="en-US" dirty="0"/>
              <a:t>positively related to </a:t>
            </a:r>
            <a:r>
              <a:rPr lang="en-US" dirty="0" smtClean="0"/>
              <a:t>EVA.</a:t>
            </a:r>
          </a:p>
          <a:p>
            <a:pPr>
              <a:buFont typeface="Wingdings" panose="05000000000000000000" pitchFamily="2" charset="2"/>
              <a:buChar char="Ø"/>
            </a:pPr>
            <a:r>
              <a:rPr lang="en-US" dirty="0" smtClean="0"/>
              <a:t>The </a:t>
            </a:r>
            <a:r>
              <a:rPr lang="en-US" dirty="0"/>
              <a:t>indirect </a:t>
            </a:r>
            <a:r>
              <a:rPr lang="en-US" dirty="0" smtClean="0"/>
              <a:t>effects of industry </a:t>
            </a:r>
            <a:r>
              <a:rPr lang="en-US" dirty="0"/>
              <a:t>characteristics </a:t>
            </a:r>
            <a:r>
              <a:rPr lang="en-US" dirty="0" smtClean="0"/>
              <a:t>and innovation </a:t>
            </a:r>
            <a:r>
              <a:rPr lang="en-US" dirty="0"/>
              <a:t>activity </a:t>
            </a:r>
            <a:r>
              <a:rPr lang="en-US" dirty="0" smtClean="0"/>
              <a:t>are positive, </a:t>
            </a:r>
            <a:r>
              <a:rPr lang="en-US" dirty="0"/>
              <a:t>suggesting that industries with abundant resources can increase the benefits provided by </a:t>
            </a:r>
            <a:r>
              <a:rPr lang="en-US" dirty="0" smtClean="0"/>
              <a:t>innovations, </a:t>
            </a:r>
            <a:r>
              <a:rPr lang="en-US" dirty="0"/>
              <a:t>i.e. enhance </a:t>
            </a:r>
            <a:r>
              <a:rPr lang="en-US" dirty="0" smtClean="0"/>
              <a:t>competitiveness.</a:t>
            </a:r>
          </a:p>
          <a:p>
            <a:pPr>
              <a:buFont typeface="Wingdings" panose="05000000000000000000" pitchFamily="2" charset="2"/>
              <a:buChar char="Ø"/>
            </a:pPr>
            <a:r>
              <a:rPr lang="en-US" dirty="0" smtClean="0"/>
              <a:t>High </a:t>
            </a:r>
            <a:r>
              <a:rPr lang="en-US" dirty="0" smtClean="0"/>
              <a:t>proportion of variance explained by industry (</a:t>
            </a:r>
            <a:r>
              <a:rPr lang="en-US" dirty="0"/>
              <a:t>usually </a:t>
            </a:r>
            <a:r>
              <a:rPr lang="en-US" dirty="0" smtClean="0"/>
              <a:t>it is 10</a:t>
            </a:r>
            <a:r>
              <a:rPr lang="en-US" dirty="0"/>
              <a:t>% </a:t>
            </a:r>
            <a:r>
              <a:rPr lang="en-US" dirty="0" smtClean="0"/>
              <a:t>- </a:t>
            </a:r>
            <a:r>
              <a:rPr lang="en-US" dirty="0"/>
              <a:t>20</a:t>
            </a:r>
            <a:r>
              <a:rPr lang="en-US" dirty="0" smtClean="0"/>
              <a:t>%)</a:t>
            </a:r>
            <a:endParaRPr lang="ru-RU" dirty="0"/>
          </a:p>
        </p:txBody>
      </p:sp>
      <p:sp>
        <p:nvSpPr>
          <p:cNvPr id="4" name="Номер слайда 3"/>
          <p:cNvSpPr>
            <a:spLocks noGrp="1"/>
          </p:cNvSpPr>
          <p:nvPr>
            <p:ph type="sldNum" sz="quarter" idx="12"/>
          </p:nvPr>
        </p:nvSpPr>
        <p:spPr/>
        <p:txBody>
          <a:bodyPr/>
          <a:lstStyle/>
          <a:p>
            <a:fld id="{F3D24007-F49F-4F6E-8E76-54BAEE2CAFCC}" type="slidenum">
              <a:rPr lang="ru-RU" smtClean="0"/>
              <a:pPr/>
              <a:t>16</a:t>
            </a:fld>
            <a:endParaRPr lang="ru-RU"/>
          </a:p>
        </p:txBody>
      </p:sp>
    </p:spTree>
    <p:extLst>
      <p:ext uri="{BB962C8B-B14F-4D97-AF65-F5344CB8AC3E}">
        <p14:creationId xmlns:p14="http://schemas.microsoft.com/office/powerpoint/2010/main" val="51753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Motivation</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2</a:t>
            </a:fld>
            <a:endParaRPr lang="ru-RU"/>
          </a:p>
        </p:txBody>
      </p:sp>
      <p:sp>
        <p:nvSpPr>
          <p:cNvPr id="6" name="Объект 4"/>
          <p:cNvSpPr txBox="1">
            <a:spLocks/>
          </p:cNvSpPr>
          <p:nvPr/>
        </p:nvSpPr>
        <p:spPr>
          <a:xfrm>
            <a:off x="427355" y="1340768"/>
            <a:ext cx="8229600" cy="50155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000" dirty="0" smtClean="0">
                <a:latin typeface="Times New Roman" panose="02020603050405020304" pitchFamily="18" charset="0"/>
                <a:cs typeface="Times New Roman" panose="02020603050405020304" pitchFamily="18" charset="0"/>
              </a:rPr>
              <a:t>Ongoing debate between two </a:t>
            </a:r>
            <a:r>
              <a:rPr lang="en-US" sz="2000" dirty="0">
                <a:latin typeface="Times New Roman" panose="02020603050405020304" pitchFamily="18" charset="0"/>
                <a:cs typeface="Times New Roman" panose="02020603050405020304" pitchFamily="18" charset="0"/>
              </a:rPr>
              <a:t>fundamental </a:t>
            </a:r>
            <a:r>
              <a:rPr lang="en-US" sz="2000" dirty="0" smtClean="0">
                <a:latin typeface="Times New Roman" panose="02020603050405020304" pitchFamily="18" charset="0"/>
                <a:cs typeface="Times New Roman" panose="02020603050405020304" pitchFamily="18" charset="0"/>
              </a:rPr>
              <a:t>streams: the </a:t>
            </a:r>
            <a:r>
              <a:rPr lang="en-US" sz="2000" dirty="0">
                <a:latin typeface="Times New Roman" panose="02020603050405020304" pitchFamily="18" charset="0"/>
                <a:cs typeface="Times New Roman" panose="02020603050405020304" pitchFamily="18" charset="0"/>
              </a:rPr>
              <a:t>resource based view (RBV) and its extensions (Barney, 1991; Sanchez, 1997; </a:t>
            </a:r>
            <a:r>
              <a:rPr lang="en-US" sz="2000" dirty="0" err="1">
                <a:latin typeface="Times New Roman" panose="02020603050405020304" pitchFamily="18" charset="0"/>
                <a:cs typeface="Times New Roman" panose="02020603050405020304" pitchFamily="18" charset="0"/>
              </a:rPr>
              <a:t>Teece</a:t>
            </a:r>
            <a:r>
              <a:rPr lang="en-US" sz="2000" dirty="0">
                <a:latin typeface="Times New Roman" panose="02020603050405020304" pitchFamily="18" charset="0"/>
                <a:cs typeface="Times New Roman" panose="02020603050405020304" pitchFamily="18" charset="0"/>
              </a:rPr>
              <a:t>, 2010) </a:t>
            </a:r>
            <a:r>
              <a:rPr lang="en-US" sz="2000" dirty="0" smtClean="0">
                <a:latin typeface="Times New Roman" panose="02020603050405020304" pitchFamily="18" charset="0"/>
                <a:cs typeface="Times New Roman" panose="02020603050405020304" pitchFamily="18" charset="0"/>
              </a:rPr>
              <a:t>and industrial </a:t>
            </a:r>
            <a:r>
              <a:rPr lang="en-US" sz="2000" dirty="0">
                <a:latin typeface="Times New Roman" panose="02020603050405020304" pitchFamily="18" charset="0"/>
                <a:cs typeface="Times New Roman" panose="02020603050405020304" pitchFamily="18" charset="0"/>
              </a:rPr>
              <a:t>organization (IO) (Porter, </a:t>
            </a:r>
            <a:r>
              <a:rPr lang="en-US" sz="2000" dirty="0" smtClean="0">
                <a:latin typeface="Times New Roman" panose="02020603050405020304" pitchFamily="18" charset="0"/>
                <a:cs typeface="Times New Roman" panose="02020603050405020304" pitchFamily="18" charset="0"/>
              </a:rPr>
              <a:t>1981).</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Melville </a:t>
            </a:r>
            <a:r>
              <a:rPr lang="en-US" sz="2000" dirty="0">
                <a:latin typeface="Times New Roman" panose="02020603050405020304" pitchFamily="18" charset="0"/>
                <a:cs typeface="Times New Roman" panose="02020603050405020304" pitchFamily="18" charset="0"/>
              </a:rPr>
              <a:t>et al. (</a:t>
            </a:r>
            <a:r>
              <a:rPr lang="en-US" sz="2000" dirty="0" smtClean="0">
                <a:latin typeface="Times New Roman" panose="02020603050405020304" pitchFamily="18" charset="0"/>
                <a:cs typeface="Times New Roman" panose="02020603050405020304" pitchFamily="18" charset="0"/>
              </a:rPr>
              <a:t>2007) </a:t>
            </a:r>
            <a:r>
              <a:rPr lang="en-US" sz="2000" dirty="0">
                <a:latin typeface="Times New Roman" panose="02020603050405020304" pitchFamily="18" charset="0"/>
                <a:cs typeface="Times New Roman" panose="02020603050405020304" pitchFamily="18" charset="0"/>
              </a:rPr>
              <a:t>propose an important research question: "</a:t>
            </a:r>
            <a:r>
              <a:rPr lang="en-US" sz="2000" b="1" i="1" dirty="0">
                <a:latin typeface="Times New Roman" panose="02020603050405020304" pitchFamily="18" charset="0"/>
                <a:cs typeface="Times New Roman" panose="02020603050405020304" pitchFamily="18" charset="0"/>
              </a:rPr>
              <a:t>What is the role of industry characteristics in shaping </a:t>
            </a:r>
            <a:r>
              <a:rPr lang="en-US" sz="2000" b="1" i="1" dirty="0" smtClean="0">
                <a:latin typeface="Times New Roman" panose="02020603050405020304" pitchFamily="18" charset="0"/>
                <a:cs typeface="Times New Roman" panose="02020603050405020304" pitchFamily="18" charset="0"/>
              </a:rPr>
              <a:t>business </a:t>
            </a:r>
            <a:r>
              <a:rPr lang="en-US" sz="2000" b="1" i="1" dirty="0">
                <a:latin typeface="Times New Roman" panose="02020603050405020304" pitchFamily="18" charset="0"/>
                <a:cs typeface="Times New Roman" panose="02020603050405020304" pitchFamily="18" charset="0"/>
              </a:rPr>
              <a:t>value</a:t>
            </a:r>
            <a:r>
              <a:rPr lang="en-US" sz="2000" dirty="0">
                <a:latin typeface="Times New Roman" panose="02020603050405020304" pitchFamily="18" charset="0"/>
                <a:cs typeface="Times New Roman" panose="02020603050405020304" pitchFamily="18" charset="0"/>
              </a:rPr>
              <a:t>?" They also specifically mentioned that the use of industry controls was not a viable means of answering that </a:t>
            </a:r>
            <a:r>
              <a:rPr lang="en-US" sz="2000" dirty="0" smtClean="0">
                <a:latin typeface="Times New Roman" panose="02020603050405020304" pitchFamily="18" charset="0"/>
                <a:cs typeface="Times New Roman" panose="02020603050405020304" pitchFamily="18" charset="0"/>
              </a:rPr>
              <a:t>question.</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Despite </a:t>
            </a:r>
            <a:r>
              <a:rPr lang="en-US" sz="2000" dirty="0">
                <a:latin typeface="Times New Roman" panose="02020603050405020304" pitchFamily="18" charset="0"/>
                <a:cs typeface="Times New Roman" panose="02020603050405020304" pitchFamily="18" charset="0"/>
              </a:rPr>
              <a:t>seeming widespread acknowledgement of the importance of context, such investigations are largely </a:t>
            </a:r>
            <a:r>
              <a:rPr lang="en-US" sz="2000" dirty="0" smtClean="0">
                <a:latin typeface="Times New Roman" panose="02020603050405020304" pitchFamily="18" charset="0"/>
                <a:cs typeface="Times New Roman" panose="02020603050405020304" pitchFamily="18" charset="0"/>
              </a:rPr>
              <a:t>under-explored</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especially in emerging markets</a:t>
            </a:r>
            <a:endParaRPr lang="en-US" sz="2000" dirty="0">
              <a:latin typeface="Times New Roman" panose="02020603050405020304" pitchFamily="18" charset="0"/>
              <a:cs typeface="Times New Roman" panose="02020603050405020304" pitchFamily="18" charset="0"/>
            </a:endParaRPr>
          </a:p>
          <a:p>
            <a:pPr marL="0" indent="0" algn="just">
              <a:buNone/>
            </a:pPr>
            <a:endParaRPr lang="en-US" sz="1400" dirty="0" smtClean="0"/>
          </a:p>
          <a:p>
            <a:pPr algn="just"/>
            <a:endParaRPr lang="ru-RU" sz="1400" dirty="0"/>
          </a:p>
        </p:txBody>
      </p:sp>
    </p:spTree>
    <p:extLst>
      <p:ext uri="{BB962C8B-B14F-4D97-AF65-F5344CB8AC3E}">
        <p14:creationId xmlns:p14="http://schemas.microsoft.com/office/powerpoint/2010/main" val="3394851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normAutofit/>
          </a:bodyPr>
          <a:lstStyle/>
          <a:p>
            <a:r>
              <a:rPr lang="en-US" dirty="0" smtClean="0">
                <a:solidFill>
                  <a:schemeClr val="bg1"/>
                </a:solidFill>
              </a:rPr>
              <a:t>Previous </a:t>
            </a:r>
            <a:r>
              <a:rPr lang="en-US" dirty="0" smtClean="0">
                <a:solidFill>
                  <a:schemeClr val="bg1"/>
                </a:solidFill>
              </a:rPr>
              <a:t>studies</a:t>
            </a:r>
            <a:endParaRPr lang="ru-RU" dirty="0">
              <a:solidFill>
                <a:schemeClr val="bg1"/>
              </a:solidFill>
            </a:endParaRPr>
          </a:p>
        </p:txBody>
      </p:sp>
      <p:sp>
        <p:nvSpPr>
          <p:cNvPr id="3" name="Объект 2"/>
          <p:cNvSpPr>
            <a:spLocks noGrp="1"/>
          </p:cNvSpPr>
          <p:nvPr>
            <p:ph idx="1"/>
          </p:nvPr>
        </p:nvSpPr>
        <p:spPr>
          <a:xfrm>
            <a:off x="457200" y="1340768"/>
            <a:ext cx="8229600" cy="4785395"/>
          </a:xfrm>
        </p:spPr>
        <p:txBody>
          <a:bodyPr>
            <a:noAutofit/>
          </a:bodyPr>
          <a:lstStyle/>
          <a:p>
            <a:pPr marL="0" indent="0" algn="just">
              <a:buNone/>
            </a:pPr>
            <a:r>
              <a:rPr lang="en-US" sz="2000" dirty="0" smtClean="0">
                <a:latin typeface="Times New Roman" panose="02020603050405020304" pitchFamily="18" charset="0"/>
                <a:cs typeface="Times New Roman" panose="02020603050405020304" pitchFamily="18" charset="0"/>
              </a:rPr>
              <a:t>Ho </a:t>
            </a:r>
            <a:r>
              <a:rPr lang="en-US" sz="2000" dirty="0">
                <a:latin typeface="Times New Roman" panose="02020603050405020304" pitchFamily="18" charset="0"/>
                <a:cs typeface="Times New Roman" panose="02020603050405020304" pitchFamily="18" charset="0"/>
              </a:rPr>
              <a:t>et al. (2006) </a:t>
            </a:r>
            <a:r>
              <a:rPr lang="en-US" sz="2000" dirty="0" smtClean="0">
                <a:latin typeface="Times New Roman" panose="02020603050405020304" pitchFamily="18" charset="0"/>
                <a:cs typeface="Times New Roman" panose="02020603050405020304" pitchFamily="18" charset="0"/>
              </a:rPr>
              <a:t>found the </a:t>
            </a:r>
            <a:r>
              <a:rPr lang="en-US" sz="2000" b="1" dirty="0" smtClean="0">
                <a:latin typeface="Times New Roman" panose="02020603050405020304" pitchFamily="18" charset="0"/>
                <a:cs typeface="Times New Roman" panose="02020603050405020304" pitchFamily="18" charset="0"/>
              </a:rPr>
              <a:t>negative </a:t>
            </a:r>
            <a:r>
              <a:rPr lang="en-US" sz="2000" b="1" dirty="0">
                <a:latin typeface="Times New Roman" panose="02020603050405020304" pitchFamily="18" charset="0"/>
                <a:cs typeface="Times New Roman" panose="02020603050405020304" pitchFamily="18" charset="0"/>
              </a:rPr>
              <a:t>and significant </a:t>
            </a:r>
            <a:r>
              <a:rPr lang="en-US" sz="2000" dirty="0">
                <a:latin typeface="Times New Roman" panose="02020603050405020304" pitchFamily="18" charset="0"/>
                <a:cs typeface="Times New Roman" panose="02020603050405020304" pitchFamily="18" charset="0"/>
              </a:rPr>
              <a:t>relationship </a:t>
            </a:r>
            <a:r>
              <a:rPr lang="en-US" sz="2000" dirty="0" smtClean="0">
                <a:latin typeface="Times New Roman" panose="02020603050405020304" pitchFamily="18" charset="0"/>
                <a:cs typeface="Times New Roman" panose="02020603050405020304" pitchFamily="18" charset="0"/>
              </a:rPr>
              <a:t>between interaction </a:t>
            </a:r>
            <a:r>
              <a:rPr lang="en-US" sz="2000" dirty="0">
                <a:latin typeface="Times New Roman" panose="02020603050405020304" pitchFamily="18" charset="0"/>
                <a:cs typeface="Times New Roman" panose="02020603050405020304" pitchFamily="18" charset="0"/>
              </a:rPr>
              <a:t>effects of R&amp;D, and firm and industry characteristics (e.g., R&amp;D x size, R&amp;D x industry concentration) </a:t>
            </a:r>
            <a:r>
              <a:rPr lang="en-US" sz="2000" dirty="0" smtClean="0">
                <a:latin typeface="Times New Roman" panose="02020603050405020304" pitchFamily="18" charset="0"/>
                <a:cs typeface="Times New Roman" panose="02020603050405020304" pitchFamily="18" charset="0"/>
              </a:rPr>
              <a:t>and growth opportunities</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Melville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Gurbaxani</a:t>
            </a:r>
            <a:r>
              <a:rPr lang="en-US" sz="2000" dirty="0">
                <a:latin typeface="Times New Roman" panose="02020603050405020304" pitchFamily="18" charset="0"/>
                <a:cs typeface="Times New Roman" panose="02020603050405020304" pitchFamily="18" charset="0"/>
              </a:rPr>
              <a:t>, and Kraemer, (2007) inserted industry dynamism and competitiveness into their firm-level production </a:t>
            </a:r>
            <a:r>
              <a:rPr lang="en-US" sz="2000" dirty="0">
                <a:latin typeface="Times New Roman" panose="02020603050405020304" pitchFamily="18" charset="0"/>
                <a:cs typeface="Times New Roman" panose="02020603050405020304" pitchFamily="18" charset="0"/>
              </a:rPr>
              <a:t>functions and observed </a:t>
            </a:r>
            <a:r>
              <a:rPr lang="en-US" sz="2000" b="1" dirty="0">
                <a:latin typeface="Times New Roman" panose="02020603050405020304" pitchFamily="18" charset="0"/>
                <a:cs typeface="Times New Roman" panose="02020603050405020304" pitchFamily="18" charset="0"/>
              </a:rPr>
              <a:t>the positive effect </a:t>
            </a:r>
            <a:r>
              <a:rPr lang="en-US" sz="2000" dirty="0">
                <a:latin typeface="Times New Roman" panose="02020603050405020304" pitchFamily="18" charset="0"/>
                <a:cs typeface="Times New Roman" panose="02020603050405020304" pitchFamily="18" charset="0"/>
              </a:rPr>
              <a:t>for form capital. </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pt-BR" sz="2000" dirty="0">
                <a:latin typeface="Times New Roman" panose="02020603050405020304" pitchFamily="18" charset="0"/>
                <a:cs typeface="Times New Roman" panose="02020603050405020304" pitchFamily="18" charset="0"/>
              </a:rPr>
              <a:t>Brito, Carvalho </a:t>
            </a:r>
            <a:r>
              <a:rPr lang="pt-BR" sz="2000" dirty="0">
                <a:latin typeface="Times New Roman" panose="02020603050405020304" pitchFamily="18" charset="0"/>
                <a:cs typeface="Times New Roman" panose="02020603050405020304" pitchFamily="18" charset="0"/>
              </a:rPr>
              <a:t>de </a:t>
            </a:r>
            <a:r>
              <a:rPr lang="pt-BR" sz="2000" dirty="0">
                <a:latin typeface="Times New Roman" panose="02020603050405020304" pitchFamily="18" charset="0"/>
                <a:cs typeface="Times New Roman" panose="02020603050405020304" pitchFamily="18" charset="0"/>
              </a:rPr>
              <a:t>Vasconcelos (2006) demonstred </a:t>
            </a:r>
            <a:r>
              <a:rPr lang="pt-BR" sz="2000" b="1" dirty="0">
                <a:latin typeface="Times New Roman" panose="02020603050405020304" pitchFamily="18" charset="0"/>
                <a:cs typeface="Times New Roman" panose="02020603050405020304" pitchFamily="18" charset="0"/>
              </a:rPr>
              <a:t>no significant impact </a:t>
            </a:r>
            <a:r>
              <a:rPr lang="pt-BR" sz="2000" dirty="0">
                <a:latin typeface="Times New Roman" panose="02020603050405020304" pitchFamily="18" charset="0"/>
                <a:cs typeface="Times New Roman" panose="02020603050405020304" pitchFamily="18" charset="0"/>
              </a:rPr>
              <a:t>of industry indicators on frim profitability</a:t>
            </a:r>
            <a:r>
              <a:rPr lang="pt-BR" sz="2000" dirty="0" smtClean="0">
                <a:latin typeface="Times New Roman" panose="02020603050405020304" pitchFamily="18" charset="0"/>
                <a:cs typeface="Times New Roman" panose="02020603050405020304" pitchFamily="18" charset="0"/>
              </a:rPr>
              <a:t>.</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F</a:t>
            </a:r>
            <a:r>
              <a:rPr lang="en-US" sz="2000" dirty="0" smtClean="0">
                <a:latin typeface="Times New Roman" panose="02020603050405020304" pitchFamily="18" charset="0"/>
                <a:cs typeface="Times New Roman" panose="02020603050405020304" pitchFamily="18" charset="0"/>
              </a:rPr>
              <a:t>irm’s </a:t>
            </a:r>
            <a:r>
              <a:rPr lang="en-US" sz="2000" dirty="0">
                <a:latin typeface="Times New Roman" panose="02020603050405020304" pitchFamily="18" charset="0"/>
                <a:cs typeface="Times New Roman" panose="02020603050405020304" pitchFamily="18" charset="0"/>
              </a:rPr>
              <a:t>industry has a significant and sustained impact on its performance </a:t>
            </a:r>
            <a:r>
              <a:rPr lang="en-US" sz="2000" dirty="0" smtClean="0">
                <a:latin typeface="Times New Roman" panose="02020603050405020304" pitchFamily="18" charset="0"/>
                <a:cs typeface="Times New Roman" panose="02020603050405020304" pitchFamily="18" charset="0"/>
              </a:rPr>
              <a:t>(Chang </a:t>
            </a:r>
            <a:r>
              <a:rPr lang="en-US" sz="2000" dirty="0">
                <a:latin typeface="Times New Roman" panose="02020603050405020304" pitchFamily="18" charset="0"/>
                <a:cs typeface="Times New Roman" panose="02020603050405020304" pitchFamily="18" charset="0"/>
              </a:rPr>
              <a:t>and Singh 2000; </a:t>
            </a:r>
            <a:r>
              <a:rPr lang="en-US" sz="2000" dirty="0" err="1">
                <a:latin typeface="Times New Roman" panose="02020603050405020304" pitchFamily="18" charset="0"/>
                <a:cs typeface="Times New Roman" panose="02020603050405020304" pitchFamily="18" charset="0"/>
              </a:rPr>
              <a:t>McGahan</a:t>
            </a:r>
            <a:r>
              <a:rPr lang="en-US" sz="2000" dirty="0">
                <a:latin typeface="Times New Roman" panose="02020603050405020304" pitchFamily="18" charset="0"/>
                <a:cs typeface="Times New Roman" panose="02020603050405020304" pitchFamily="18" charset="0"/>
              </a:rPr>
              <a:t> and Porter 2003).</a:t>
            </a:r>
            <a:endParaRPr lang="ru-RU" sz="2000"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3</a:t>
            </a:fld>
            <a:endParaRPr lang="ru-RU"/>
          </a:p>
        </p:txBody>
      </p:sp>
    </p:spTree>
    <p:extLst>
      <p:ext uri="{BB962C8B-B14F-4D97-AF65-F5344CB8AC3E}">
        <p14:creationId xmlns:p14="http://schemas.microsoft.com/office/powerpoint/2010/main" val="1770411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Прямоугольник 48"/>
          <p:cNvSpPr/>
          <p:nvPr/>
        </p:nvSpPr>
        <p:spPr>
          <a:xfrm>
            <a:off x="0" y="1484784"/>
            <a:ext cx="9159201" cy="129614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r>
              <a:rPr lang="en-US" sz="2800" dirty="0" smtClean="0">
                <a:solidFill>
                  <a:srgbClr val="000099"/>
                </a:solidFill>
              </a:rPr>
              <a:t>                        </a:t>
            </a:r>
            <a:r>
              <a:rPr lang="en-US" sz="2800" b="1" dirty="0" smtClean="0">
                <a:solidFill>
                  <a:srgbClr val="262262"/>
                </a:solidFill>
              </a:rPr>
              <a:t>Level 2</a:t>
            </a:r>
            <a:endParaRPr lang="ru-RU" sz="2800" b="1" dirty="0">
              <a:solidFill>
                <a:srgbClr val="262262"/>
              </a:solidFill>
            </a:endParaRPr>
          </a:p>
        </p:txBody>
      </p:sp>
      <p:sp>
        <p:nvSpPr>
          <p:cNvPr id="50" name="Прямоугольник 49"/>
          <p:cNvSpPr/>
          <p:nvPr/>
        </p:nvSpPr>
        <p:spPr>
          <a:xfrm>
            <a:off x="1" y="3513140"/>
            <a:ext cx="9144000" cy="2148108"/>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r>
              <a:rPr lang="en-US" sz="2800" b="1" dirty="0" smtClean="0">
                <a:solidFill>
                  <a:srgbClr val="262262"/>
                </a:solidFill>
              </a:rPr>
              <a:t>                          Level </a:t>
            </a:r>
            <a:r>
              <a:rPr lang="en-US" sz="2800" b="1" dirty="0">
                <a:solidFill>
                  <a:srgbClr val="262262"/>
                </a:solidFill>
              </a:rPr>
              <a:t>1</a:t>
            </a:r>
            <a:endParaRPr lang="ru-RU" sz="2800" b="1" dirty="0">
              <a:solidFill>
                <a:srgbClr val="262262"/>
              </a:solidFill>
            </a:endParaRPr>
          </a:p>
        </p:txBody>
      </p:sp>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The research framework</a:t>
            </a:r>
            <a:endParaRPr lang="ru-RU" dirty="0">
              <a:solidFill>
                <a:schemeClr val="bg1"/>
              </a:solidFill>
            </a:endParaRPr>
          </a:p>
        </p:txBody>
      </p:sp>
      <p:sp>
        <p:nvSpPr>
          <p:cNvPr id="3" name="Прямоугольник 2"/>
          <p:cNvSpPr/>
          <p:nvPr/>
        </p:nvSpPr>
        <p:spPr>
          <a:xfrm>
            <a:off x="179512" y="1700808"/>
            <a:ext cx="2736304" cy="648072"/>
          </a:xfrm>
          <a:prstGeom prst="rect">
            <a:avLst/>
          </a:prstGeom>
          <a:no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rgbClr val="000099"/>
                </a:solidFill>
              </a:rPr>
              <a:t>Industry 1</a:t>
            </a:r>
            <a:endParaRPr lang="ru-RU" sz="2400" i="1" dirty="0">
              <a:solidFill>
                <a:srgbClr val="000099"/>
              </a:solidFill>
            </a:endParaRPr>
          </a:p>
        </p:txBody>
      </p:sp>
      <p:sp>
        <p:nvSpPr>
          <p:cNvPr id="22" name="Прямоугольник 21"/>
          <p:cNvSpPr/>
          <p:nvPr/>
        </p:nvSpPr>
        <p:spPr>
          <a:xfrm>
            <a:off x="6298592" y="1700808"/>
            <a:ext cx="2665897" cy="648072"/>
          </a:xfrm>
          <a:prstGeom prst="rect">
            <a:avLst/>
          </a:prstGeom>
          <a:no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rgbClr val="000099"/>
                </a:solidFill>
              </a:rPr>
              <a:t>Industry </a:t>
            </a:r>
            <a:r>
              <a:rPr lang="en-US" sz="2400" i="1" dirty="0">
                <a:solidFill>
                  <a:srgbClr val="000099"/>
                </a:solidFill>
              </a:rPr>
              <a:t>n</a:t>
            </a:r>
            <a:endParaRPr lang="ru-RU" sz="2400" i="1" dirty="0">
              <a:solidFill>
                <a:srgbClr val="000099"/>
              </a:solidFill>
            </a:endParaRPr>
          </a:p>
        </p:txBody>
      </p:sp>
      <p:sp>
        <p:nvSpPr>
          <p:cNvPr id="23" name="Прямоугольник 22"/>
          <p:cNvSpPr/>
          <p:nvPr/>
        </p:nvSpPr>
        <p:spPr>
          <a:xfrm>
            <a:off x="3301204" y="1700808"/>
            <a:ext cx="2736304" cy="648072"/>
          </a:xfrm>
          <a:prstGeom prst="rect">
            <a:avLst/>
          </a:prstGeom>
          <a:no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rgbClr val="000099"/>
                </a:solidFill>
              </a:rPr>
              <a:t>Industry j</a:t>
            </a:r>
            <a:endParaRPr lang="ru-RU" sz="2400" i="1" dirty="0">
              <a:solidFill>
                <a:srgbClr val="000099"/>
              </a:solidFill>
            </a:endParaRPr>
          </a:p>
        </p:txBody>
      </p:sp>
      <p:sp>
        <p:nvSpPr>
          <p:cNvPr id="4" name="Овал 3"/>
          <p:cNvSpPr/>
          <p:nvPr/>
        </p:nvSpPr>
        <p:spPr>
          <a:xfrm>
            <a:off x="179512" y="3717032"/>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Firm 1</a:t>
            </a:r>
            <a:endParaRPr lang="ru-RU" sz="1600" dirty="0"/>
          </a:p>
        </p:txBody>
      </p:sp>
      <p:sp>
        <p:nvSpPr>
          <p:cNvPr id="29" name="Овал 28"/>
          <p:cNvSpPr/>
          <p:nvPr/>
        </p:nvSpPr>
        <p:spPr>
          <a:xfrm>
            <a:off x="1547664" y="3625788"/>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Firm </a:t>
            </a:r>
            <a:r>
              <a:rPr lang="en-US" sz="1600" dirty="0"/>
              <a:t>i</a:t>
            </a:r>
            <a:endParaRPr lang="ru-RU" sz="1600" dirty="0"/>
          </a:p>
        </p:txBody>
      </p:sp>
      <p:sp>
        <p:nvSpPr>
          <p:cNvPr id="30" name="Овал 29"/>
          <p:cNvSpPr/>
          <p:nvPr/>
        </p:nvSpPr>
        <p:spPr>
          <a:xfrm>
            <a:off x="4129296" y="4625936"/>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Firm n</a:t>
            </a:r>
            <a:endParaRPr lang="ru-RU" sz="1600" dirty="0"/>
          </a:p>
        </p:txBody>
      </p:sp>
      <p:sp>
        <p:nvSpPr>
          <p:cNvPr id="31" name="Овал 30"/>
          <p:cNvSpPr/>
          <p:nvPr/>
        </p:nvSpPr>
        <p:spPr>
          <a:xfrm>
            <a:off x="3328152" y="3717032"/>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a:t>Firm 1</a:t>
            </a:r>
            <a:endParaRPr lang="ru-RU" sz="1600" dirty="0"/>
          </a:p>
        </p:txBody>
      </p:sp>
      <p:sp>
        <p:nvSpPr>
          <p:cNvPr id="32" name="Овал 31"/>
          <p:cNvSpPr/>
          <p:nvPr/>
        </p:nvSpPr>
        <p:spPr>
          <a:xfrm>
            <a:off x="4788024" y="3625788"/>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Firm </a:t>
            </a:r>
            <a:r>
              <a:rPr lang="en-US" sz="1600" dirty="0"/>
              <a:t>i</a:t>
            </a:r>
            <a:endParaRPr lang="ru-RU" sz="1600" dirty="0"/>
          </a:p>
        </p:txBody>
      </p:sp>
      <p:sp>
        <p:nvSpPr>
          <p:cNvPr id="33" name="Овал 32"/>
          <p:cNvSpPr/>
          <p:nvPr/>
        </p:nvSpPr>
        <p:spPr>
          <a:xfrm>
            <a:off x="7037620" y="4497346"/>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Firm n</a:t>
            </a:r>
            <a:endParaRPr lang="ru-RU" sz="1600" dirty="0"/>
          </a:p>
        </p:txBody>
      </p:sp>
      <p:sp>
        <p:nvSpPr>
          <p:cNvPr id="34" name="Овал 33"/>
          <p:cNvSpPr/>
          <p:nvPr/>
        </p:nvSpPr>
        <p:spPr>
          <a:xfrm>
            <a:off x="6188760" y="3596763"/>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a:t>Firm 1</a:t>
            </a:r>
            <a:endParaRPr lang="ru-RU" sz="1600" dirty="0"/>
          </a:p>
        </p:txBody>
      </p:sp>
      <p:sp>
        <p:nvSpPr>
          <p:cNvPr id="35" name="Овал 34"/>
          <p:cNvSpPr/>
          <p:nvPr/>
        </p:nvSpPr>
        <p:spPr>
          <a:xfrm>
            <a:off x="7896653" y="3596763"/>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Firm </a:t>
            </a:r>
            <a:r>
              <a:rPr lang="en-US" sz="1600" dirty="0"/>
              <a:t>i</a:t>
            </a:r>
            <a:endParaRPr lang="ru-RU" sz="1600" dirty="0"/>
          </a:p>
        </p:txBody>
      </p:sp>
      <p:sp>
        <p:nvSpPr>
          <p:cNvPr id="36" name="Овал 35"/>
          <p:cNvSpPr/>
          <p:nvPr/>
        </p:nvSpPr>
        <p:spPr>
          <a:xfrm>
            <a:off x="904022" y="4535502"/>
            <a:ext cx="1080120" cy="792088"/>
          </a:xfrm>
          <a:prstGeom prst="ellipse">
            <a:avLst/>
          </a:prstGeom>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Firm n</a:t>
            </a:r>
            <a:endParaRPr lang="ru-RU" sz="1600" dirty="0"/>
          </a:p>
        </p:txBody>
      </p:sp>
      <p:cxnSp>
        <p:nvCxnSpPr>
          <p:cNvPr id="9" name="Прямая со стрелкой 8"/>
          <p:cNvCxnSpPr>
            <a:stCxn id="3" idx="2"/>
            <a:endCxn id="4" idx="0"/>
          </p:cNvCxnSpPr>
          <p:nvPr/>
        </p:nvCxnSpPr>
        <p:spPr>
          <a:xfrm flipH="1">
            <a:off x="719572" y="2348880"/>
            <a:ext cx="828092"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3" idx="2"/>
            <a:endCxn id="29" idx="0"/>
          </p:cNvCxnSpPr>
          <p:nvPr/>
        </p:nvCxnSpPr>
        <p:spPr>
          <a:xfrm>
            <a:off x="1547664" y="2348880"/>
            <a:ext cx="540060" cy="1276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3" idx="2"/>
            <a:endCxn id="36" idx="0"/>
          </p:cNvCxnSpPr>
          <p:nvPr/>
        </p:nvCxnSpPr>
        <p:spPr>
          <a:xfrm flipH="1">
            <a:off x="1444082" y="2348880"/>
            <a:ext cx="103582" cy="2186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23" idx="2"/>
            <a:endCxn id="31" idx="0"/>
          </p:cNvCxnSpPr>
          <p:nvPr/>
        </p:nvCxnSpPr>
        <p:spPr>
          <a:xfrm flipH="1">
            <a:off x="3868212" y="2348880"/>
            <a:ext cx="801144"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23" idx="2"/>
            <a:endCxn id="30" idx="0"/>
          </p:cNvCxnSpPr>
          <p:nvPr/>
        </p:nvCxnSpPr>
        <p:spPr>
          <a:xfrm>
            <a:off x="4669356" y="2348880"/>
            <a:ext cx="0" cy="2277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a:stCxn id="23" idx="2"/>
            <a:endCxn id="32" idx="0"/>
          </p:cNvCxnSpPr>
          <p:nvPr/>
        </p:nvCxnSpPr>
        <p:spPr>
          <a:xfrm>
            <a:off x="4669356" y="2348880"/>
            <a:ext cx="658728" cy="1276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a:stCxn id="22" idx="2"/>
            <a:endCxn id="34" idx="0"/>
          </p:cNvCxnSpPr>
          <p:nvPr/>
        </p:nvCxnSpPr>
        <p:spPr>
          <a:xfrm flipH="1">
            <a:off x="6728820" y="2348880"/>
            <a:ext cx="902721" cy="1247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a:stCxn id="22" idx="2"/>
            <a:endCxn id="33" idx="0"/>
          </p:cNvCxnSpPr>
          <p:nvPr/>
        </p:nvCxnSpPr>
        <p:spPr>
          <a:xfrm flipH="1">
            <a:off x="7577680" y="2348880"/>
            <a:ext cx="53861" cy="2148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a:stCxn id="22" idx="2"/>
            <a:endCxn id="35" idx="0"/>
          </p:cNvCxnSpPr>
          <p:nvPr/>
        </p:nvCxnSpPr>
        <p:spPr>
          <a:xfrm>
            <a:off x="7631541" y="2348880"/>
            <a:ext cx="805172" cy="1247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Прямоугольник 65"/>
          <p:cNvSpPr/>
          <p:nvPr/>
        </p:nvSpPr>
        <p:spPr>
          <a:xfrm>
            <a:off x="1547665" y="5854614"/>
            <a:ext cx="74168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rPr>
              <a:t>Relevance of HLM Approach </a:t>
            </a:r>
            <a:endParaRPr lang="en-US" sz="2800" dirty="0" smtClean="0">
              <a:solidFill>
                <a:srgbClr val="FF0000"/>
              </a:solidFill>
            </a:endParaRPr>
          </a:p>
          <a:p>
            <a:pPr algn="ctr"/>
            <a:r>
              <a:rPr lang="en-US" sz="2800" dirty="0" smtClean="0">
                <a:solidFill>
                  <a:srgbClr val="FF0000"/>
                </a:solidFill>
              </a:rPr>
              <a:t>(</a:t>
            </a:r>
            <a:r>
              <a:rPr lang="en-US" sz="2800" dirty="0" err="1">
                <a:solidFill>
                  <a:srgbClr val="FF0000"/>
                </a:solidFill>
              </a:rPr>
              <a:t>Bryk</a:t>
            </a:r>
            <a:r>
              <a:rPr lang="en-US" sz="2800" dirty="0">
                <a:solidFill>
                  <a:srgbClr val="FF0000"/>
                </a:solidFill>
              </a:rPr>
              <a:t> and </a:t>
            </a:r>
            <a:r>
              <a:rPr lang="en-US" sz="2800" dirty="0" err="1">
                <a:solidFill>
                  <a:srgbClr val="FF0000"/>
                </a:solidFill>
              </a:rPr>
              <a:t>Raudenbusch</a:t>
            </a:r>
            <a:r>
              <a:rPr lang="en-US" sz="2800" dirty="0">
                <a:solidFill>
                  <a:srgbClr val="FF0000"/>
                </a:solidFill>
              </a:rPr>
              <a:t> 2002).</a:t>
            </a:r>
            <a:endParaRPr lang="ru-RU" sz="2800" dirty="0">
              <a:solidFill>
                <a:srgbClr val="FF0000"/>
              </a:solidFill>
            </a:endParaRPr>
          </a:p>
        </p:txBody>
      </p:sp>
    </p:spTree>
    <p:extLst>
      <p:ext uri="{BB962C8B-B14F-4D97-AF65-F5344CB8AC3E}">
        <p14:creationId xmlns:p14="http://schemas.microsoft.com/office/powerpoint/2010/main" val="271861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normAutofit fontScale="90000"/>
          </a:bodyPr>
          <a:lstStyle/>
          <a:p>
            <a:r>
              <a:rPr lang="en-US" dirty="0" smtClean="0">
                <a:solidFill>
                  <a:schemeClr val="bg1"/>
                </a:solidFill>
              </a:rPr>
              <a:t>Issues related with nested data</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5</a:t>
            </a:fld>
            <a:endParaRPr lang="ru-RU"/>
          </a:p>
        </p:txBody>
      </p:sp>
      <p:sp>
        <p:nvSpPr>
          <p:cNvPr id="6" name="Прямоугольник 5"/>
          <p:cNvSpPr/>
          <p:nvPr/>
        </p:nvSpPr>
        <p:spPr>
          <a:xfrm>
            <a:off x="486546" y="1294605"/>
            <a:ext cx="8568952" cy="3865289"/>
          </a:xfrm>
          <a:prstGeom prst="rect">
            <a:avLst/>
          </a:prstGeom>
        </p:spPr>
        <p:txBody>
          <a:bodyPr wrap="square">
            <a:spAutoFit/>
          </a:bodyPr>
          <a:lstStyle/>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aggregation </a:t>
            </a:r>
            <a:r>
              <a:rPr lang="en-US" dirty="0">
                <a:latin typeface="Calibri" panose="020F0502020204030204" pitchFamily="34" charset="0"/>
                <a:ea typeface="Calibri" panose="020F0502020204030204" pitchFamily="34" charset="0"/>
                <a:cs typeface="Times New Roman" panose="02020603050405020304" pitchFamily="18" charset="0"/>
              </a:rPr>
              <a:t>bias, when a variable has different meanings at different </a:t>
            </a:r>
            <a:r>
              <a:rPr lang="en-US" dirty="0" smtClean="0">
                <a:latin typeface="Calibri" panose="020F0502020204030204" pitchFamily="34" charset="0"/>
                <a:ea typeface="Calibri" panose="020F0502020204030204" pitchFamily="34" charset="0"/>
                <a:cs typeface="Times New Roman" panose="02020603050405020304" pitchFamily="18" charset="0"/>
              </a:rPr>
              <a:t>levels</a:t>
            </a: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misestimating </a:t>
            </a:r>
            <a:r>
              <a:rPr lang="en-US" dirty="0">
                <a:latin typeface="Calibri" panose="020F0502020204030204" pitchFamily="34" charset="0"/>
                <a:ea typeface="Calibri" panose="020F0502020204030204" pitchFamily="34" charset="0"/>
                <a:cs typeface="Times New Roman" panose="02020603050405020304" pitchFamily="18" charset="0"/>
              </a:rPr>
              <a:t>of errors, which occur because observations at different levels are not </a:t>
            </a:r>
            <a:r>
              <a:rPr lang="en-US" dirty="0" smtClean="0">
                <a:latin typeface="Calibri" panose="020F0502020204030204" pitchFamily="34" charset="0"/>
                <a:ea typeface="Calibri" panose="020F0502020204030204" pitchFamily="34" charset="0"/>
                <a:cs typeface="Times New Roman" panose="02020603050405020304" pitchFamily="18" charset="0"/>
              </a:rPr>
              <a:t>independent</a:t>
            </a: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heterogeneity </a:t>
            </a:r>
            <a:r>
              <a:rPr lang="en-US" dirty="0">
                <a:latin typeface="Calibri" panose="020F0502020204030204" pitchFamily="34" charset="0"/>
                <a:ea typeface="Calibri" panose="020F0502020204030204" pitchFamily="34" charset="0"/>
                <a:cs typeface="Times New Roman" panose="02020603050405020304" pitchFamily="18" charset="0"/>
              </a:rPr>
              <a:t>of regression, where relationships between level 1 units differ across level 2 units (</a:t>
            </a:r>
            <a:r>
              <a:rPr lang="en-US" dirty="0" err="1">
                <a:latin typeface="Calibri" panose="020F0502020204030204" pitchFamily="34" charset="0"/>
                <a:ea typeface="Calibri" panose="020F0502020204030204" pitchFamily="34" charset="0"/>
                <a:cs typeface="Times New Roman" panose="02020603050405020304" pitchFamily="18" charset="0"/>
              </a:rPr>
              <a:t>Mithas</a:t>
            </a:r>
            <a:r>
              <a:rPr lang="en-US" dirty="0">
                <a:latin typeface="Calibri" panose="020F0502020204030204" pitchFamily="34" charset="0"/>
                <a:ea typeface="Calibri" panose="020F0502020204030204" pitchFamily="34" charset="0"/>
                <a:cs typeface="Times New Roman" panose="02020603050405020304" pitchFamily="18" charset="0"/>
              </a:rPr>
              <a:t> et al. 2006</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In </a:t>
            </a:r>
            <a:r>
              <a:rPr lang="en-US" dirty="0">
                <a:latin typeface="Calibri" panose="020F0502020204030204" pitchFamily="34" charset="0"/>
                <a:ea typeface="Calibri" panose="020F0502020204030204" pitchFamily="34" charset="0"/>
                <a:cs typeface="Times New Roman" panose="02020603050405020304" pitchFamily="18" charset="0"/>
              </a:rPr>
              <a:t>this context, firms (level 1 units) are aggregated (i.e. nested) within industries (level 2 units); the implication here is that within-industry (i.e. across-firm) variation in performance must take into account industry membership.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Standard </a:t>
            </a:r>
            <a:r>
              <a:rPr lang="en-US" dirty="0">
                <a:latin typeface="Calibri" panose="020F0502020204030204" pitchFamily="34" charset="0"/>
                <a:ea typeface="Calibri" panose="020F0502020204030204" pitchFamily="34" charset="0"/>
                <a:cs typeface="Times New Roman" panose="02020603050405020304" pitchFamily="18" charset="0"/>
              </a:rPr>
              <a:t>regression, OLS or otherwise, typically assumes that the association between IT and performance are identical across industries.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5606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The </a:t>
            </a:r>
            <a:r>
              <a:rPr lang="en-US" dirty="0" smtClean="0">
                <a:solidFill>
                  <a:schemeClr val="bg1"/>
                </a:solidFill>
              </a:rPr>
              <a:t>Research Model</a:t>
            </a:r>
            <a:endParaRPr lang="ru-RU" dirty="0">
              <a:solidFill>
                <a:schemeClr val="bg1"/>
              </a:solidFill>
            </a:endParaRPr>
          </a:p>
        </p:txBody>
      </p:sp>
      <p:sp>
        <p:nvSpPr>
          <p:cNvPr id="3" name="Прямоугольник 2"/>
          <p:cNvSpPr/>
          <p:nvPr/>
        </p:nvSpPr>
        <p:spPr>
          <a:xfrm>
            <a:off x="6012160" y="3140968"/>
            <a:ext cx="3045024" cy="1080120"/>
          </a:xfrm>
          <a:prstGeom prst="rect">
            <a:avLst/>
          </a:prstGeom>
          <a:no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99"/>
                </a:solidFill>
              </a:rPr>
              <a:t>Corporate performance:</a:t>
            </a:r>
          </a:p>
          <a:p>
            <a:pPr algn="ctr"/>
            <a:r>
              <a:rPr lang="en-US" dirty="0" smtClean="0">
                <a:solidFill>
                  <a:srgbClr val="000099"/>
                </a:solidFill>
              </a:rPr>
              <a:t>EVA</a:t>
            </a:r>
          </a:p>
        </p:txBody>
      </p:sp>
      <p:sp>
        <p:nvSpPr>
          <p:cNvPr id="4" name="Прямоугольник 3"/>
          <p:cNvSpPr/>
          <p:nvPr/>
        </p:nvSpPr>
        <p:spPr>
          <a:xfrm>
            <a:off x="485546" y="3140968"/>
            <a:ext cx="3024336" cy="1080120"/>
          </a:xfrm>
          <a:prstGeom prst="rect">
            <a:avLst/>
          </a:prstGeom>
          <a:no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99"/>
                </a:solidFill>
              </a:rPr>
              <a:t>Intangible assets, Patents</a:t>
            </a:r>
            <a:endParaRPr lang="ru-RU" dirty="0">
              <a:solidFill>
                <a:srgbClr val="000099"/>
              </a:solidFill>
            </a:endParaRPr>
          </a:p>
        </p:txBody>
      </p:sp>
      <p:sp>
        <p:nvSpPr>
          <p:cNvPr id="5" name="Прямоугольник 4"/>
          <p:cNvSpPr/>
          <p:nvPr/>
        </p:nvSpPr>
        <p:spPr>
          <a:xfrm>
            <a:off x="3131840" y="1556792"/>
            <a:ext cx="2844316" cy="936104"/>
          </a:xfrm>
          <a:prstGeom prst="rect">
            <a:avLst/>
          </a:prstGeom>
          <a:noFill/>
          <a:ln>
            <a:solidFill>
              <a:srgbClr val="2040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99"/>
                </a:solidFill>
              </a:rPr>
              <a:t>Concentration &amp; Localization of Industry</a:t>
            </a:r>
            <a:endParaRPr lang="ru-RU" dirty="0">
              <a:solidFill>
                <a:srgbClr val="000099"/>
              </a:solidFill>
            </a:endParaRPr>
          </a:p>
        </p:txBody>
      </p:sp>
      <p:cxnSp>
        <p:nvCxnSpPr>
          <p:cNvPr id="7" name="Прямая со стрелкой 6"/>
          <p:cNvCxnSpPr>
            <a:stCxn id="5" idx="2"/>
            <a:endCxn id="3" idx="0"/>
          </p:cNvCxnSpPr>
          <p:nvPr/>
        </p:nvCxnSpPr>
        <p:spPr>
          <a:xfrm>
            <a:off x="4553998" y="2492896"/>
            <a:ext cx="2980674" cy="6480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4" idx="3"/>
            <a:endCxn id="3" idx="1"/>
          </p:cNvCxnSpPr>
          <p:nvPr/>
        </p:nvCxnSpPr>
        <p:spPr>
          <a:xfrm>
            <a:off x="3509882" y="3681028"/>
            <a:ext cx="250227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5" idx="2"/>
          </p:cNvCxnSpPr>
          <p:nvPr/>
        </p:nvCxnSpPr>
        <p:spPr>
          <a:xfrm>
            <a:off x="4553998" y="2492896"/>
            <a:ext cx="54006" cy="12241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Овал 12"/>
          <p:cNvSpPr/>
          <p:nvPr/>
        </p:nvSpPr>
        <p:spPr>
          <a:xfrm>
            <a:off x="3131840" y="4407581"/>
            <a:ext cx="2213883" cy="92315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Cross level effects</a:t>
            </a:r>
            <a:endParaRPr lang="ru-RU" dirty="0">
              <a:solidFill>
                <a:srgbClr val="FF0000"/>
              </a:solidFill>
            </a:endParaRPr>
          </a:p>
        </p:txBody>
      </p:sp>
      <p:cxnSp>
        <p:nvCxnSpPr>
          <p:cNvPr id="16" name="Прямая со стрелкой 15"/>
          <p:cNvCxnSpPr>
            <a:stCxn id="13" idx="0"/>
          </p:cNvCxnSpPr>
          <p:nvPr/>
        </p:nvCxnSpPr>
        <p:spPr>
          <a:xfrm flipV="1">
            <a:off x="4238782" y="3386523"/>
            <a:ext cx="206842" cy="102105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 name="Овал 16"/>
          <p:cNvSpPr/>
          <p:nvPr/>
        </p:nvSpPr>
        <p:spPr>
          <a:xfrm>
            <a:off x="899846" y="5417212"/>
            <a:ext cx="2195736" cy="78114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Firm level effects</a:t>
            </a:r>
            <a:endParaRPr lang="ru-RU" dirty="0">
              <a:solidFill>
                <a:srgbClr val="FF0000"/>
              </a:solidFill>
            </a:endParaRPr>
          </a:p>
        </p:txBody>
      </p:sp>
      <p:cxnSp>
        <p:nvCxnSpPr>
          <p:cNvPr id="22" name="Прямая со стрелкой 21"/>
          <p:cNvCxnSpPr>
            <a:stCxn id="17" idx="0"/>
            <a:endCxn id="4" idx="2"/>
          </p:cNvCxnSpPr>
          <p:nvPr/>
        </p:nvCxnSpPr>
        <p:spPr>
          <a:xfrm flipV="1">
            <a:off x="1997714" y="4221088"/>
            <a:ext cx="0" cy="1196124"/>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Овал 22"/>
          <p:cNvSpPr/>
          <p:nvPr/>
        </p:nvSpPr>
        <p:spPr>
          <a:xfrm>
            <a:off x="6796590" y="1471218"/>
            <a:ext cx="2160240" cy="108012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Industry level effects</a:t>
            </a:r>
            <a:endParaRPr lang="ru-RU" dirty="0">
              <a:solidFill>
                <a:srgbClr val="FF0000"/>
              </a:solidFill>
            </a:endParaRPr>
          </a:p>
        </p:txBody>
      </p:sp>
      <p:cxnSp>
        <p:nvCxnSpPr>
          <p:cNvPr id="34" name="Прямая со стрелкой 33"/>
          <p:cNvCxnSpPr>
            <a:stCxn id="23" idx="2"/>
            <a:endCxn id="5" idx="3"/>
          </p:cNvCxnSpPr>
          <p:nvPr/>
        </p:nvCxnSpPr>
        <p:spPr>
          <a:xfrm flipH="1">
            <a:off x="5976156" y="2011278"/>
            <a:ext cx="820434" cy="13566"/>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7" name="Овал 36"/>
          <p:cNvSpPr/>
          <p:nvPr/>
        </p:nvSpPr>
        <p:spPr>
          <a:xfrm>
            <a:off x="4201955" y="3342227"/>
            <a:ext cx="864096" cy="720080"/>
          </a:xfrm>
          <a:prstGeom prst="ellipse">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5955868" y="2431877"/>
            <a:ext cx="637329" cy="425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H1</a:t>
            </a:r>
            <a:endParaRPr lang="ru-RU" sz="2400" dirty="0">
              <a:solidFill>
                <a:srgbClr val="FF0000"/>
              </a:solidFill>
            </a:endParaRPr>
          </a:p>
        </p:txBody>
      </p:sp>
      <p:sp>
        <p:nvSpPr>
          <p:cNvPr id="44" name="Прямоугольник 43"/>
          <p:cNvSpPr/>
          <p:nvPr/>
        </p:nvSpPr>
        <p:spPr>
          <a:xfrm>
            <a:off x="4315338" y="3630615"/>
            <a:ext cx="637329" cy="425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H2</a:t>
            </a:r>
            <a:endParaRPr lang="ru-RU" sz="2400" dirty="0">
              <a:solidFill>
                <a:srgbClr val="FF0000"/>
              </a:solidFill>
            </a:endParaRPr>
          </a:p>
        </p:txBody>
      </p:sp>
    </p:spTree>
    <p:extLst>
      <p:ext uri="{BB962C8B-B14F-4D97-AF65-F5344CB8AC3E}">
        <p14:creationId xmlns:p14="http://schemas.microsoft.com/office/powerpoint/2010/main" val="4043602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normAutofit/>
          </a:bodyPr>
          <a:lstStyle/>
          <a:p>
            <a:r>
              <a:rPr lang="en-US" dirty="0" smtClean="0">
                <a:solidFill>
                  <a:schemeClr val="bg1"/>
                </a:solidFill>
              </a:rPr>
              <a:t>Hypotheses</a:t>
            </a:r>
            <a:endParaRPr lang="ru-RU" dirty="0">
              <a:solidFill>
                <a:schemeClr val="bg1"/>
              </a:solidFill>
            </a:endParaRPr>
          </a:p>
        </p:txBody>
      </p:sp>
      <p:sp>
        <p:nvSpPr>
          <p:cNvPr id="3" name="Объект 2"/>
          <p:cNvSpPr>
            <a:spLocks noGrp="1"/>
          </p:cNvSpPr>
          <p:nvPr>
            <p:ph idx="1"/>
          </p:nvPr>
        </p:nvSpPr>
        <p:spPr>
          <a:xfrm>
            <a:off x="457200" y="1340768"/>
            <a:ext cx="8229600" cy="4785395"/>
          </a:xfrm>
        </p:spPr>
        <p:txBody>
          <a:bodyPr>
            <a:normAutofit fontScale="62500" lnSpcReduction="20000"/>
          </a:bodyPr>
          <a:lstStyle/>
          <a:p>
            <a:pPr marL="0" indent="0" algn="ctr">
              <a:buNone/>
            </a:pPr>
            <a:r>
              <a:rPr lang="en-US" i="1" dirty="0" smtClean="0">
                <a:solidFill>
                  <a:srgbClr val="FF0000"/>
                </a:solidFill>
                <a:latin typeface="Times New Roman" panose="02020603050405020304" pitchFamily="18" charset="0"/>
                <a:cs typeface="Times New Roman" panose="02020603050405020304" pitchFamily="18" charset="0"/>
              </a:rPr>
              <a:t>H1: Industry-level factors positively influence corporate performance</a:t>
            </a:r>
            <a:endParaRPr lang="ru-RU" i="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i="1" dirty="0">
                <a:solidFill>
                  <a:srgbClr val="FF0000"/>
                </a:solidFill>
                <a:latin typeface="Times New Roman" panose="02020603050405020304" pitchFamily="18" charset="0"/>
                <a:cs typeface="Times New Roman" panose="02020603050405020304" pitchFamily="18" charset="0"/>
              </a:rPr>
              <a:t>Industries with higher concentration </a:t>
            </a:r>
            <a:r>
              <a:rPr lang="en-US" i="1" dirty="0" smtClean="0">
                <a:solidFill>
                  <a:srgbClr val="FF0000"/>
                </a:solidFill>
                <a:latin typeface="Times New Roman" panose="02020603050405020304" pitchFamily="18" charset="0"/>
                <a:cs typeface="Times New Roman" panose="02020603050405020304" pitchFamily="18" charset="0"/>
              </a:rPr>
              <a:t>&amp; localization levels:</a:t>
            </a:r>
          </a:p>
          <a:p>
            <a:pPr marL="514350" indent="-514350">
              <a:buAutoNum type="alphaLcParenR"/>
            </a:pP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hare </a:t>
            </a:r>
            <a:r>
              <a:rPr lang="en-US" dirty="0">
                <a:latin typeface="Times New Roman" panose="02020603050405020304" pitchFamily="18" charset="0"/>
                <a:cs typeface="Times New Roman" panose="02020603050405020304" pitchFamily="18" charset="0"/>
              </a:rPr>
              <a:t>the benefits of </a:t>
            </a:r>
            <a:r>
              <a:rPr lang="en-US" dirty="0" smtClean="0">
                <a:latin typeface="Times New Roman" panose="02020603050405020304" pitchFamily="18" charset="0"/>
                <a:cs typeface="Times New Roman" panose="02020603050405020304" pitchFamily="18" charset="0"/>
              </a:rPr>
              <a:t>investment </a:t>
            </a:r>
            <a:r>
              <a:rPr lang="en-US" dirty="0">
                <a:latin typeface="Times New Roman" panose="02020603050405020304" pitchFamily="18" charset="0"/>
                <a:cs typeface="Times New Roman" panose="02020603050405020304" pitchFamily="18" charset="0"/>
              </a:rPr>
              <a:t>with fewer competitors (</a:t>
            </a:r>
            <a:r>
              <a:rPr lang="en-US" dirty="0" err="1">
                <a:latin typeface="Times New Roman" panose="02020603050405020304" pitchFamily="18" charset="0"/>
                <a:cs typeface="Times New Roman" panose="02020603050405020304" pitchFamily="18" charset="0"/>
              </a:rPr>
              <a:t>Kobelsky</a:t>
            </a:r>
            <a:r>
              <a:rPr lang="en-US" dirty="0">
                <a:latin typeface="Times New Roman" panose="02020603050405020304" pitchFamily="18" charset="0"/>
                <a:cs typeface="Times New Roman" panose="02020603050405020304" pitchFamily="18" charset="0"/>
              </a:rPr>
              <a:t> et al. </a:t>
            </a:r>
            <a:r>
              <a:rPr lang="en-US" dirty="0" smtClean="0">
                <a:latin typeface="Times New Roman" panose="02020603050405020304" pitchFamily="18" charset="0"/>
                <a:cs typeface="Times New Roman" panose="02020603050405020304" pitchFamily="18" charset="0"/>
              </a:rPr>
              <a:t>2008) </a:t>
            </a:r>
          </a:p>
          <a:p>
            <a:pPr marL="514350" indent="-514350">
              <a:buAutoNum type="alphaLcParenR"/>
            </a:pPr>
            <a:r>
              <a:rPr lang="en-US" dirty="0" smtClean="0">
                <a:latin typeface="Times New Roman" panose="02020603050405020304" pitchFamily="18" charset="0"/>
                <a:cs typeface="Times New Roman" panose="02020603050405020304" pitchFamily="18" charset="0"/>
              </a:rPr>
              <a:t>Have more incentives for innovations and resources for that (Schumpeter 1954)</a:t>
            </a:r>
          </a:p>
          <a:p>
            <a:pPr marL="514350" indent="-514350">
              <a:buAutoNum type="alphaLcParenR"/>
            </a:pPr>
            <a:r>
              <a:rPr lang="en-US" dirty="0" smtClean="0">
                <a:latin typeface="Times New Roman" panose="02020603050405020304" pitchFamily="18" charset="0"/>
                <a:cs typeface="Times New Roman" panose="02020603050405020304" pitchFamily="18" charset="0"/>
              </a:rPr>
              <a:t>More </a:t>
            </a:r>
            <a:r>
              <a:rPr lang="en-US" dirty="0">
                <a:latin typeface="Times New Roman" panose="02020603050405020304" pitchFamily="18" charset="0"/>
                <a:cs typeface="Times New Roman" panose="02020603050405020304" pitchFamily="18" charset="0"/>
              </a:rPr>
              <a:t>concentrated industries by definition have relatively larger firms due larger optimal plant sizes (Curry and George </a:t>
            </a:r>
            <a:r>
              <a:rPr lang="en-US" dirty="0" smtClean="0">
                <a:latin typeface="Times New Roman" panose="02020603050405020304" pitchFamily="18" charset="0"/>
                <a:cs typeface="Times New Roman" panose="02020603050405020304" pitchFamily="18" charset="0"/>
              </a:rPr>
              <a:t>1983)</a:t>
            </a:r>
          </a:p>
          <a:p>
            <a:pPr marL="514350" indent="-514350">
              <a:buAutoNum type="alphaLcParenR"/>
            </a:pPr>
            <a:r>
              <a:rPr lang="en-US" dirty="0" smtClean="0">
                <a:latin typeface="Times New Roman" panose="02020603050405020304" pitchFamily="18" charset="0"/>
                <a:cs typeface="Times New Roman" panose="02020603050405020304" pitchFamily="18" charset="0"/>
              </a:rPr>
              <a:t>Investments </a:t>
            </a:r>
            <a:r>
              <a:rPr lang="en-US" dirty="0">
                <a:latin typeface="Times New Roman" panose="02020603050405020304" pitchFamily="18" charset="0"/>
                <a:cs typeface="Times New Roman" panose="02020603050405020304" pitchFamily="18" charset="0"/>
              </a:rPr>
              <a:t>in high fixed cost process changing technologies (such as ERP, CRM, etc.) become more feasible due at larger </a:t>
            </a:r>
            <a:r>
              <a:rPr lang="en-US" dirty="0" smtClean="0">
                <a:latin typeface="Times New Roman" panose="02020603050405020304" pitchFamily="18" charset="0"/>
                <a:cs typeface="Times New Roman" panose="02020603050405020304" pitchFamily="18" charset="0"/>
              </a:rPr>
              <a:t>scales.</a:t>
            </a:r>
          </a:p>
          <a:p>
            <a:pPr marL="514350" indent="-514350">
              <a:buAutoNum type="alphaLcParenR"/>
            </a:pPr>
            <a:r>
              <a:rPr lang="en-US" dirty="0">
                <a:latin typeface="Times New Roman" panose="02020603050405020304" pitchFamily="18" charset="0"/>
                <a:cs typeface="Times New Roman" panose="02020603050405020304" pitchFamily="18" charset="0"/>
              </a:rPr>
              <a:t>Implement innovations more </a:t>
            </a:r>
            <a:r>
              <a:rPr lang="en-US" dirty="0">
                <a:latin typeface="Times New Roman" panose="02020603050405020304" pitchFamily="18" charset="0"/>
                <a:cs typeface="Times New Roman" panose="02020603050405020304" pitchFamily="18" charset="0"/>
              </a:rPr>
              <a:t>efficiently (Wimble et al. 2007) </a:t>
            </a:r>
            <a:endParaRPr lang="en-US" dirty="0">
              <a:latin typeface="Times New Roman" panose="02020603050405020304" pitchFamily="18" charset="0"/>
              <a:cs typeface="Times New Roman" panose="02020603050405020304" pitchFamily="18" charset="0"/>
            </a:endParaRPr>
          </a:p>
          <a:p>
            <a:pPr marL="514350" indent="-514350">
              <a:buAutoNum type="alphaLcParenR"/>
            </a:pPr>
            <a:r>
              <a:rPr lang="en-US"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re </a:t>
            </a:r>
            <a:r>
              <a:rPr lang="en-US" dirty="0">
                <a:latin typeface="Times New Roman" panose="02020603050405020304" pitchFamily="18" charset="0"/>
                <a:cs typeface="Times New Roman" panose="02020603050405020304" pitchFamily="18" charset="0"/>
              </a:rPr>
              <a:t>generally able to obtain higher profit margins (</a:t>
            </a:r>
            <a:r>
              <a:rPr lang="en-US" dirty="0" err="1">
                <a:latin typeface="Times New Roman" panose="02020603050405020304" pitchFamily="18" charset="0"/>
                <a:cs typeface="Times New Roman" panose="02020603050405020304" pitchFamily="18" charset="0"/>
              </a:rPr>
              <a:t>Aghion</a:t>
            </a:r>
            <a:r>
              <a:rPr lang="en-US" dirty="0">
                <a:latin typeface="Times New Roman" panose="02020603050405020304" pitchFamily="18" charset="0"/>
                <a:cs typeface="Times New Roman" panose="02020603050405020304" pitchFamily="18" charset="0"/>
              </a:rPr>
              <a:t> &amp; </a:t>
            </a:r>
            <a:r>
              <a:rPr lang="en-US" dirty="0" err="1">
                <a:latin typeface="Times New Roman" panose="02020603050405020304" pitchFamily="18" charset="0"/>
                <a:cs typeface="Times New Roman" panose="02020603050405020304" pitchFamily="18" charset="0"/>
              </a:rPr>
              <a:t>Jaravel</a:t>
            </a:r>
            <a:r>
              <a:rPr lang="en-US" dirty="0">
                <a:latin typeface="Times New Roman" panose="02020603050405020304" pitchFamily="18" charset="0"/>
                <a:cs typeface="Times New Roman" panose="02020603050405020304" pitchFamily="18" charset="0"/>
              </a:rPr>
              <a:t>, 2015).</a:t>
            </a:r>
            <a:endParaRPr lang="en-US" dirty="0">
              <a:latin typeface="Times New Roman" panose="02020603050405020304" pitchFamily="18" charset="0"/>
              <a:cs typeface="Times New Roman" panose="02020603050405020304" pitchFamily="18" charset="0"/>
            </a:endParaRPr>
          </a:p>
          <a:p>
            <a:pPr marL="514350" indent="-514350">
              <a:buAutoNum type="alphaLcParenR"/>
            </a:pPr>
            <a:endParaRPr lang="en-US" dirty="0">
              <a:latin typeface="Times New Roman" panose="02020603050405020304" pitchFamily="18" charset="0"/>
              <a:cs typeface="Times New Roman" panose="02020603050405020304" pitchFamily="18" charset="0"/>
            </a:endParaRPr>
          </a:p>
          <a:p>
            <a:pPr marL="0" indent="0" algn="ctr">
              <a:buNone/>
            </a:pPr>
            <a:r>
              <a:rPr lang="en-US" i="1" dirty="0" smtClean="0">
                <a:solidFill>
                  <a:srgbClr val="FF0000"/>
                </a:solidFill>
                <a:latin typeface="Times New Roman" panose="02020603050405020304" pitchFamily="18" charset="0"/>
                <a:cs typeface="Times New Roman" panose="02020603050405020304" pitchFamily="18" charset="0"/>
              </a:rPr>
              <a:t>H2: </a:t>
            </a:r>
            <a:r>
              <a:rPr lang="en-US" i="1" dirty="0">
                <a:solidFill>
                  <a:srgbClr val="FF0000"/>
                </a:solidFill>
                <a:latin typeface="Times New Roman" panose="02020603050405020304" pitchFamily="18" charset="0"/>
                <a:cs typeface="Times New Roman" panose="02020603050405020304" pitchFamily="18" charset="0"/>
              </a:rPr>
              <a:t>Industry-level factors positively </a:t>
            </a:r>
            <a:r>
              <a:rPr lang="en-US" i="1" dirty="0" smtClean="0">
                <a:solidFill>
                  <a:srgbClr val="FF0000"/>
                </a:solidFill>
                <a:latin typeface="Times New Roman" panose="02020603050405020304" pitchFamily="18" charset="0"/>
                <a:cs typeface="Times New Roman" panose="02020603050405020304" pitchFamily="18" charset="0"/>
              </a:rPr>
              <a:t>indirectly influence </a:t>
            </a:r>
            <a:r>
              <a:rPr lang="en-US" i="1" dirty="0">
                <a:solidFill>
                  <a:srgbClr val="FF0000"/>
                </a:solidFill>
                <a:latin typeface="Times New Roman" panose="02020603050405020304" pitchFamily="18" charset="0"/>
                <a:cs typeface="Times New Roman" panose="02020603050405020304" pitchFamily="18" charset="0"/>
              </a:rPr>
              <a:t>corporate </a:t>
            </a:r>
            <a:r>
              <a:rPr lang="en-US" i="1" dirty="0" smtClean="0">
                <a:solidFill>
                  <a:srgbClr val="FF0000"/>
                </a:solidFill>
                <a:latin typeface="Times New Roman" panose="02020603050405020304" pitchFamily="18" charset="0"/>
                <a:cs typeface="Times New Roman" panose="02020603050405020304" pitchFamily="18" charset="0"/>
              </a:rPr>
              <a:t>performance through firm-level factors</a:t>
            </a:r>
            <a:endParaRPr lang="ru-RU" i="1" dirty="0">
              <a:solidFill>
                <a:srgbClr val="FF0000"/>
              </a:solidFill>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7</a:t>
            </a:fld>
            <a:endParaRPr lang="ru-RU"/>
          </a:p>
        </p:txBody>
      </p:sp>
    </p:spTree>
    <p:extLst>
      <p:ext uri="{BB962C8B-B14F-4D97-AF65-F5344CB8AC3E}">
        <p14:creationId xmlns:p14="http://schemas.microsoft.com/office/powerpoint/2010/main" val="1810205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noAutofit/>
          </a:bodyPr>
          <a:lstStyle/>
          <a:p>
            <a:r>
              <a:rPr lang="en-US" sz="3200" dirty="0" smtClean="0">
                <a:solidFill>
                  <a:schemeClr val="bg1"/>
                </a:solidFill>
              </a:rPr>
              <a:t>The </a:t>
            </a:r>
            <a:r>
              <a:rPr lang="en-US" sz="3200" dirty="0" smtClean="0">
                <a:solidFill>
                  <a:schemeClr val="bg1"/>
                </a:solidFill>
              </a:rPr>
              <a:t>Methodology: </a:t>
            </a:r>
            <a:br>
              <a:rPr lang="en-US" sz="3200" dirty="0" smtClean="0">
                <a:solidFill>
                  <a:schemeClr val="bg1"/>
                </a:solidFill>
              </a:rPr>
            </a:br>
            <a:r>
              <a:rPr lang="en-US" sz="3200" dirty="0" smtClean="0">
                <a:solidFill>
                  <a:schemeClr val="bg1"/>
                </a:solidFill>
              </a:rPr>
              <a:t>Random effects model with interaction </a:t>
            </a:r>
            <a:endParaRPr lang="ru-RU" sz="3200" dirty="0">
              <a:solidFill>
                <a:schemeClr val="bg1"/>
              </a:solidFill>
            </a:endParaRPr>
          </a:p>
        </p:txBody>
      </p:sp>
      <p:graphicFrame>
        <p:nvGraphicFramePr>
          <p:cNvPr id="36" name="Object 5"/>
          <p:cNvGraphicFramePr>
            <a:graphicFrameLocks noChangeAspect="1"/>
          </p:cNvGraphicFramePr>
          <p:nvPr>
            <p:extLst>
              <p:ext uri="{D42A27DB-BD31-4B8C-83A1-F6EECF244321}">
                <p14:modId xmlns:p14="http://schemas.microsoft.com/office/powerpoint/2010/main" val="2103929203"/>
              </p:ext>
            </p:extLst>
          </p:nvPr>
        </p:nvGraphicFramePr>
        <p:xfrm>
          <a:off x="2909814" y="2479607"/>
          <a:ext cx="4135180" cy="586116"/>
        </p:xfrm>
        <a:graphic>
          <a:graphicData uri="http://schemas.openxmlformats.org/presentationml/2006/ole">
            <mc:AlternateContent xmlns:mc="http://schemas.openxmlformats.org/markup-compatibility/2006">
              <mc:Choice xmlns:v="urn:schemas-microsoft-com:vml" Requires="v">
                <p:oleObj spid="_x0000_s2142" name="Уравнение" r:id="rId4" imgW="1701720" imgH="241200" progId="Equation.3">
                  <p:embed/>
                </p:oleObj>
              </mc:Choice>
              <mc:Fallback>
                <p:oleObj name="Уравнение" r:id="rId4" imgW="1701720" imgH="241200" progId="Equation.3">
                  <p:embed/>
                  <p:pic>
                    <p:nvPicPr>
                      <p:cNvPr id="0" name=""/>
                      <p:cNvPicPr>
                        <a:picLocks noChangeAspect="1" noChangeArrowheads="1"/>
                      </p:cNvPicPr>
                      <p:nvPr/>
                    </p:nvPicPr>
                    <p:blipFill>
                      <a:blip r:embed="rId5"/>
                      <a:srcRect/>
                      <a:stretch>
                        <a:fillRect/>
                      </a:stretch>
                    </p:blipFill>
                    <p:spPr bwMode="auto">
                      <a:xfrm>
                        <a:off x="2909814" y="2479607"/>
                        <a:ext cx="4135180" cy="586116"/>
                      </a:xfrm>
                      <a:prstGeom prst="rect">
                        <a:avLst/>
                      </a:prstGeom>
                      <a:noFill/>
                      <a:ln>
                        <a:noFill/>
                      </a:ln>
                      <a:effectLst/>
                    </p:spPr>
                  </p:pic>
                </p:oleObj>
              </mc:Fallback>
            </mc:AlternateContent>
          </a:graphicData>
        </a:graphic>
      </p:graphicFrame>
      <p:graphicFrame>
        <p:nvGraphicFramePr>
          <p:cNvPr id="43" name="Object 12"/>
          <p:cNvGraphicFramePr>
            <a:graphicFrameLocks noChangeAspect="1"/>
          </p:cNvGraphicFramePr>
          <p:nvPr>
            <p:extLst>
              <p:ext uri="{D42A27DB-BD31-4B8C-83A1-F6EECF244321}">
                <p14:modId xmlns:p14="http://schemas.microsoft.com/office/powerpoint/2010/main" val="2622355926"/>
              </p:ext>
            </p:extLst>
          </p:nvPr>
        </p:nvGraphicFramePr>
        <p:xfrm>
          <a:off x="4499992" y="3731039"/>
          <a:ext cx="4775040" cy="482400"/>
        </p:xfrm>
        <a:graphic>
          <a:graphicData uri="http://schemas.openxmlformats.org/presentationml/2006/ole">
            <mc:AlternateContent xmlns:mc="http://schemas.openxmlformats.org/markup-compatibility/2006">
              <mc:Choice xmlns:v="urn:schemas-microsoft-com:vml" Requires="v">
                <p:oleObj spid="_x0000_s2143" name="Уравнение" r:id="rId6" imgW="2387520" imgH="241200" progId="Equation.3">
                  <p:embed/>
                </p:oleObj>
              </mc:Choice>
              <mc:Fallback>
                <p:oleObj name="Уравнение" r:id="rId6" imgW="2387520" imgH="241200" progId="Equation.3">
                  <p:embed/>
                  <p:pic>
                    <p:nvPicPr>
                      <p:cNvPr id="0" name=""/>
                      <p:cNvPicPr>
                        <a:picLocks noChangeAspect="1" noChangeArrowheads="1"/>
                      </p:cNvPicPr>
                      <p:nvPr/>
                    </p:nvPicPr>
                    <p:blipFill>
                      <a:blip r:embed="rId7"/>
                      <a:srcRect/>
                      <a:stretch>
                        <a:fillRect/>
                      </a:stretch>
                    </p:blipFill>
                    <p:spPr bwMode="auto">
                      <a:xfrm>
                        <a:off x="4499992" y="3731039"/>
                        <a:ext cx="4775040" cy="48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 name="Object 6"/>
          <p:cNvGraphicFramePr>
            <a:graphicFrameLocks noChangeAspect="1"/>
          </p:cNvGraphicFramePr>
          <p:nvPr>
            <p:extLst>
              <p:ext uri="{D42A27DB-BD31-4B8C-83A1-F6EECF244321}">
                <p14:modId xmlns:p14="http://schemas.microsoft.com/office/powerpoint/2010/main" val="3791247566"/>
              </p:ext>
            </p:extLst>
          </p:nvPr>
        </p:nvGraphicFramePr>
        <p:xfrm>
          <a:off x="2337463" y="1525803"/>
          <a:ext cx="6806537" cy="509588"/>
        </p:xfrm>
        <a:graphic>
          <a:graphicData uri="http://schemas.openxmlformats.org/presentationml/2006/ole">
            <mc:AlternateContent xmlns:mc="http://schemas.openxmlformats.org/markup-compatibility/2006">
              <mc:Choice xmlns:v="urn:schemas-microsoft-com:vml" Requires="v">
                <p:oleObj spid="_x0000_s2144" name="Уравнение" r:id="rId8" imgW="3225600" imgH="241200" progId="Equation.3">
                  <p:embed/>
                </p:oleObj>
              </mc:Choice>
              <mc:Fallback>
                <p:oleObj name="Уравнение" r:id="rId8" imgW="3225600" imgH="241200" progId="Equation.3">
                  <p:embed/>
                  <p:pic>
                    <p:nvPicPr>
                      <p:cNvPr id="0" name=""/>
                      <p:cNvPicPr>
                        <a:picLocks noChangeAspect="1" noChangeArrowheads="1"/>
                      </p:cNvPicPr>
                      <p:nvPr/>
                    </p:nvPicPr>
                    <p:blipFill>
                      <a:blip r:embed="rId9"/>
                      <a:srcRect/>
                      <a:stretch>
                        <a:fillRect/>
                      </a:stretch>
                    </p:blipFill>
                    <p:spPr bwMode="auto">
                      <a:xfrm>
                        <a:off x="2337463" y="1525803"/>
                        <a:ext cx="6806537"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Прямоугольник 5"/>
          <p:cNvSpPr/>
          <p:nvPr/>
        </p:nvSpPr>
        <p:spPr>
          <a:xfrm>
            <a:off x="98416" y="1474224"/>
            <a:ext cx="2088232" cy="587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Level – 1 (firm):</a:t>
            </a:r>
            <a:endParaRPr lang="ru-RU" dirty="0"/>
          </a:p>
        </p:txBody>
      </p:sp>
      <p:sp>
        <p:nvSpPr>
          <p:cNvPr id="51" name="Прямоугольник 50"/>
          <p:cNvSpPr/>
          <p:nvPr/>
        </p:nvSpPr>
        <p:spPr>
          <a:xfrm>
            <a:off x="98416" y="2479607"/>
            <a:ext cx="2097320" cy="586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Level – 2 (industry):</a:t>
            </a:r>
            <a:endParaRPr lang="ru-RU" dirty="0"/>
          </a:p>
        </p:txBody>
      </p:sp>
      <p:sp>
        <p:nvSpPr>
          <p:cNvPr id="53" name="Прямоугольник 52"/>
          <p:cNvSpPr/>
          <p:nvPr/>
        </p:nvSpPr>
        <p:spPr>
          <a:xfrm>
            <a:off x="98416" y="3700227"/>
            <a:ext cx="2097320" cy="850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Cross-level</a:t>
            </a:r>
          </a:p>
          <a:p>
            <a:pPr algn="ctr"/>
            <a:r>
              <a:rPr lang="en-US" dirty="0" smtClean="0"/>
              <a:t> interaction </a:t>
            </a:r>
            <a:br>
              <a:rPr lang="en-US" dirty="0" smtClean="0"/>
            </a:br>
            <a:r>
              <a:rPr lang="en-US" dirty="0" smtClean="0"/>
              <a:t>(slope equation):</a:t>
            </a:r>
            <a:endParaRPr lang="ru-RU" dirty="0"/>
          </a:p>
        </p:txBody>
      </p:sp>
      <p:sp>
        <p:nvSpPr>
          <p:cNvPr id="10" name="Прямоугольник 9"/>
          <p:cNvSpPr/>
          <p:nvPr/>
        </p:nvSpPr>
        <p:spPr>
          <a:xfrm>
            <a:off x="5868144" y="3731039"/>
            <a:ext cx="504056" cy="634065"/>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3059832" y="4551127"/>
            <a:ext cx="5832648" cy="861774"/>
          </a:xfrm>
          <a:prstGeom prst="rect">
            <a:avLst/>
          </a:prstGeom>
        </p:spPr>
        <p:txBody>
          <a:bodyPr wrap="square">
            <a:spAutoFit/>
          </a:bodyPr>
          <a:lstStyle/>
          <a:p>
            <a:pPr>
              <a:spcBef>
                <a:spcPct val="50000"/>
              </a:spcBef>
            </a:pPr>
            <a:r>
              <a:rPr lang="en-US" i="1" dirty="0" smtClean="0"/>
              <a:t> </a:t>
            </a:r>
            <a:r>
              <a:rPr lang="en-US" sz="3200" i="1" dirty="0" smtClean="0">
                <a:latin typeface="Symbol" panose="05050102010706020507" pitchFamily="18" charset="2"/>
              </a:rPr>
              <a:t>g</a:t>
            </a:r>
            <a:r>
              <a:rPr lang="en-US" sz="3200" i="1" baseline="-25000" dirty="0" smtClean="0">
                <a:latin typeface="Symbol" panose="05050102010706020507" pitchFamily="18" charset="2"/>
              </a:rPr>
              <a:t>20</a:t>
            </a:r>
            <a:r>
              <a:rPr lang="en-US" i="1" dirty="0" smtClean="0"/>
              <a:t>  reflects the size </a:t>
            </a:r>
            <a:r>
              <a:rPr lang="en-US" i="1" dirty="0"/>
              <a:t>of interaction (effect on </a:t>
            </a:r>
            <a:r>
              <a:rPr lang="en-US" i="1" dirty="0" smtClean="0"/>
              <a:t>         per </a:t>
            </a:r>
            <a:r>
              <a:rPr lang="en-US" i="1" dirty="0"/>
              <a:t>unit change in </a:t>
            </a:r>
            <a:r>
              <a:rPr lang="en-US" i="1" dirty="0" err="1" smtClean="0"/>
              <a:t>IndEf</a:t>
            </a:r>
            <a:r>
              <a:rPr lang="en-US" i="1" dirty="0" smtClean="0"/>
              <a:t>)</a:t>
            </a:r>
            <a:endParaRPr lang="en-US" i="1" dirty="0"/>
          </a:p>
        </p:txBody>
      </p:sp>
      <p:graphicFrame>
        <p:nvGraphicFramePr>
          <p:cNvPr id="14" name="Объект 13"/>
          <p:cNvGraphicFramePr>
            <a:graphicFrameLocks noChangeAspect="1"/>
          </p:cNvGraphicFramePr>
          <p:nvPr>
            <p:extLst>
              <p:ext uri="{D42A27DB-BD31-4B8C-83A1-F6EECF244321}">
                <p14:modId xmlns:p14="http://schemas.microsoft.com/office/powerpoint/2010/main" val="2459649502"/>
              </p:ext>
            </p:extLst>
          </p:nvPr>
        </p:nvGraphicFramePr>
        <p:xfrm>
          <a:off x="7452320" y="4691558"/>
          <a:ext cx="517202" cy="580912"/>
        </p:xfrm>
        <a:graphic>
          <a:graphicData uri="http://schemas.openxmlformats.org/presentationml/2006/ole">
            <mc:AlternateContent xmlns:mc="http://schemas.openxmlformats.org/markup-compatibility/2006">
              <mc:Choice xmlns:v="urn:schemas-microsoft-com:vml" Requires="v">
                <p:oleObj spid="_x0000_s2145" name="Уравнение" r:id="rId10" imgW="241200" imgH="241200" progId="Equation.3">
                  <p:embed/>
                </p:oleObj>
              </mc:Choice>
              <mc:Fallback>
                <p:oleObj name="Уравнение" r:id="rId10" imgW="241200" imgH="241200" progId="Equation.3">
                  <p:embed/>
                  <p:pic>
                    <p:nvPicPr>
                      <p:cNvPr id="0" name=""/>
                      <p:cNvPicPr/>
                      <p:nvPr/>
                    </p:nvPicPr>
                    <p:blipFill>
                      <a:blip r:embed="rId11"/>
                      <a:stretch>
                        <a:fillRect/>
                      </a:stretch>
                    </p:blipFill>
                    <p:spPr>
                      <a:xfrm>
                        <a:off x="7452320" y="4691558"/>
                        <a:ext cx="517202" cy="580912"/>
                      </a:xfrm>
                      <a:prstGeom prst="rect">
                        <a:avLst/>
                      </a:prstGeom>
                    </p:spPr>
                  </p:pic>
                </p:oleObj>
              </mc:Fallback>
            </mc:AlternateContent>
          </a:graphicData>
        </a:graphic>
      </p:graphicFrame>
      <p:cxnSp>
        <p:nvCxnSpPr>
          <p:cNvPr id="54" name="Прямая со стрелкой 53"/>
          <p:cNvCxnSpPr>
            <a:endCxn id="10" idx="2"/>
          </p:cNvCxnSpPr>
          <p:nvPr/>
        </p:nvCxnSpPr>
        <p:spPr>
          <a:xfrm flipV="1">
            <a:off x="5345832" y="4365104"/>
            <a:ext cx="774340" cy="396267"/>
          </a:xfrm>
          <a:prstGeom prst="straightConnector1">
            <a:avLst/>
          </a:prstGeom>
          <a:ln w="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512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0"/>
            <a:ext cx="6948264" cy="1143000"/>
          </a:xfrm>
        </p:spPr>
        <p:txBody>
          <a:bodyPr/>
          <a:lstStyle/>
          <a:p>
            <a:r>
              <a:rPr lang="en-US" dirty="0" smtClean="0">
                <a:solidFill>
                  <a:schemeClr val="bg1"/>
                </a:solidFill>
              </a:rPr>
              <a:t>The </a:t>
            </a:r>
            <a:r>
              <a:rPr lang="en-US" dirty="0" smtClean="0">
                <a:solidFill>
                  <a:schemeClr val="bg1"/>
                </a:solidFill>
              </a:rPr>
              <a:t>Variables of Interest</a:t>
            </a:r>
            <a:endParaRPr lang="ru-RU" dirty="0">
              <a:solidFill>
                <a:schemeClr val="bg1"/>
              </a:solidFill>
            </a:endParaRPr>
          </a:p>
        </p:txBody>
      </p:sp>
      <mc:AlternateContent xmlns:mc="http://schemas.openxmlformats.org/markup-compatibility/2006">
        <mc:Choice xmlns:a14="http://schemas.microsoft.com/office/drawing/2010/main" Requires="a14">
          <p:graphicFrame>
            <p:nvGraphicFramePr>
              <p:cNvPr id="5" name="Объект 4"/>
              <p:cNvGraphicFramePr>
                <a:graphicFrameLocks noGrp="1"/>
              </p:cNvGraphicFramePr>
              <p:nvPr>
                <p:ph idx="1"/>
                <p:extLst>
                  <p:ext uri="{D42A27DB-BD31-4B8C-83A1-F6EECF244321}">
                    <p14:modId xmlns:p14="http://schemas.microsoft.com/office/powerpoint/2010/main" val="4233514851"/>
                  </p:ext>
                </p:extLst>
              </p:nvPr>
            </p:nvGraphicFramePr>
            <p:xfrm>
              <a:off x="179512" y="1268760"/>
              <a:ext cx="8856984" cy="5018865"/>
            </p:xfrm>
            <a:graphic>
              <a:graphicData uri="http://schemas.openxmlformats.org/drawingml/2006/table">
                <a:tbl>
                  <a:tblPr firstRow="1" bandRow="1">
                    <a:tableStyleId>{5C22544A-7EE6-4342-B048-85BDC9FD1C3A}</a:tableStyleId>
                  </a:tblPr>
                  <a:tblGrid>
                    <a:gridCol w="2357387"/>
                    <a:gridCol w="6499597"/>
                  </a:tblGrid>
                  <a:tr h="351283">
                    <a:tc>
                      <a:txBody>
                        <a:bodyPr/>
                        <a:lstStyle/>
                        <a:p>
                          <a:pPr algn="ctr"/>
                          <a:r>
                            <a:rPr lang="en-US" sz="1800" dirty="0" smtClean="0">
                              <a:latin typeface="Times New Roman" panose="02020603050405020304" pitchFamily="18" charset="0"/>
                              <a:cs typeface="Times New Roman" panose="02020603050405020304" pitchFamily="18" charset="0"/>
                            </a:rPr>
                            <a:t>Variables</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Measurement</a:t>
                          </a:r>
                          <a:endParaRPr lang="ru-RU" sz="1800" dirty="0">
                            <a:latin typeface="Times New Roman" panose="02020603050405020304" pitchFamily="18" charset="0"/>
                            <a:cs typeface="Times New Roman" panose="02020603050405020304" pitchFamily="18" charset="0"/>
                          </a:endParaRPr>
                        </a:p>
                      </a:txBody>
                      <a:tcPr/>
                    </a:tc>
                  </a:tr>
                  <a:tr h="737695">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Company performance</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Economic Value</a:t>
                          </a:r>
                          <a:r>
                            <a:rPr lang="en-US" sz="1800" kern="1200" baseline="0" dirty="0" smtClean="0">
                              <a:solidFill>
                                <a:schemeClr val="dk1"/>
                              </a:solidFill>
                              <a:latin typeface="Times New Roman" panose="02020603050405020304" pitchFamily="18" charset="0"/>
                              <a:ea typeface="+mn-ea"/>
                              <a:cs typeface="Times New Roman" panose="02020603050405020304" pitchFamily="18" charset="0"/>
                            </a:rPr>
                            <a:t> Added (</a:t>
                          </a:r>
                          <a:r>
                            <a:rPr lang="en-US" sz="1800" kern="1200" dirty="0" smtClean="0">
                              <a:solidFill>
                                <a:schemeClr val="dk1"/>
                              </a:solidFill>
                              <a:latin typeface="Times New Roman" panose="02020603050405020304" pitchFamily="18" charset="0"/>
                              <a:ea typeface="+mn-ea"/>
                              <a:cs typeface="Times New Roman" panose="02020603050405020304" pitchFamily="18" charset="0"/>
                            </a:rPr>
                            <a:t>EVA), </a:t>
                          </a:r>
                          <a:r>
                            <a:rPr lang="en-US" sz="1800" kern="1200" dirty="0" err="1" smtClean="0">
                              <a:solidFill>
                                <a:schemeClr val="dk1"/>
                              </a:solidFill>
                              <a:latin typeface="Times New Roman" panose="02020603050405020304" pitchFamily="18" charset="0"/>
                              <a:ea typeface="+mn-ea"/>
                              <a:cs typeface="Times New Roman" panose="02020603050405020304" pitchFamily="18" charset="0"/>
                            </a:rPr>
                            <a:t>mln.euro</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r>
                  <a:tr h="421540">
                    <a:tc gridSpan="2">
                      <a:txBody>
                        <a:bodyPr/>
                        <a:lstStyle/>
                        <a:p>
                          <a:pPr algn="ctr"/>
                          <a:r>
                            <a:rPr lang="en-US" sz="1800" b="1" kern="1200" dirty="0" smtClean="0">
                              <a:solidFill>
                                <a:schemeClr val="dk1"/>
                              </a:solidFill>
                              <a:latin typeface="Times New Roman" panose="02020603050405020304" pitchFamily="18" charset="0"/>
                              <a:ea typeface="+mn-ea"/>
                              <a:cs typeface="Times New Roman" panose="02020603050405020304" pitchFamily="18" charset="0"/>
                            </a:rPr>
                            <a:t>Industry level factors</a:t>
                          </a:r>
                          <a:endParaRPr lang="ru-RU" sz="1800" b="1" kern="1200" dirty="0">
                            <a:solidFill>
                              <a:schemeClr val="dk1"/>
                            </a:solidFill>
                            <a:latin typeface="Times New Roman" panose="02020603050405020304" pitchFamily="18" charset="0"/>
                            <a:ea typeface="+mn-ea"/>
                            <a:cs typeface="Times New Roman" panose="02020603050405020304" pitchFamily="18" charset="0"/>
                          </a:endParaRPr>
                        </a:p>
                      </a:txBody>
                      <a:tcPr/>
                    </a:tc>
                    <a:tc hMerge="1">
                      <a:txBody>
                        <a:bodyPr/>
                        <a:lstStyle/>
                        <a:p>
                          <a:endParaRPr lang="ru-RU"/>
                        </a:p>
                      </a:txBody>
                      <a:tcPr/>
                    </a:tc>
                  </a:tr>
                  <a:tr h="796901">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Concentration</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Herfindahl-Hirshman Index</a:t>
                          </a:r>
                          <a:r>
                            <a:rPr lang="en-US" sz="180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en-US" sz="1800" b="0" i="1" kern="1200" dirty="0" smtClean="0">
                              <a:solidFill>
                                <a:schemeClr val="dk1"/>
                              </a:solidFill>
                              <a:effectLst/>
                              <a:latin typeface="Times New Roman" panose="02020603050405020304" pitchFamily="18" charset="0"/>
                              <a:ea typeface="+mn-ea"/>
                              <a:cs typeface="Times New Roman" panose="02020603050405020304" pitchFamily="18" charset="0"/>
                            </a:rPr>
                            <a:t>HHI =   </a:t>
                          </a:r>
                          <a14:m>
                            <m:oMath xmlns:m="http://schemas.openxmlformats.org/officeDocument/2006/math">
                              <m:nary>
                                <m:naryPr>
                                  <m:chr m:val="∑"/>
                                  <m:ctrlPr>
                                    <a:rPr lang="en-US" sz="1800" kern="1200" smtClean="0">
                                      <a:solidFill>
                                        <a:schemeClr val="dk1"/>
                                      </a:solidFill>
                                      <a:latin typeface="+mn-lt"/>
                                      <a:ea typeface="+mn-ea"/>
                                      <a:cs typeface="+mn-cs"/>
                                    </a:rPr>
                                  </m:ctrlPr>
                                </m:naryPr>
                                <m:sub>
                                  <m:r>
                                    <m:rPr>
                                      <m:brk m:alnAt="23"/>
                                    </m:rPr>
                                    <a:rPr lang="en-US" sz="1800" kern="1200" smtClean="0">
                                      <a:solidFill>
                                        <a:schemeClr val="dk1"/>
                                      </a:solidFill>
                                      <a:latin typeface="+mn-lt"/>
                                      <a:ea typeface="+mn-ea"/>
                                      <a:cs typeface="+mn-cs"/>
                                    </a:rPr>
                                    <m:t>𝑖</m:t>
                                  </m:r>
                                  <m:r>
                                    <a:rPr lang="en-US" sz="1800" kern="1200" smtClean="0">
                                      <a:solidFill>
                                        <a:schemeClr val="dk1"/>
                                      </a:solidFill>
                                      <a:latin typeface="+mn-lt"/>
                                      <a:ea typeface="+mn-ea"/>
                                      <a:cs typeface="+mn-cs"/>
                                    </a:rPr>
                                    <m:t>=1</m:t>
                                  </m:r>
                                </m:sub>
                                <m:sup>
                                  <m:r>
                                    <a:rPr lang="en-US" sz="1800" kern="1200" smtClean="0">
                                      <a:solidFill>
                                        <a:schemeClr val="dk1"/>
                                      </a:solidFill>
                                      <a:latin typeface="+mn-lt"/>
                                      <a:ea typeface="+mn-ea"/>
                                      <a:cs typeface="+mn-cs"/>
                                    </a:rPr>
                                    <m:t>𝑛</m:t>
                                  </m:r>
                                </m:sup>
                                <m:e>
                                  <m:sSubSup>
                                    <m:sSubSupPr>
                                      <m:ctrlPr>
                                        <a:rPr lang="en-US" sz="1800" kern="1200" smtClean="0">
                                          <a:solidFill>
                                            <a:schemeClr val="dk1"/>
                                          </a:solidFill>
                                          <a:latin typeface="+mn-lt"/>
                                          <a:ea typeface="+mn-ea"/>
                                          <a:cs typeface="+mn-cs"/>
                                        </a:rPr>
                                      </m:ctrlPr>
                                    </m:sSubSupPr>
                                    <m:e>
                                      <m:r>
                                        <a:rPr lang="en-US" sz="1800" kern="1200" smtClean="0">
                                          <a:solidFill>
                                            <a:schemeClr val="dk1"/>
                                          </a:solidFill>
                                          <a:latin typeface="+mn-lt"/>
                                          <a:ea typeface="+mn-ea"/>
                                          <a:cs typeface="+mn-cs"/>
                                        </a:rPr>
                                        <m:t>𝑚</m:t>
                                      </m:r>
                                    </m:e>
                                    <m:sub>
                                      <m:r>
                                        <a:rPr lang="en-US" sz="1800" kern="1200" smtClean="0">
                                          <a:solidFill>
                                            <a:schemeClr val="dk1"/>
                                          </a:solidFill>
                                          <a:latin typeface="+mn-lt"/>
                                          <a:ea typeface="+mn-ea"/>
                                          <a:cs typeface="+mn-cs"/>
                                        </a:rPr>
                                        <m:t>𝑖</m:t>
                                      </m:r>
                                      <m:r>
                                        <a:rPr lang="en-US" sz="1800" kern="1200" smtClean="0">
                                          <a:solidFill>
                                            <a:schemeClr val="dk1"/>
                                          </a:solidFill>
                                          <a:latin typeface="+mn-lt"/>
                                          <a:ea typeface="+mn-ea"/>
                                          <a:cs typeface="+mn-cs"/>
                                        </a:rPr>
                                        <m:t>,</m:t>
                                      </m:r>
                                      <m:r>
                                        <a:rPr lang="en-US" sz="1800" kern="1200" smtClean="0">
                                          <a:solidFill>
                                            <a:schemeClr val="dk1"/>
                                          </a:solidFill>
                                          <a:latin typeface="+mn-lt"/>
                                          <a:ea typeface="+mn-ea"/>
                                          <a:cs typeface="+mn-cs"/>
                                        </a:rPr>
                                        <m:t>𝑗</m:t>
                                      </m:r>
                                    </m:sub>
                                    <m:sup>
                                      <m:r>
                                        <a:rPr lang="en-US" sz="1800" kern="1200" smtClean="0">
                                          <a:solidFill>
                                            <a:schemeClr val="dk1"/>
                                          </a:solidFill>
                                          <a:latin typeface="+mn-lt"/>
                                          <a:ea typeface="+mn-ea"/>
                                          <a:cs typeface="+mn-cs"/>
                                        </a:rPr>
                                        <m:t>2</m:t>
                                      </m:r>
                                    </m:sup>
                                  </m:sSubSup>
                                </m:e>
                              </m:nary>
                            </m:oMath>
                          </a14:m>
                          <a:endParaRPr lang="en-US" sz="1800" kern="1200" dirty="0" smtClean="0">
                            <a:solidFill>
                              <a:schemeClr val="dk1"/>
                            </a:solidFill>
                            <a:latin typeface="Times New Roman" panose="02020603050405020304" pitchFamily="18" charset="0"/>
                            <a:ea typeface="+mn-ea"/>
                            <a:cs typeface="Times New Roman" panose="02020603050405020304" pitchFamily="18" charset="0"/>
                          </a:endParaRPr>
                        </a:p>
                        <a:p>
                          <a:r>
                            <a:rPr lang="en-US" sz="1800" kern="1200" dirty="0" smtClean="0">
                              <a:solidFill>
                                <a:schemeClr val="dk1"/>
                              </a:solidFill>
                              <a:latin typeface="Times New Roman" panose="02020603050405020304" pitchFamily="18" charset="0"/>
                              <a:ea typeface="+mn-ea"/>
                              <a:cs typeface="Times New Roman" panose="02020603050405020304" pitchFamily="18" charset="0"/>
                            </a:rPr>
                            <a:t>If HHI = 0, the industry</a:t>
                          </a:r>
                          <a:r>
                            <a:rPr lang="en-US" sz="1800" kern="1200" baseline="0" dirty="0" smtClean="0">
                              <a:solidFill>
                                <a:schemeClr val="dk1"/>
                              </a:solidFill>
                              <a:latin typeface="Times New Roman" panose="02020603050405020304" pitchFamily="18" charset="0"/>
                              <a:ea typeface="+mn-ea"/>
                              <a:cs typeface="Times New Roman" panose="02020603050405020304" pitchFamily="18" charset="0"/>
                            </a:rPr>
                            <a:t> has perfect competition structure</a:t>
                          </a:r>
                          <a:endParaRPr lang="en-US" sz="1800" kern="1200" dirty="0" smtClean="0">
                            <a:solidFill>
                              <a:schemeClr val="dk1"/>
                            </a:solidFill>
                            <a:latin typeface="Times New Roman" panose="02020603050405020304" pitchFamily="18" charset="0"/>
                            <a:ea typeface="+mn-ea"/>
                            <a:cs typeface="Times New Roman" panose="02020603050405020304" pitchFamily="18" charset="0"/>
                          </a:endParaRPr>
                        </a:p>
                      </a:txBody>
                      <a:tcPr/>
                    </a:tc>
                  </a:tr>
                  <a:tr h="1240469">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Localization</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Krugman specialization index </a:t>
                          </a:r>
                          <a14:m>
                            <m:oMath xmlns:m="http://schemas.openxmlformats.org/officeDocument/2006/math">
                              <m:r>
                                <a:rPr lang="en-US" sz="1800" b="0" i="0" kern="1200" baseline="0" smtClean="0">
                                  <a:solidFill>
                                    <a:schemeClr val="dk1"/>
                                  </a:solidFill>
                                  <a:effectLst/>
                                  <a:latin typeface="Cambria Math" panose="02040503050406030204" pitchFamily="18" charset="0"/>
                                  <a:ea typeface="+mn-ea"/>
                                  <a:cs typeface="+mn-cs"/>
                                </a:rPr>
                                <m:t> </m:t>
                              </m:r>
                              <m:r>
                                <a:rPr lang="en-US" sz="1800" b="0" i="1" kern="1200" smtClean="0">
                                  <a:solidFill>
                                    <a:schemeClr val="dk1"/>
                                  </a:solidFill>
                                  <a:effectLst/>
                                  <a:latin typeface="Cambria Math" panose="02040503050406030204" pitchFamily="18" charset="0"/>
                                  <a:ea typeface="+mn-ea"/>
                                  <a:cs typeface="+mn-cs"/>
                                </a:rPr>
                                <m:t>𝐾𝑆𝐼</m:t>
                              </m:r>
                              <m:r>
                                <a:rPr lang="en-US" sz="1800" b="0" i="1" kern="1200" smtClean="0">
                                  <a:solidFill>
                                    <a:schemeClr val="dk1"/>
                                  </a:solidFill>
                                  <a:effectLst/>
                                  <a:latin typeface="Cambria Math" panose="02040503050406030204" pitchFamily="18" charset="0"/>
                                  <a:ea typeface="+mn-ea"/>
                                  <a:cs typeface="+mn-cs"/>
                                </a:rPr>
                                <m:t>=</m:t>
                              </m:r>
                              <m:nary>
                                <m:naryPr>
                                  <m:chr m:val="∑"/>
                                  <m:limLoc m:val="subSup"/>
                                  <m:supHide m:val="on"/>
                                  <m:ctrlPr>
                                    <a:rPr lang="ru-RU" sz="1800" i="1" kern="1200">
                                      <a:solidFill>
                                        <a:schemeClr val="dk1"/>
                                      </a:solidFill>
                                      <a:effectLst/>
                                      <a:latin typeface="+mn-lt"/>
                                      <a:ea typeface="+mn-ea"/>
                                      <a:cs typeface="+mn-cs"/>
                                    </a:rPr>
                                  </m:ctrlPr>
                                </m:naryPr>
                                <m:sub>
                                  <m:r>
                                    <a:rPr lang="ru-RU" sz="1800" i="1" kern="1200">
                                      <a:solidFill>
                                        <a:schemeClr val="dk1"/>
                                      </a:solidFill>
                                      <a:effectLst/>
                                      <a:latin typeface="+mn-lt"/>
                                      <a:ea typeface="+mn-ea"/>
                                      <a:cs typeface="+mn-cs"/>
                                    </a:rPr>
                                    <m:t>𝑆</m:t>
                                  </m:r>
                                </m:sub>
                                <m:sup/>
                                <m:e>
                                  <m:d>
                                    <m:dPr>
                                      <m:ctrlPr>
                                        <a:rPr lang="ru-RU" sz="1800" i="1" kern="1200">
                                          <a:solidFill>
                                            <a:schemeClr val="dk1"/>
                                          </a:solidFill>
                                          <a:effectLst/>
                                          <a:latin typeface="+mn-lt"/>
                                          <a:ea typeface="+mn-ea"/>
                                          <a:cs typeface="+mn-cs"/>
                                        </a:rPr>
                                      </m:ctrlPr>
                                    </m:dPr>
                                    <m:e>
                                      <m:d>
                                        <m:dPr>
                                          <m:begChr m:val="|"/>
                                          <m:endChr m:val="|"/>
                                          <m:ctrlPr>
                                            <a:rPr lang="ru-RU" sz="1800" i="1" kern="1200">
                                              <a:solidFill>
                                                <a:schemeClr val="dk1"/>
                                              </a:solidFill>
                                              <a:effectLst/>
                                              <a:latin typeface="+mn-lt"/>
                                              <a:ea typeface="+mn-ea"/>
                                              <a:cs typeface="+mn-cs"/>
                                            </a:rPr>
                                          </m:ctrlPr>
                                        </m:dPr>
                                        <m:e>
                                          <m:f>
                                            <m:fPr>
                                              <m:ctrlPr>
                                                <a:rPr lang="ru-RU" sz="1800" i="1" kern="1200">
                                                  <a:solidFill>
                                                    <a:schemeClr val="dk1"/>
                                                  </a:solidFill>
                                                  <a:effectLst/>
                                                  <a:latin typeface="+mn-lt"/>
                                                  <a:ea typeface="+mn-ea"/>
                                                  <a:cs typeface="+mn-cs"/>
                                                </a:rPr>
                                              </m:ctrlPr>
                                            </m:fPr>
                                            <m:num>
                                              <m:sSub>
                                                <m:sSubPr>
                                                  <m:ctrlPr>
                                                    <a:rPr lang="ru-RU" sz="1800" i="1" kern="1200">
                                                      <a:solidFill>
                                                        <a:schemeClr val="dk1"/>
                                                      </a:solidFill>
                                                      <a:effectLst/>
                                                      <a:latin typeface="+mn-lt"/>
                                                      <a:ea typeface="+mn-ea"/>
                                                      <a:cs typeface="+mn-cs"/>
                                                    </a:rPr>
                                                  </m:ctrlPr>
                                                </m:sSubPr>
                                                <m:e>
                                                  <m:r>
                                                    <a:rPr lang="ru-RU" sz="1800" i="1" kern="1200">
                                                      <a:solidFill>
                                                        <a:schemeClr val="dk1"/>
                                                      </a:solidFill>
                                                      <a:effectLst/>
                                                      <a:latin typeface="+mn-lt"/>
                                                      <a:ea typeface="+mn-ea"/>
                                                      <a:cs typeface="+mn-cs"/>
                                                    </a:rPr>
                                                    <m:t>𝐿</m:t>
                                                  </m:r>
                                                </m:e>
                                                <m:sub>
                                                  <m:r>
                                                    <a:rPr lang="ru-RU" sz="1800" i="1" kern="1200">
                                                      <a:solidFill>
                                                        <a:schemeClr val="dk1"/>
                                                      </a:solidFill>
                                                      <a:effectLst/>
                                                      <a:latin typeface="+mn-lt"/>
                                                      <a:ea typeface="+mn-ea"/>
                                                      <a:cs typeface="+mn-cs"/>
                                                    </a:rPr>
                                                    <m:t>𝑍𝑆</m:t>
                                                  </m:r>
                                                </m:sub>
                                              </m:sSub>
                                            </m:num>
                                            <m:den>
                                              <m:sSub>
                                                <m:sSubPr>
                                                  <m:ctrlPr>
                                                    <a:rPr lang="ru-RU" sz="1800" i="1" kern="1200">
                                                      <a:solidFill>
                                                        <a:schemeClr val="dk1"/>
                                                      </a:solidFill>
                                                      <a:effectLst/>
                                                      <a:latin typeface="+mn-lt"/>
                                                      <a:ea typeface="+mn-ea"/>
                                                      <a:cs typeface="+mn-cs"/>
                                                    </a:rPr>
                                                  </m:ctrlPr>
                                                </m:sSubPr>
                                                <m:e>
                                                  <m:r>
                                                    <a:rPr lang="ru-RU" sz="1800" i="1" kern="1200">
                                                      <a:solidFill>
                                                        <a:schemeClr val="dk1"/>
                                                      </a:solidFill>
                                                      <a:effectLst/>
                                                      <a:latin typeface="+mn-lt"/>
                                                      <a:ea typeface="+mn-ea"/>
                                                      <a:cs typeface="+mn-cs"/>
                                                    </a:rPr>
                                                    <m:t>𝐿</m:t>
                                                  </m:r>
                                                </m:e>
                                                <m:sub>
                                                  <m:r>
                                                    <a:rPr lang="ru-RU" sz="1800" i="1" kern="1200">
                                                      <a:solidFill>
                                                        <a:schemeClr val="dk1"/>
                                                      </a:solidFill>
                                                      <a:effectLst/>
                                                      <a:latin typeface="+mn-lt"/>
                                                      <a:ea typeface="+mn-ea"/>
                                                      <a:cs typeface="+mn-cs"/>
                                                    </a:rPr>
                                                    <m:t>𝑍</m:t>
                                                  </m:r>
                                                </m:sub>
                                              </m:sSub>
                                            </m:den>
                                          </m:f>
                                          <m:r>
                                            <a:rPr lang="en-US" sz="1800" i="1" kern="1200">
                                              <a:solidFill>
                                                <a:schemeClr val="dk1"/>
                                              </a:solidFill>
                                              <a:effectLst/>
                                              <a:latin typeface="+mn-lt"/>
                                              <a:ea typeface="+mn-ea"/>
                                              <a:cs typeface="+mn-cs"/>
                                            </a:rPr>
                                            <m:t>− </m:t>
                                          </m:r>
                                          <m:f>
                                            <m:fPr>
                                              <m:ctrlPr>
                                                <a:rPr lang="ru-RU" sz="1800" i="1" kern="1200">
                                                  <a:solidFill>
                                                    <a:schemeClr val="dk1"/>
                                                  </a:solidFill>
                                                  <a:effectLst/>
                                                  <a:latin typeface="+mn-lt"/>
                                                  <a:ea typeface="+mn-ea"/>
                                                  <a:cs typeface="+mn-cs"/>
                                                </a:rPr>
                                              </m:ctrlPr>
                                            </m:fPr>
                                            <m:num>
                                              <m:sSub>
                                                <m:sSubPr>
                                                  <m:ctrlPr>
                                                    <a:rPr lang="ru-RU" sz="1800" i="1" kern="1200">
                                                      <a:solidFill>
                                                        <a:schemeClr val="dk1"/>
                                                      </a:solidFill>
                                                      <a:effectLst/>
                                                      <a:latin typeface="+mn-lt"/>
                                                      <a:ea typeface="+mn-ea"/>
                                                      <a:cs typeface="+mn-cs"/>
                                                    </a:rPr>
                                                  </m:ctrlPr>
                                                </m:sSubPr>
                                                <m:e>
                                                  <m:r>
                                                    <a:rPr lang="ru-RU" sz="1800" i="1" kern="1200">
                                                      <a:solidFill>
                                                        <a:schemeClr val="dk1"/>
                                                      </a:solidFill>
                                                      <a:effectLst/>
                                                      <a:latin typeface="+mn-lt"/>
                                                      <a:ea typeface="+mn-ea"/>
                                                      <a:cs typeface="+mn-cs"/>
                                                    </a:rPr>
                                                    <m:t>𝐿</m:t>
                                                  </m:r>
                                                </m:e>
                                                <m:sub>
                                                  <m:r>
                                                    <a:rPr lang="ru-RU" sz="1800" i="1" kern="1200">
                                                      <a:solidFill>
                                                        <a:schemeClr val="dk1"/>
                                                      </a:solidFill>
                                                      <a:effectLst/>
                                                      <a:latin typeface="+mn-lt"/>
                                                      <a:ea typeface="+mn-ea"/>
                                                      <a:cs typeface="+mn-cs"/>
                                                    </a:rPr>
                                                    <m:t>𝑆</m:t>
                                                  </m:r>
                                                </m:sub>
                                              </m:sSub>
                                            </m:num>
                                            <m:den>
                                              <m:r>
                                                <a:rPr lang="ru-RU" sz="1800" i="1" kern="1200">
                                                  <a:solidFill>
                                                    <a:schemeClr val="dk1"/>
                                                  </a:solidFill>
                                                  <a:effectLst/>
                                                  <a:latin typeface="+mn-lt"/>
                                                  <a:ea typeface="+mn-ea"/>
                                                  <a:cs typeface="+mn-cs"/>
                                                </a:rPr>
                                                <m:t>𝐿</m:t>
                                              </m:r>
                                            </m:den>
                                          </m:f>
                                        </m:e>
                                      </m:d>
                                    </m:e>
                                  </m:d>
                                </m:e>
                              </m:nary>
                            </m:oMath>
                          </a14:m>
                          <a:endParaRPr lang="en-US" sz="1800" kern="1200" dirty="0" smtClean="0">
                            <a:solidFill>
                              <a:schemeClr val="dk1"/>
                            </a:solidFill>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Times New Roman" panose="02020603050405020304" pitchFamily="18" charset="0"/>
                              <a:ea typeface="+mn-ea"/>
                              <a:cs typeface="Times New Roman" panose="02020603050405020304" pitchFamily="18" charset="0"/>
                            </a:rPr>
                            <a:t>If KSI </a:t>
                          </a:r>
                          <a:r>
                            <a:rPr lang="en-US" sz="1800" kern="1200" baseline="0" dirty="0" smtClean="0">
                              <a:solidFill>
                                <a:schemeClr val="dk1"/>
                              </a:solidFill>
                              <a:latin typeface="Times New Roman" panose="02020603050405020304" pitchFamily="18" charset="0"/>
                              <a:ea typeface="+mn-ea"/>
                              <a:cs typeface="Times New Roman" panose="02020603050405020304" pitchFamily="18" charset="0"/>
                            </a:rPr>
                            <a:t> = 0, the industry has the same economic structure as the national level (“flat” distribution of companies in the area)</a:t>
                          </a:r>
                          <a:endParaRPr lang="ru-RU" sz="1800" kern="1200" dirty="0" smtClean="0">
                            <a:solidFill>
                              <a:schemeClr val="dk1"/>
                            </a:solidFill>
                            <a:latin typeface="Times New Roman" panose="02020603050405020304" pitchFamily="18" charset="0"/>
                            <a:ea typeface="+mn-ea"/>
                            <a:cs typeface="Times New Roman" panose="02020603050405020304" pitchFamily="18" charset="0"/>
                          </a:endParaRPr>
                        </a:p>
                      </a:txBody>
                      <a:tcPr/>
                    </a:tc>
                  </a:tr>
                  <a:tr h="485500">
                    <a:tc gridSpan="2">
                      <a:txBody>
                        <a:bodyPr/>
                        <a:lstStyle/>
                        <a:p>
                          <a:pPr algn="ctr"/>
                          <a:r>
                            <a:rPr lang="en-US" sz="1800" b="1" kern="1200" dirty="0" smtClean="0">
                              <a:solidFill>
                                <a:schemeClr val="dk1"/>
                              </a:solidFill>
                              <a:latin typeface="Times New Roman" panose="02020603050405020304" pitchFamily="18" charset="0"/>
                              <a:ea typeface="+mn-ea"/>
                              <a:cs typeface="Times New Roman" panose="02020603050405020304" pitchFamily="18" charset="0"/>
                            </a:rPr>
                            <a:t>Firm level factors</a:t>
                          </a:r>
                          <a:endParaRPr lang="ru-RU" sz="1800" b="1" kern="1200" dirty="0">
                            <a:solidFill>
                              <a:schemeClr val="dk1"/>
                            </a:solidFill>
                            <a:latin typeface="Times New Roman" panose="02020603050405020304" pitchFamily="18" charset="0"/>
                            <a:ea typeface="+mn-ea"/>
                            <a:cs typeface="Times New Roman" panose="02020603050405020304" pitchFamily="18" charset="0"/>
                          </a:endParaRPr>
                        </a:p>
                      </a:txBody>
                      <a:tcPr/>
                    </a:tc>
                    <a:tc hMerge="1">
                      <a:txBody>
                        <a:bodyPr/>
                        <a:lstStyle/>
                        <a:p>
                          <a:endParaRPr lang="ru-RU"/>
                        </a:p>
                      </a:txBody>
                      <a:tcPr/>
                    </a:tc>
                  </a:tr>
                  <a:tr h="485500">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Intangible assets</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800" dirty="0" smtClean="0">
                              <a:latin typeface="Times New Roman" panose="02020603050405020304" pitchFamily="18" charset="0"/>
                              <a:cs typeface="Times New Roman" panose="02020603050405020304" pitchFamily="18" charset="0"/>
                            </a:rPr>
                            <a:t>Value of Intangible assets disclosure</a:t>
                          </a:r>
                          <a:r>
                            <a:rPr lang="en-US" sz="1800" baseline="0" dirty="0" smtClean="0">
                              <a:latin typeface="Times New Roman" panose="02020603050405020304" pitchFamily="18" charset="0"/>
                              <a:cs typeface="Times New Roman" panose="02020603050405020304" pitchFamily="18" charset="0"/>
                            </a:rPr>
                            <a:t> in the balance sheet, </a:t>
                          </a:r>
                          <a:r>
                            <a:rPr lang="en-US" sz="1800" baseline="0" dirty="0" err="1" smtClean="0">
                              <a:latin typeface="Times New Roman" panose="02020603050405020304" pitchFamily="18" charset="0"/>
                              <a:cs typeface="Times New Roman" panose="02020603050405020304" pitchFamily="18" charset="0"/>
                            </a:rPr>
                            <a:t>mln.euro</a:t>
                          </a:r>
                          <a:endParaRPr lang="ru-RU" sz="1800" dirty="0">
                            <a:latin typeface="Times New Roman" panose="02020603050405020304" pitchFamily="18" charset="0"/>
                            <a:cs typeface="Times New Roman" panose="02020603050405020304" pitchFamily="18" charset="0"/>
                          </a:endParaRPr>
                        </a:p>
                      </a:txBody>
                      <a:tcPr/>
                    </a:tc>
                  </a:tr>
                  <a:tr h="485500">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Patents</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800" dirty="0" smtClean="0">
                              <a:latin typeface="Times New Roman" panose="02020603050405020304" pitchFamily="18" charset="0"/>
                              <a:cs typeface="Times New Roman" panose="02020603050405020304" pitchFamily="18" charset="0"/>
                            </a:rPr>
                            <a:t>Number of company</a:t>
                          </a:r>
                          <a:r>
                            <a:rPr lang="en-US" sz="1800" baseline="0" dirty="0" smtClean="0">
                              <a:latin typeface="Times New Roman" panose="02020603050405020304" pitchFamily="18" charset="0"/>
                              <a:cs typeface="Times New Roman" panose="02020603050405020304" pitchFamily="18" charset="0"/>
                            </a:rPr>
                            <a:t> patents</a:t>
                          </a:r>
                          <a:endParaRPr lang="ru-RU" sz="1800" dirty="0">
                            <a:latin typeface="Times New Roman" panose="02020603050405020304" pitchFamily="18" charset="0"/>
                            <a:cs typeface="Times New Roman" panose="02020603050405020304" pitchFamily="18" charset="0"/>
                          </a:endParaRPr>
                        </a:p>
                      </a:txBody>
                      <a:tcPr/>
                    </a:tc>
                  </a:tr>
                </a:tbl>
              </a:graphicData>
            </a:graphic>
          </p:graphicFrame>
        </mc:Choice>
        <mc:Fallback>
          <p:graphicFrame>
            <p:nvGraphicFramePr>
              <p:cNvPr id="5" name="Объект 4"/>
              <p:cNvGraphicFramePr>
                <a:graphicFrameLocks noGrp="1"/>
              </p:cNvGraphicFramePr>
              <p:nvPr>
                <p:ph idx="1"/>
                <p:extLst>
                  <p:ext uri="{D42A27DB-BD31-4B8C-83A1-F6EECF244321}">
                    <p14:modId xmlns:p14="http://schemas.microsoft.com/office/powerpoint/2010/main" val="4233514851"/>
                  </p:ext>
                </p:extLst>
              </p:nvPr>
            </p:nvGraphicFramePr>
            <p:xfrm>
              <a:off x="179512" y="1268760"/>
              <a:ext cx="8856984" cy="5018865"/>
            </p:xfrm>
            <a:graphic>
              <a:graphicData uri="http://schemas.openxmlformats.org/drawingml/2006/table">
                <a:tbl>
                  <a:tblPr firstRow="1" bandRow="1">
                    <a:tableStyleId>{5C22544A-7EE6-4342-B048-85BDC9FD1C3A}</a:tableStyleId>
                  </a:tblPr>
                  <a:tblGrid>
                    <a:gridCol w="2357387"/>
                    <a:gridCol w="6499597"/>
                  </a:tblGrid>
                  <a:tr h="365760">
                    <a:tc>
                      <a:txBody>
                        <a:bodyPr/>
                        <a:lstStyle/>
                        <a:p>
                          <a:pPr algn="ctr"/>
                          <a:r>
                            <a:rPr lang="en-US" sz="1800" dirty="0" smtClean="0">
                              <a:latin typeface="Times New Roman" panose="02020603050405020304" pitchFamily="18" charset="0"/>
                              <a:cs typeface="Times New Roman" panose="02020603050405020304" pitchFamily="18" charset="0"/>
                            </a:rPr>
                            <a:t>Variables</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Measurement</a:t>
                          </a:r>
                          <a:endParaRPr lang="ru-RU" sz="1800" dirty="0">
                            <a:latin typeface="Times New Roman" panose="02020603050405020304" pitchFamily="18" charset="0"/>
                            <a:cs typeface="Times New Roman" panose="02020603050405020304" pitchFamily="18" charset="0"/>
                          </a:endParaRPr>
                        </a:p>
                      </a:txBody>
                      <a:tcPr/>
                    </a:tc>
                  </a:tr>
                  <a:tr h="737695">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Company performance</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Economic Value</a:t>
                          </a:r>
                          <a:r>
                            <a:rPr lang="en-US" sz="1800" kern="1200" baseline="0" dirty="0" smtClean="0">
                              <a:solidFill>
                                <a:schemeClr val="dk1"/>
                              </a:solidFill>
                              <a:latin typeface="Times New Roman" panose="02020603050405020304" pitchFamily="18" charset="0"/>
                              <a:ea typeface="+mn-ea"/>
                              <a:cs typeface="Times New Roman" panose="02020603050405020304" pitchFamily="18" charset="0"/>
                            </a:rPr>
                            <a:t> Added (</a:t>
                          </a:r>
                          <a:r>
                            <a:rPr lang="en-US" sz="1800" kern="1200" dirty="0" smtClean="0">
                              <a:solidFill>
                                <a:schemeClr val="dk1"/>
                              </a:solidFill>
                              <a:latin typeface="Times New Roman" panose="02020603050405020304" pitchFamily="18" charset="0"/>
                              <a:ea typeface="+mn-ea"/>
                              <a:cs typeface="Times New Roman" panose="02020603050405020304" pitchFamily="18" charset="0"/>
                            </a:rPr>
                            <a:t>EVA), </a:t>
                          </a:r>
                          <a:r>
                            <a:rPr lang="en-US" sz="1800" kern="1200" dirty="0" err="1" smtClean="0">
                              <a:solidFill>
                                <a:schemeClr val="dk1"/>
                              </a:solidFill>
                              <a:latin typeface="Times New Roman" panose="02020603050405020304" pitchFamily="18" charset="0"/>
                              <a:ea typeface="+mn-ea"/>
                              <a:cs typeface="Times New Roman" panose="02020603050405020304" pitchFamily="18" charset="0"/>
                            </a:rPr>
                            <a:t>mln.euro</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r>
                  <a:tr h="421540">
                    <a:tc gridSpan="2">
                      <a:txBody>
                        <a:bodyPr/>
                        <a:lstStyle/>
                        <a:p>
                          <a:pPr algn="ctr"/>
                          <a:r>
                            <a:rPr lang="en-US" sz="1800" b="1" kern="1200" dirty="0" smtClean="0">
                              <a:solidFill>
                                <a:schemeClr val="dk1"/>
                              </a:solidFill>
                              <a:latin typeface="Times New Roman" panose="02020603050405020304" pitchFamily="18" charset="0"/>
                              <a:ea typeface="+mn-ea"/>
                              <a:cs typeface="Times New Roman" panose="02020603050405020304" pitchFamily="18" charset="0"/>
                            </a:rPr>
                            <a:t>Industry level factors</a:t>
                          </a:r>
                          <a:endParaRPr lang="ru-RU" sz="1800" b="1" kern="1200" dirty="0">
                            <a:solidFill>
                              <a:schemeClr val="dk1"/>
                            </a:solidFill>
                            <a:latin typeface="Times New Roman" panose="02020603050405020304" pitchFamily="18" charset="0"/>
                            <a:ea typeface="+mn-ea"/>
                            <a:cs typeface="Times New Roman" panose="02020603050405020304" pitchFamily="18" charset="0"/>
                          </a:endParaRPr>
                        </a:p>
                      </a:txBody>
                      <a:tcPr/>
                    </a:tc>
                    <a:tc hMerge="1">
                      <a:txBody>
                        <a:bodyPr/>
                        <a:lstStyle/>
                        <a:p>
                          <a:endParaRPr lang="ru-RU"/>
                        </a:p>
                      </a:txBody>
                      <a:tcPr/>
                    </a:tc>
                  </a:tr>
                  <a:tr h="796901">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Concentration</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endParaRPr lang="ru-RU"/>
                        </a:p>
                      </a:txBody>
                      <a:tcPr>
                        <a:blipFill rotWithShape="0">
                          <a:blip r:embed="rId3"/>
                          <a:stretch>
                            <a:fillRect l="-36364" t="-194656" r="-375" b="-339695"/>
                          </a:stretch>
                        </a:blipFill>
                      </a:tcPr>
                    </a:tc>
                  </a:tr>
                  <a:tr h="1240469">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Localization</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endParaRPr lang="ru-RU"/>
                        </a:p>
                      </a:txBody>
                      <a:tcPr>
                        <a:blipFill rotWithShape="0">
                          <a:blip r:embed="rId3"/>
                          <a:stretch>
                            <a:fillRect l="-36364" t="-189216" r="-375" b="-118137"/>
                          </a:stretch>
                        </a:blipFill>
                      </a:tcPr>
                    </a:tc>
                  </a:tr>
                  <a:tr h="485500">
                    <a:tc gridSpan="2">
                      <a:txBody>
                        <a:bodyPr/>
                        <a:lstStyle/>
                        <a:p>
                          <a:pPr algn="ctr"/>
                          <a:r>
                            <a:rPr lang="en-US" sz="1800" b="1" kern="1200" dirty="0" smtClean="0">
                              <a:solidFill>
                                <a:schemeClr val="dk1"/>
                              </a:solidFill>
                              <a:latin typeface="Times New Roman" panose="02020603050405020304" pitchFamily="18" charset="0"/>
                              <a:ea typeface="+mn-ea"/>
                              <a:cs typeface="Times New Roman" panose="02020603050405020304" pitchFamily="18" charset="0"/>
                            </a:rPr>
                            <a:t>Firm level factors</a:t>
                          </a:r>
                          <a:endParaRPr lang="ru-RU" sz="1800" b="1" kern="1200" dirty="0">
                            <a:solidFill>
                              <a:schemeClr val="dk1"/>
                            </a:solidFill>
                            <a:latin typeface="Times New Roman" panose="02020603050405020304" pitchFamily="18" charset="0"/>
                            <a:ea typeface="+mn-ea"/>
                            <a:cs typeface="Times New Roman" panose="02020603050405020304" pitchFamily="18" charset="0"/>
                          </a:endParaRPr>
                        </a:p>
                      </a:txBody>
                      <a:tcPr/>
                    </a:tc>
                    <a:tc hMerge="1">
                      <a:txBody>
                        <a:bodyPr/>
                        <a:lstStyle/>
                        <a:p>
                          <a:endParaRPr lang="ru-RU"/>
                        </a:p>
                      </a:txBody>
                      <a:tcPr/>
                    </a:tc>
                  </a:tr>
                  <a:tr h="485500">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Intangible assets</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800" dirty="0" smtClean="0">
                              <a:latin typeface="Times New Roman" panose="02020603050405020304" pitchFamily="18" charset="0"/>
                              <a:cs typeface="Times New Roman" panose="02020603050405020304" pitchFamily="18" charset="0"/>
                            </a:rPr>
                            <a:t>Value of Intangible assets disclosure</a:t>
                          </a:r>
                          <a:r>
                            <a:rPr lang="en-US" sz="1800" baseline="0" dirty="0" smtClean="0">
                              <a:latin typeface="Times New Roman" panose="02020603050405020304" pitchFamily="18" charset="0"/>
                              <a:cs typeface="Times New Roman" panose="02020603050405020304" pitchFamily="18" charset="0"/>
                            </a:rPr>
                            <a:t> in the balance sheet, </a:t>
                          </a:r>
                          <a:r>
                            <a:rPr lang="en-US" sz="1800" baseline="0" dirty="0" err="1" smtClean="0">
                              <a:latin typeface="Times New Roman" panose="02020603050405020304" pitchFamily="18" charset="0"/>
                              <a:cs typeface="Times New Roman" panose="02020603050405020304" pitchFamily="18" charset="0"/>
                            </a:rPr>
                            <a:t>mln.euro</a:t>
                          </a:r>
                          <a:endParaRPr lang="ru-RU" sz="1800" dirty="0">
                            <a:latin typeface="Times New Roman" panose="02020603050405020304" pitchFamily="18" charset="0"/>
                            <a:cs typeface="Times New Roman" panose="02020603050405020304" pitchFamily="18" charset="0"/>
                          </a:endParaRPr>
                        </a:p>
                      </a:txBody>
                      <a:tcPr/>
                    </a:tc>
                  </a:tr>
                  <a:tr h="485500">
                    <a:tc>
                      <a:txBody>
                        <a:bodyPr/>
                        <a:lstStyle/>
                        <a:p>
                          <a:r>
                            <a:rPr lang="en-US" sz="1800" kern="1200" dirty="0" smtClean="0">
                              <a:solidFill>
                                <a:schemeClr val="dk1"/>
                              </a:solidFill>
                              <a:latin typeface="Times New Roman" panose="02020603050405020304" pitchFamily="18" charset="0"/>
                              <a:ea typeface="+mn-ea"/>
                              <a:cs typeface="Times New Roman" panose="02020603050405020304" pitchFamily="18" charset="0"/>
                            </a:rPr>
                            <a:t>Patents</a:t>
                          </a:r>
                          <a:endParaRPr lang="ru-RU"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en-US" sz="1800" dirty="0" smtClean="0">
                              <a:latin typeface="Times New Roman" panose="02020603050405020304" pitchFamily="18" charset="0"/>
                              <a:cs typeface="Times New Roman" panose="02020603050405020304" pitchFamily="18" charset="0"/>
                            </a:rPr>
                            <a:t>Number of company</a:t>
                          </a:r>
                          <a:r>
                            <a:rPr lang="en-US" sz="1800" baseline="0" dirty="0" smtClean="0">
                              <a:latin typeface="Times New Roman" panose="02020603050405020304" pitchFamily="18" charset="0"/>
                              <a:cs typeface="Times New Roman" panose="02020603050405020304" pitchFamily="18" charset="0"/>
                            </a:rPr>
                            <a:t> patents</a:t>
                          </a:r>
                          <a:endParaRPr lang="ru-RU" sz="1800" dirty="0">
                            <a:latin typeface="Times New Roman" panose="02020603050405020304" pitchFamily="18" charset="0"/>
                            <a:cs typeface="Times New Roman" panose="02020603050405020304" pitchFamily="18" charset="0"/>
                          </a:endParaRPr>
                        </a:p>
                      </a:txBody>
                      <a:tcPr/>
                    </a:tc>
                  </a:tr>
                </a:tbl>
              </a:graphicData>
            </a:graphic>
          </p:graphicFrame>
        </mc:Fallback>
      </mc:AlternateContent>
      <p:sp>
        <p:nvSpPr>
          <p:cNvPr id="4" name="Номер слайда 3"/>
          <p:cNvSpPr>
            <a:spLocks noGrp="1"/>
          </p:cNvSpPr>
          <p:nvPr>
            <p:ph type="sldNum" sz="quarter" idx="12"/>
          </p:nvPr>
        </p:nvSpPr>
        <p:spPr/>
        <p:txBody>
          <a:bodyPr/>
          <a:lstStyle/>
          <a:p>
            <a:fld id="{F3D24007-F49F-4F6E-8E76-54BAEE2CAFCC}" type="slidenum">
              <a:rPr lang="ru-RU" smtClean="0"/>
              <a:pPr/>
              <a:t>9</a:t>
            </a:fld>
            <a:endParaRPr lang="ru-RU"/>
          </a:p>
        </p:txBody>
      </p:sp>
    </p:spTree>
    <p:extLst>
      <p:ext uri="{BB962C8B-B14F-4D97-AF65-F5344CB8AC3E}">
        <p14:creationId xmlns:p14="http://schemas.microsoft.com/office/powerpoint/2010/main" val="1356080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20134</TotalTime>
  <Words>1315</Words>
  <Application>Microsoft Office PowerPoint</Application>
  <PresentationFormat>Экран (4:3)</PresentationFormat>
  <Paragraphs>297</Paragraphs>
  <Slides>16</Slides>
  <Notes>8</Notes>
  <HiddenSlides>1</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25" baseType="lpstr">
      <vt:lpstr>Arial</vt:lpstr>
      <vt:lpstr>Calibri</vt:lpstr>
      <vt:lpstr>Cambria Math</vt:lpstr>
      <vt:lpstr>Myriad Pro</vt:lpstr>
      <vt:lpstr>Symbol</vt:lpstr>
      <vt:lpstr>Times New Roman</vt:lpstr>
      <vt:lpstr>Wingdings</vt:lpstr>
      <vt:lpstr>Тема Office</vt:lpstr>
      <vt:lpstr>Microsoft Equation 3.0</vt:lpstr>
      <vt:lpstr>Do industry reinforce firm effects for Russian companies? This study comprises research findings from the project №15-18-20039 supported by the Russian Science Foundation.  </vt:lpstr>
      <vt:lpstr>Motivation</vt:lpstr>
      <vt:lpstr>Previous studies</vt:lpstr>
      <vt:lpstr>The research framework</vt:lpstr>
      <vt:lpstr>Issues related with nested data</vt:lpstr>
      <vt:lpstr>The Research Model</vt:lpstr>
      <vt:lpstr>Hypotheses</vt:lpstr>
      <vt:lpstr>The Methodology:  Random effects model with interaction </vt:lpstr>
      <vt:lpstr>The Variables of Interest</vt:lpstr>
      <vt:lpstr>Презентация PowerPoint</vt:lpstr>
      <vt:lpstr>Презентация PowerPoint</vt:lpstr>
      <vt:lpstr>Descriptive statistics  of the sample</vt:lpstr>
      <vt:lpstr>Results of estimation</vt:lpstr>
      <vt:lpstr>Results of estimation:  cross-level effects</vt:lpstr>
      <vt:lpstr>Results of estimation:  Variance decomposition</vt:lpstr>
      <vt:lpstr>Conclusions:  direct and indirect effects</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Raros</dc:creator>
  <cp:lastModifiedBy>Анна Быкова</cp:lastModifiedBy>
  <cp:revision>394</cp:revision>
  <dcterms:created xsi:type="dcterms:W3CDTF">2014-11-08T08:08:01Z</dcterms:created>
  <dcterms:modified xsi:type="dcterms:W3CDTF">2016-10-07T08:13:55Z</dcterms:modified>
</cp:coreProperties>
</file>