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325" r:id="rId3"/>
    <p:sldId id="357" r:id="rId4"/>
    <p:sldId id="358" r:id="rId5"/>
    <p:sldId id="361" r:id="rId6"/>
    <p:sldId id="376" r:id="rId7"/>
    <p:sldId id="342" r:id="rId8"/>
    <p:sldId id="377" r:id="rId9"/>
    <p:sldId id="378" r:id="rId10"/>
    <p:sldId id="371" r:id="rId11"/>
    <p:sldId id="379" r:id="rId12"/>
    <p:sldId id="367" r:id="rId13"/>
    <p:sldId id="370" r:id="rId14"/>
    <p:sldId id="373" r:id="rId15"/>
    <p:sldId id="380" r:id="rId16"/>
  </p:sldIdLst>
  <p:sldSz cx="9144000" cy="6858000" type="screen4x3"/>
  <p:notesSz cx="6797675"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09A"/>
    <a:srgbClr val="000099"/>
    <a:srgbClr val="262262"/>
    <a:srgbClr val="224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660"/>
  </p:normalViewPr>
  <p:slideViewPr>
    <p:cSldViewPr>
      <p:cViewPr varScale="1">
        <p:scale>
          <a:sx n="70" d="100"/>
          <a:sy n="70" d="100"/>
        </p:scale>
        <p:origin x="4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040;&#1085;&#1085;&#1072;\Downloads\&#1044;&#1083;&#1103;+&#1088;&#1072;&#1089;&#1095;&#1077;&#1090;&#1086;&#1074;+&#1073;&#1072;&#1079;&#107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1040;&#1085;&#1085;&#1072;\AppData\Local\Temp\Rar$DIa0.130\table%20for%20stata_.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034804561945224E-2"/>
          <c:y val="8.8113016682356951E-2"/>
          <c:w val="0.55321046207813895"/>
          <c:h val="0.96375973445872853"/>
        </c:manualLayout>
      </c:layout>
      <c:pieChart>
        <c:varyColors val="1"/>
        <c:ser>
          <c:idx val="0"/>
          <c:order val="0"/>
          <c:explosion val="12"/>
          <c:dPt>
            <c:idx val="0"/>
            <c:bubble3D val="0"/>
            <c:spPr>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chemeClr>
                </a:solidFill>
                <a:round/>
              </a:ln>
              <a:effectLst>
                <a:outerShdw blurRad="40000" dist="20000" dir="5400000" rotWithShape="0">
                  <a:srgbClr val="000000">
                    <a:alpha val="38000"/>
                  </a:srgbClr>
                </a:outerShdw>
              </a:effectLst>
            </c:spPr>
          </c:dPt>
          <c:dPt>
            <c:idx val="1"/>
            <c:bubble3D val="0"/>
            <c:spPr>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chemeClr>
                </a:solidFill>
                <a:round/>
              </a:ln>
              <a:effectLst>
                <a:outerShdw blurRad="40000" dist="20000" dir="5400000" rotWithShape="0">
                  <a:srgbClr val="000000">
                    <a:alpha val="38000"/>
                  </a:srgbClr>
                </a:outerShdw>
              </a:effectLst>
            </c:spPr>
          </c:dPt>
          <c:dPt>
            <c:idx val="2"/>
            <c:bubble3D val="0"/>
            <c:explosion val="5"/>
            <c:spPr>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chemeClr>
                </a:solidFill>
                <a:round/>
              </a:ln>
              <a:effectLst>
                <a:outerShdw blurRad="40000" dist="20000" dir="5400000" rotWithShape="0">
                  <a:srgbClr val="000000">
                    <a:alpha val="38000"/>
                  </a:srgbClr>
                </a:outerShdw>
              </a:effectLst>
            </c:spPr>
          </c:dPt>
          <c:dPt>
            <c:idx val="3"/>
            <c:bubble3D val="0"/>
            <c:spPr>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chemeClr>
                </a:solidFill>
                <a:round/>
              </a:ln>
              <a:effectLst>
                <a:outerShdw blurRad="40000" dist="20000" dir="5400000" rotWithShape="0">
                  <a:srgbClr val="000000">
                    <a:alpha val="38000"/>
                  </a:srgbClr>
                </a:outerShdw>
              </a:effectLst>
            </c:spPr>
          </c:dPt>
          <c:dPt>
            <c:idx val="4"/>
            <c:bubble3D val="0"/>
            <c:spPr>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chemeClr>
                </a:solidFill>
                <a:round/>
              </a:ln>
              <a:effectLst>
                <a:outerShdw blurRad="40000" dist="20000" dir="5400000" rotWithShape="0">
                  <a:srgbClr val="000000">
                    <a:alpha val="38000"/>
                  </a:srgbClr>
                </a:outerShdw>
              </a:effectLst>
            </c:spPr>
          </c:dPt>
          <c:dPt>
            <c:idx val="5"/>
            <c:bubble3D val="0"/>
            <c:spPr>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chemeClr>
                </a:solidFill>
                <a:round/>
              </a:ln>
              <a:effectLst>
                <a:outerShdw blurRad="40000" dist="20000" dir="5400000" rotWithShape="0">
                  <a:srgbClr val="000000">
                    <a:alpha val="38000"/>
                  </a:srgbClr>
                </a:outerShdw>
              </a:effectLst>
            </c:spPr>
          </c:dPt>
          <c:dPt>
            <c:idx val="6"/>
            <c:bubble3D val="0"/>
            <c:spPr>
              <a:gradFill rotWithShape="1">
                <a:gsLst>
                  <a:gs pos="0">
                    <a:schemeClr val="accent1">
                      <a:lumMod val="60000"/>
                      <a:tint val="50000"/>
                      <a:satMod val="300000"/>
                    </a:schemeClr>
                  </a:gs>
                  <a:gs pos="35000">
                    <a:schemeClr val="accent1">
                      <a:lumMod val="60000"/>
                      <a:tint val="37000"/>
                      <a:satMod val="300000"/>
                    </a:schemeClr>
                  </a:gs>
                  <a:gs pos="100000">
                    <a:schemeClr val="accent1">
                      <a:lumMod val="60000"/>
                      <a:tint val="15000"/>
                      <a:satMod val="350000"/>
                    </a:schemeClr>
                  </a:gs>
                </a:gsLst>
                <a:lin ang="16200000" scaled="1"/>
              </a:gradFill>
              <a:ln w="9525" cap="flat" cmpd="sng" algn="ctr">
                <a:solidFill>
                  <a:schemeClr val="accent1">
                    <a:lumMod val="60000"/>
                    <a:shade val="95000"/>
                  </a:schemeClr>
                </a:solidFill>
                <a:round/>
              </a:ln>
              <a:effectLst>
                <a:outerShdw blurRad="40000" dist="20000" dir="5400000" rotWithShape="0">
                  <a:srgbClr val="000000">
                    <a:alpha val="38000"/>
                  </a:srgbClr>
                </a:outerShdw>
              </a:effectLst>
            </c:spPr>
          </c:dPt>
          <c:dPt>
            <c:idx val="7"/>
            <c:bubble3D val="0"/>
            <c:spPr>
              <a:gradFill rotWithShape="1">
                <a:gsLst>
                  <a:gs pos="0">
                    <a:schemeClr val="accent2">
                      <a:lumMod val="60000"/>
                      <a:tint val="50000"/>
                      <a:satMod val="300000"/>
                    </a:schemeClr>
                  </a:gs>
                  <a:gs pos="35000">
                    <a:schemeClr val="accent2">
                      <a:lumMod val="60000"/>
                      <a:tint val="37000"/>
                      <a:satMod val="300000"/>
                    </a:schemeClr>
                  </a:gs>
                  <a:gs pos="100000">
                    <a:schemeClr val="accent2">
                      <a:lumMod val="60000"/>
                      <a:tint val="15000"/>
                      <a:satMod val="350000"/>
                    </a:schemeClr>
                  </a:gs>
                </a:gsLst>
                <a:lin ang="16200000" scaled="1"/>
              </a:gradFill>
              <a:ln w="9525" cap="flat" cmpd="sng" algn="ctr">
                <a:solidFill>
                  <a:schemeClr val="accent2">
                    <a:lumMod val="60000"/>
                    <a:shade val="95000"/>
                  </a:schemeClr>
                </a:solidFill>
                <a:round/>
              </a:ln>
              <a:effectLst>
                <a:outerShdw blurRad="40000" dist="20000" dir="5400000" rotWithShape="0">
                  <a:srgbClr val="000000">
                    <a:alpha val="38000"/>
                  </a:srgbClr>
                </a:outerShdw>
              </a:effectLst>
            </c:spPr>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65000"/>
                        <a:lumOff val="35000"/>
                      </a:schemeClr>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tx1">
                      <a:lumMod val="35000"/>
                      <a:lumOff val="65000"/>
                    </a:schemeClr>
                  </a:solidFill>
                </a:ln>
                <a:effectLst/>
              </c:spPr>
            </c:leaderLines>
            <c:extLst>
              <c:ext xmlns:c15="http://schemas.microsoft.com/office/drawing/2012/chart" uri="{CE6537A1-D6FC-4f65-9D91-7224C49458BB}">
                <c15:layout/>
              </c:ext>
            </c:extLst>
          </c:dLbls>
          <c:cat>
            <c:strRef>
              <c:f>'отраслевая структура'!$R$45:$R$52</c:f>
              <c:strCache>
                <c:ptCount val="8"/>
                <c:pt idx="0">
                  <c:v>Mining</c:v>
                </c:pt>
                <c:pt idx="1">
                  <c:v>Manufacture</c:v>
                </c:pt>
                <c:pt idx="2">
                  <c:v>Electricity, gas and water prodiction</c:v>
                </c:pt>
                <c:pt idx="3">
                  <c:v>Services</c:v>
                </c:pt>
                <c:pt idx="4">
                  <c:v>Agriculture</c:v>
                </c:pt>
                <c:pt idx="5">
                  <c:v>Construction</c:v>
                </c:pt>
                <c:pt idx="6">
                  <c:v>Sale</c:v>
                </c:pt>
                <c:pt idx="7">
                  <c:v>Transport and logistics</c:v>
                </c:pt>
              </c:strCache>
            </c:strRef>
          </c:cat>
          <c:val>
            <c:numRef>
              <c:f>'отраслевая структура'!$S$45:$S$52</c:f>
              <c:numCache>
                <c:formatCode>0.00%</c:formatCode>
                <c:ptCount val="8"/>
                <c:pt idx="0">
                  <c:v>5.6569343065693431E-2</c:v>
                </c:pt>
                <c:pt idx="1">
                  <c:v>0.4470802919708029</c:v>
                </c:pt>
                <c:pt idx="2">
                  <c:v>0.1259124087591241</c:v>
                </c:pt>
                <c:pt idx="3">
                  <c:v>0.17062043795620438</c:v>
                </c:pt>
                <c:pt idx="4">
                  <c:v>1.6423357664233577E-2</c:v>
                </c:pt>
                <c:pt idx="5">
                  <c:v>8.3029197080291967E-2</c:v>
                </c:pt>
                <c:pt idx="6">
                  <c:v>4.105839416058394E-2</c:v>
                </c:pt>
                <c:pt idx="7">
                  <c:v>5.930656934306569E-2</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b"/>
      <c:layout>
        <c:manualLayout>
          <c:xMode val="edge"/>
          <c:yMode val="edge"/>
          <c:x val="0.5683286148282376"/>
          <c:y val="3.9509498944561546E-3"/>
          <c:w val="0.42742042071953695"/>
          <c:h val="0.5783323051824649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50000"/>
                  <a:lumOff val="50000"/>
                </a:schemeClr>
              </a:solidFill>
              <a:latin typeface="+mn-lt"/>
              <a:ea typeface="+mn-ea"/>
              <a:cs typeface="+mn-cs"/>
            </a:defRPr>
          </a:pPr>
          <a:endParaRPr lang="ru-RU"/>
        </a:p>
      </c:txPr>
    </c:legend>
    <c:plotVisOnly val="1"/>
    <c:dispBlanksAs val="zero"/>
    <c:showDLblsOverMax val="0"/>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US" sz="1800"/>
              <a:t>Reg. Coefficients for different quantiles</a:t>
            </a: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ru-RU"/>
        </a:p>
      </c:txPr>
    </c:title>
    <c:autoTitleDeleted val="0"/>
    <c:plotArea>
      <c:layout/>
      <c:lineChart>
        <c:grouping val="stacked"/>
        <c:varyColors val="0"/>
        <c:ser>
          <c:idx val="1"/>
          <c:order val="1"/>
          <c:tx>
            <c:strRef>
              <c:f>'[table for stata_.xlsx]Лист1'!$B$1</c:f>
              <c:strCache>
                <c:ptCount val="1"/>
                <c:pt idx="0">
                  <c:v>coefficients FO</c:v>
                </c:pt>
              </c:strCache>
            </c:strRef>
          </c:tx>
          <c:spPr>
            <a:ln w="28575" cap="rnd">
              <a:solidFill>
                <a:schemeClr val="accent2"/>
              </a:solidFill>
              <a:round/>
            </a:ln>
            <a:effectLst/>
          </c:spPr>
          <c:marker>
            <c:symbol val="none"/>
          </c:marker>
          <c:cat>
            <c:numRef>
              <c:f>'[table for stata_.xlsx]Лист1'!$A$2:$A$8</c:f>
              <c:numCache>
                <c:formatCode>General</c:formatCode>
                <c:ptCount val="7"/>
                <c:pt idx="0">
                  <c:v>5</c:v>
                </c:pt>
                <c:pt idx="1">
                  <c:v>10</c:v>
                </c:pt>
                <c:pt idx="2">
                  <c:v>25</c:v>
                </c:pt>
                <c:pt idx="3">
                  <c:v>50</c:v>
                </c:pt>
                <c:pt idx="4">
                  <c:v>75</c:v>
                </c:pt>
                <c:pt idx="5">
                  <c:v>90</c:v>
                </c:pt>
                <c:pt idx="6">
                  <c:v>95</c:v>
                </c:pt>
              </c:numCache>
            </c:numRef>
          </c:cat>
          <c:val>
            <c:numRef>
              <c:f>'[table for stata_.xlsx]Лист1'!$B$2:$B$8</c:f>
              <c:numCache>
                <c:formatCode>General</c:formatCode>
                <c:ptCount val="7"/>
                <c:pt idx="0">
                  <c:v>-6.0000000000000001E-3</c:v>
                </c:pt>
                <c:pt idx="1">
                  <c:v>-1E-3</c:v>
                </c:pt>
                <c:pt idx="2">
                  <c:v>1E-3</c:v>
                </c:pt>
                <c:pt idx="3">
                  <c:v>2E-3</c:v>
                </c:pt>
                <c:pt idx="4">
                  <c:v>-5.0000000000000001E-3</c:v>
                </c:pt>
                <c:pt idx="5">
                  <c:v>1E-3</c:v>
                </c:pt>
                <c:pt idx="6">
                  <c:v>-2.1000000000000001E-2</c:v>
                </c:pt>
              </c:numCache>
            </c:numRef>
          </c:val>
          <c:smooth val="0"/>
        </c:ser>
        <c:ser>
          <c:idx val="3"/>
          <c:order val="2"/>
          <c:tx>
            <c:strRef>
              <c:f>'[table for stata_.xlsx]Лист1'!$D$1</c:f>
              <c:strCache>
                <c:ptCount val="1"/>
                <c:pt idx="0">
                  <c:v>coefficients FO*Recession</c:v>
                </c:pt>
              </c:strCache>
            </c:strRef>
          </c:tx>
          <c:spPr>
            <a:ln w="28575" cap="rnd">
              <a:solidFill>
                <a:schemeClr val="accent4"/>
              </a:solidFill>
              <a:round/>
            </a:ln>
            <a:effectLst/>
          </c:spPr>
          <c:marker>
            <c:symbol val="none"/>
          </c:marker>
          <c:cat>
            <c:numRef>
              <c:f>'[table for stata_.xlsx]Лист1'!$A$2:$A$8</c:f>
              <c:numCache>
                <c:formatCode>General</c:formatCode>
                <c:ptCount val="7"/>
                <c:pt idx="0">
                  <c:v>5</c:v>
                </c:pt>
                <c:pt idx="1">
                  <c:v>10</c:v>
                </c:pt>
                <c:pt idx="2">
                  <c:v>25</c:v>
                </c:pt>
                <c:pt idx="3">
                  <c:v>50</c:v>
                </c:pt>
                <c:pt idx="4">
                  <c:v>75</c:v>
                </c:pt>
                <c:pt idx="5">
                  <c:v>90</c:v>
                </c:pt>
                <c:pt idx="6">
                  <c:v>95</c:v>
                </c:pt>
              </c:numCache>
            </c:numRef>
          </c:cat>
          <c:val>
            <c:numRef>
              <c:f>'[table for stata_.xlsx]Лист1'!$D$2:$D$8</c:f>
              <c:numCache>
                <c:formatCode>General</c:formatCode>
                <c:ptCount val="7"/>
                <c:pt idx="0">
                  <c:v>6.0000000000000001E-3</c:v>
                </c:pt>
                <c:pt idx="1">
                  <c:v>1E-3</c:v>
                </c:pt>
                <c:pt idx="2">
                  <c:v>1.4999999999999999E-2</c:v>
                </c:pt>
                <c:pt idx="3">
                  <c:v>1.0999999999999999E-2</c:v>
                </c:pt>
                <c:pt idx="4">
                  <c:v>1.7000000000000001E-2</c:v>
                </c:pt>
                <c:pt idx="5">
                  <c:v>8.9999999999999993E-3</c:v>
                </c:pt>
                <c:pt idx="6">
                  <c:v>2.8000000000000001E-2</c:v>
                </c:pt>
              </c:numCache>
            </c:numRef>
          </c:val>
          <c:smooth val="0"/>
        </c:ser>
        <c:ser>
          <c:idx val="2"/>
          <c:order val="3"/>
          <c:tx>
            <c:strRef>
              <c:f>'[table for stata_.xlsx]Лист1'!$C$1</c:f>
              <c:strCache>
                <c:ptCount val="1"/>
                <c:pt idx="0">
                  <c:v>coefficients Recession</c:v>
                </c:pt>
              </c:strCache>
            </c:strRef>
          </c:tx>
          <c:spPr>
            <a:ln w="28575" cap="rnd">
              <a:solidFill>
                <a:schemeClr val="accent3"/>
              </a:solidFill>
              <a:round/>
            </a:ln>
            <a:effectLst/>
          </c:spPr>
          <c:marker>
            <c:symbol val="none"/>
          </c:marker>
          <c:cat>
            <c:numRef>
              <c:f>'[table for stata_.xlsx]Лист1'!$A$2:$A$8</c:f>
              <c:numCache>
                <c:formatCode>General</c:formatCode>
                <c:ptCount val="7"/>
                <c:pt idx="0">
                  <c:v>5</c:v>
                </c:pt>
                <c:pt idx="1">
                  <c:v>10</c:v>
                </c:pt>
                <c:pt idx="2">
                  <c:v>25</c:v>
                </c:pt>
                <c:pt idx="3">
                  <c:v>50</c:v>
                </c:pt>
                <c:pt idx="4">
                  <c:v>75</c:v>
                </c:pt>
                <c:pt idx="5">
                  <c:v>90</c:v>
                </c:pt>
                <c:pt idx="6">
                  <c:v>95</c:v>
                </c:pt>
              </c:numCache>
            </c:numRef>
          </c:cat>
          <c:val>
            <c:numRef>
              <c:f>'[table for stata_.xlsx]Лист1'!$C$2:$C$8</c:f>
              <c:numCache>
                <c:formatCode>General</c:formatCode>
                <c:ptCount val="7"/>
                <c:pt idx="0">
                  <c:v>-2.7E-2</c:v>
                </c:pt>
                <c:pt idx="1">
                  <c:v>-2.5000000000000001E-2</c:v>
                </c:pt>
                <c:pt idx="2">
                  <c:v>-2.1999999999999999E-2</c:v>
                </c:pt>
                <c:pt idx="3">
                  <c:v>-0.02</c:v>
                </c:pt>
                <c:pt idx="4">
                  <c:v>-2.5000000000000001E-2</c:v>
                </c:pt>
                <c:pt idx="5">
                  <c:v>-3.2000000000000001E-2</c:v>
                </c:pt>
                <c:pt idx="6">
                  <c:v>-3.1E-2</c:v>
                </c:pt>
              </c:numCache>
            </c:numRef>
          </c:val>
          <c:smooth val="0"/>
        </c:ser>
        <c:dLbls>
          <c:showLegendKey val="0"/>
          <c:showVal val="0"/>
          <c:showCatName val="0"/>
          <c:showSerName val="0"/>
          <c:showPercent val="0"/>
          <c:showBubbleSize val="0"/>
        </c:dLbls>
        <c:smooth val="0"/>
        <c:axId val="-1821112256"/>
        <c:axId val="-1821110624"/>
        <c:extLst>
          <c:ext xmlns:c15="http://schemas.microsoft.com/office/drawing/2012/chart" uri="{02D57815-91ED-43cb-92C2-25804820EDAC}">
            <c15:filteredLineSeries>
              <c15:ser>
                <c:idx val="0"/>
                <c:order val="0"/>
                <c:tx>
                  <c:strRef>
                    <c:extLst>
                      <c:ext uri="{02D57815-91ED-43cb-92C2-25804820EDAC}">
                        <c15:formulaRef>
                          <c15:sqref>'[table for stata_.xlsx]Лист1'!$A$1</c15:sqref>
                        </c15:formulaRef>
                      </c:ext>
                    </c:extLst>
                    <c:strCache>
                      <c:ptCount val="1"/>
                      <c:pt idx="0">
                        <c:v>quantiles</c:v>
                      </c:pt>
                    </c:strCache>
                  </c:strRef>
                </c:tx>
                <c:spPr>
                  <a:ln w="28575" cap="rnd">
                    <a:solidFill>
                      <a:schemeClr val="accent1"/>
                    </a:solidFill>
                    <a:round/>
                  </a:ln>
                  <a:effectLst/>
                </c:spPr>
                <c:marker>
                  <c:symbol val="none"/>
                </c:marker>
                <c:cat>
                  <c:numRef>
                    <c:extLst>
                      <c:ext uri="{02D57815-91ED-43cb-92C2-25804820EDAC}">
                        <c15:formulaRef>
                          <c15:sqref>'[table for stata_.xlsx]Лист1'!$A$2:$A$8</c15:sqref>
                        </c15:formulaRef>
                      </c:ext>
                    </c:extLst>
                    <c:numCache>
                      <c:formatCode>General</c:formatCode>
                      <c:ptCount val="7"/>
                      <c:pt idx="0">
                        <c:v>5</c:v>
                      </c:pt>
                      <c:pt idx="1">
                        <c:v>10</c:v>
                      </c:pt>
                      <c:pt idx="2">
                        <c:v>25</c:v>
                      </c:pt>
                      <c:pt idx="3">
                        <c:v>50</c:v>
                      </c:pt>
                      <c:pt idx="4">
                        <c:v>75</c:v>
                      </c:pt>
                      <c:pt idx="5">
                        <c:v>90</c:v>
                      </c:pt>
                      <c:pt idx="6">
                        <c:v>95</c:v>
                      </c:pt>
                    </c:numCache>
                  </c:numRef>
                </c:cat>
                <c:val>
                  <c:numRef>
                    <c:extLst>
                      <c:ext uri="{02D57815-91ED-43cb-92C2-25804820EDAC}">
                        <c15:formulaRef>
                          <c15:sqref>'[table for stata_.xlsx]Лист1'!$A$2:$A$8</c15:sqref>
                        </c15:formulaRef>
                      </c:ext>
                    </c:extLst>
                    <c:numCache>
                      <c:formatCode>General</c:formatCode>
                      <c:ptCount val="7"/>
                      <c:pt idx="0">
                        <c:v>5</c:v>
                      </c:pt>
                      <c:pt idx="1">
                        <c:v>10</c:v>
                      </c:pt>
                      <c:pt idx="2">
                        <c:v>25</c:v>
                      </c:pt>
                      <c:pt idx="3">
                        <c:v>50</c:v>
                      </c:pt>
                      <c:pt idx="4">
                        <c:v>75</c:v>
                      </c:pt>
                      <c:pt idx="5">
                        <c:v>90</c:v>
                      </c:pt>
                      <c:pt idx="6">
                        <c:v>95</c:v>
                      </c:pt>
                    </c:numCache>
                  </c:numRef>
                </c:val>
                <c:smooth val="0"/>
              </c15:ser>
            </c15:filteredLineSeries>
          </c:ext>
        </c:extLst>
      </c:lineChart>
      <c:catAx>
        <c:axId val="-1821112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crossAx val="-1821110624"/>
        <c:crosses val="autoZero"/>
        <c:auto val="1"/>
        <c:lblAlgn val="ctr"/>
        <c:lblOffset val="100"/>
        <c:noMultiLvlLbl val="0"/>
      </c:catAx>
      <c:valAx>
        <c:axId val="-1821110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crossAx val="-1821112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ru-RU"/>
        </a:p>
      </c:txPr>
    </c:legend>
    <c:plotVisOnly val="1"/>
    <c:dispBlanksAs val="zero"/>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4">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C6987AE1-814E-4E31-B1D5-06CD380E7E76}" type="datetimeFigureOut">
              <a:rPr lang="ru-RU" smtClean="0"/>
              <a:pPr/>
              <a:t>15.06.2016</a:t>
            </a:fld>
            <a:endParaRPr lang="ru-RU"/>
          </a:p>
        </p:txBody>
      </p:sp>
      <p:sp>
        <p:nvSpPr>
          <p:cNvPr id="4" name="Нижний колонтитул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0610FAAC-2CA9-4DD8-BF68-86B05378AF1D}" type="slidenum">
              <a:rPr lang="ru-RU" smtClean="0"/>
              <a:pPr/>
              <a:t>‹#›</a:t>
            </a:fld>
            <a:endParaRPr lang="ru-RU"/>
          </a:p>
        </p:txBody>
      </p:sp>
    </p:spTree>
    <p:extLst>
      <p:ext uri="{BB962C8B-B14F-4D97-AF65-F5344CB8AC3E}">
        <p14:creationId xmlns:p14="http://schemas.microsoft.com/office/powerpoint/2010/main" val="1792938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9AE31B46-D76B-44AB-B383-3257164C9183}" type="datetimeFigureOut">
              <a:rPr lang="ru-RU" smtClean="0"/>
              <a:pPr/>
              <a:t>15.06.2016</a:t>
            </a:fld>
            <a:endParaRPr lang="ru-RU"/>
          </a:p>
        </p:txBody>
      </p:sp>
      <p:sp>
        <p:nvSpPr>
          <p:cNvPr id="4" name="Образ слайда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E38A1FC7-25BB-4154-A86E-A4EA3C5990DA}" type="slidenum">
              <a:rPr lang="ru-RU" smtClean="0"/>
              <a:pPr/>
              <a:t>‹#›</a:t>
            </a:fld>
            <a:endParaRPr lang="ru-RU"/>
          </a:p>
        </p:txBody>
      </p:sp>
    </p:spTree>
    <p:extLst>
      <p:ext uri="{BB962C8B-B14F-4D97-AF65-F5344CB8AC3E}">
        <p14:creationId xmlns:p14="http://schemas.microsoft.com/office/powerpoint/2010/main" val="1346614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 emerging economies, external environment plays an important role in firms’ strategic decision-making (</a:t>
            </a:r>
            <a:r>
              <a:rPr lang="en-US" sz="1200" dirty="0" err="1" smtClean="0"/>
              <a:t>Peng</a:t>
            </a:r>
            <a:r>
              <a:rPr lang="en-US" sz="1200" dirty="0" smtClean="0"/>
              <a:t> et al., 2008). </a:t>
            </a:r>
          </a:p>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pPr/>
              <a:t>3</a:t>
            </a:fld>
            <a:endParaRPr lang="ru-RU"/>
          </a:p>
        </p:txBody>
      </p:sp>
    </p:spTree>
    <p:extLst>
      <p:ext uri="{BB962C8B-B14F-4D97-AF65-F5344CB8AC3E}">
        <p14:creationId xmlns:p14="http://schemas.microsoft.com/office/powerpoint/2010/main" val="3482948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t>8</a:t>
            </a:fld>
            <a:endParaRPr lang="ru-RU"/>
          </a:p>
        </p:txBody>
      </p:sp>
    </p:spTree>
    <p:extLst>
      <p:ext uri="{BB962C8B-B14F-4D97-AF65-F5344CB8AC3E}">
        <p14:creationId xmlns:p14="http://schemas.microsoft.com/office/powerpoint/2010/main" val="3138212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38A1FC7-25BB-4154-A86E-A4EA3C5990DA}" type="slidenum">
              <a:rPr lang="ru-RU" smtClean="0"/>
              <a:t>9</a:t>
            </a:fld>
            <a:endParaRPr lang="ru-RU"/>
          </a:p>
        </p:txBody>
      </p:sp>
    </p:spTree>
    <p:extLst>
      <p:ext uri="{BB962C8B-B14F-4D97-AF65-F5344CB8AC3E}">
        <p14:creationId xmlns:p14="http://schemas.microsoft.com/office/powerpoint/2010/main" val="2911525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AE2F3EE-4605-4A55-B37D-EB5C65EAB0F0}" type="datetime1">
              <a:rPr lang="ru-RU" smtClean="0"/>
              <a:pPr/>
              <a:t>15.06.2016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130252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A1B97E-EBF1-4B91-85C0-F66ADADE710F}" type="datetime1">
              <a:rPr lang="ru-RU" smtClean="0"/>
              <a:pPr/>
              <a:t>15.06.2016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56680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0AB0374-6996-456B-8822-B114BF6C831F}" type="datetime1">
              <a:rPr lang="ru-RU" smtClean="0"/>
              <a:pPr/>
              <a:t>15.06.2016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4119695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FC76176-FBF8-4849-A581-AC035458F840}" type="datetime1">
              <a:rPr lang="ru-RU" smtClean="0"/>
              <a:pPr/>
              <a:t>15.06.2016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65640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B58B397-4782-4883-A233-E7140AAA4AAF}" type="datetime1">
              <a:rPr lang="ru-RU" smtClean="0"/>
              <a:pPr/>
              <a:t>15.06.2016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119652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2E918AF-66B6-4A3B-AA6F-11999D93E76B}" type="datetime1">
              <a:rPr lang="ru-RU" smtClean="0"/>
              <a:pPr/>
              <a:t>15.06.2016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372399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10F76E1-9F60-480F-8267-CD1DCF14DF70}" type="datetime1">
              <a:rPr lang="ru-RU" smtClean="0"/>
              <a:pPr/>
              <a:t>15.06.2016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377778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793FF78-BDBC-4F8F-9D07-4EC84E5D6FC5}" type="datetime1">
              <a:rPr lang="ru-RU" smtClean="0"/>
              <a:pPr/>
              <a:t>15.06.2016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29918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6188201-FDB2-464D-B297-F4792514ED58}" type="datetime1">
              <a:rPr lang="ru-RU" smtClean="0"/>
              <a:pPr/>
              <a:t>15.06.2016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346244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D91574C-746A-4DAE-8BBD-03B2998F1867}" type="datetime1">
              <a:rPr lang="ru-RU" smtClean="0"/>
              <a:pPr/>
              <a:t>15.06.2016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1818382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885F6EE-7440-40F1-A035-9E8AD555E85F}" type="datetime1">
              <a:rPr lang="ru-RU" smtClean="0"/>
              <a:pPr/>
              <a:t>15.06.2016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D24007-F49F-4F6E-8E76-54BAEE2CAFCC}" type="slidenum">
              <a:rPr lang="ru-RU" smtClean="0"/>
              <a:pPr/>
              <a:t>‹#›</a:t>
            </a:fld>
            <a:endParaRPr lang="ru-RU"/>
          </a:p>
        </p:txBody>
      </p:sp>
    </p:spTree>
    <p:extLst>
      <p:ext uri="{BB962C8B-B14F-4D97-AF65-F5344CB8AC3E}">
        <p14:creationId xmlns:p14="http://schemas.microsoft.com/office/powerpoint/2010/main" val="2377897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E001E-8A7B-42AA-940C-B8B987CEDFE4}" type="datetime1">
              <a:rPr lang="ru-RU" smtClean="0"/>
              <a:pPr/>
              <a:t>15.06.2016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24007-F49F-4F6E-8E76-54BAEE2CAFCC}" type="slidenum">
              <a:rPr lang="ru-RU" smtClean="0"/>
              <a:pPr/>
              <a:t>‹#›</a:t>
            </a:fld>
            <a:endParaRPr lang="ru-RU"/>
          </a:p>
        </p:txBody>
      </p:sp>
    </p:spTree>
    <p:extLst>
      <p:ext uri="{BB962C8B-B14F-4D97-AF65-F5344CB8AC3E}">
        <p14:creationId xmlns:p14="http://schemas.microsoft.com/office/powerpoint/2010/main" val="2112476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abykova@hse.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ecd.org/std/cli"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72" y="0"/>
            <a:ext cx="9144000" cy="6858000"/>
          </a:xfrm>
          <a:prstGeom prst="rect">
            <a:avLst/>
          </a:prstGeom>
        </p:spPr>
      </p:pic>
      <p:sp>
        <p:nvSpPr>
          <p:cNvPr id="2" name="Заголовок 1"/>
          <p:cNvSpPr>
            <a:spLocks noGrp="1"/>
          </p:cNvSpPr>
          <p:nvPr>
            <p:ph type="ctrTitle"/>
          </p:nvPr>
        </p:nvSpPr>
        <p:spPr>
          <a:xfrm>
            <a:off x="179512" y="2559677"/>
            <a:ext cx="9144000" cy="1470025"/>
          </a:xfrm>
        </p:spPr>
        <p:txBody>
          <a:bodyPr>
            <a:noAutofit/>
          </a:bodyPr>
          <a:lstStyle/>
          <a:p>
            <a:r>
              <a:rPr lang="en-US" sz="4800" dirty="0" smtClean="0">
                <a:solidFill>
                  <a:srgbClr val="000099"/>
                </a:solidFill>
              </a:rPr>
              <a:t>Investigation of performance gap for Russian FOC and </a:t>
            </a:r>
            <a:r>
              <a:rPr lang="en-US" sz="4800" dirty="0" smtClean="0">
                <a:solidFill>
                  <a:srgbClr val="000099"/>
                </a:solidFill>
              </a:rPr>
              <a:t>DOC</a:t>
            </a:r>
            <a:br>
              <a:rPr lang="en-US" sz="4800" dirty="0" smtClean="0">
                <a:solidFill>
                  <a:srgbClr val="000099"/>
                </a:solidFill>
              </a:rPr>
            </a:br>
            <a:r>
              <a:rPr lang="en-US" sz="1800" i="1" dirty="0"/>
              <a:t>This study comprises research findings from the project №15-18-20039 supported by the Russian Science Foundation.</a:t>
            </a:r>
            <a:r>
              <a:rPr lang="ru-RU" sz="1800" i="1" dirty="0"/>
              <a:t/>
            </a:r>
            <a:br>
              <a:rPr lang="ru-RU" sz="1800" i="1" dirty="0"/>
            </a:br>
            <a:r>
              <a:rPr lang="en-US" sz="1800" dirty="0" smtClean="0">
                <a:solidFill>
                  <a:srgbClr val="000099"/>
                </a:solidFill>
              </a:rPr>
              <a:t/>
            </a:r>
            <a:br>
              <a:rPr lang="en-US" sz="1800" dirty="0" smtClean="0">
                <a:solidFill>
                  <a:srgbClr val="000099"/>
                </a:solidFill>
              </a:rPr>
            </a:br>
            <a:endParaRPr lang="ru-RU" sz="1800" dirty="0">
              <a:solidFill>
                <a:srgbClr val="000099"/>
              </a:solidFill>
            </a:endParaRPr>
          </a:p>
        </p:txBody>
      </p:sp>
      <p:sp>
        <p:nvSpPr>
          <p:cNvPr id="3" name="Подзаголовок 2"/>
          <p:cNvSpPr>
            <a:spLocks noGrp="1"/>
          </p:cNvSpPr>
          <p:nvPr>
            <p:ph type="subTitle" idx="1"/>
          </p:nvPr>
        </p:nvSpPr>
        <p:spPr>
          <a:xfrm>
            <a:off x="1377916" y="4363731"/>
            <a:ext cx="6408712" cy="2160240"/>
          </a:xfrm>
        </p:spPr>
        <p:txBody>
          <a:bodyPr>
            <a:normAutofit fontScale="62500" lnSpcReduction="20000"/>
          </a:bodyPr>
          <a:lstStyle/>
          <a:p>
            <a:r>
              <a:rPr lang="en-US" sz="2800" dirty="0" smtClean="0">
                <a:solidFill>
                  <a:schemeClr val="tx1"/>
                </a:solidFill>
              </a:rPr>
              <a:t>Carlos </a:t>
            </a:r>
            <a:r>
              <a:rPr lang="en-US" sz="2800" dirty="0" smtClean="0">
                <a:solidFill>
                  <a:schemeClr val="tx1"/>
                </a:solidFill>
              </a:rPr>
              <a:t>M - Fernandez </a:t>
            </a:r>
            <a:r>
              <a:rPr lang="en-US" sz="2800" dirty="0" err="1" smtClean="0">
                <a:solidFill>
                  <a:schemeClr val="tx1"/>
                </a:solidFill>
              </a:rPr>
              <a:t>Jardon</a:t>
            </a:r>
            <a:r>
              <a:rPr lang="en-US" sz="2800" dirty="0" smtClean="0">
                <a:solidFill>
                  <a:schemeClr val="tx1"/>
                </a:solidFill>
              </a:rPr>
              <a:t>, University of Vigo (Spain)</a:t>
            </a:r>
            <a:endParaRPr lang="en-US" sz="2800" dirty="0" smtClean="0">
              <a:solidFill>
                <a:schemeClr val="tx1"/>
              </a:solidFill>
            </a:endParaRPr>
          </a:p>
          <a:p>
            <a:r>
              <a:rPr lang="en-US" sz="2800" dirty="0" smtClean="0">
                <a:solidFill>
                  <a:schemeClr val="tx1"/>
                </a:solidFill>
              </a:rPr>
              <a:t>Anna </a:t>
            </a:r>
            <a:r>
              <a:rPr lang="en-US" sz="2800" dirty="0" smtClean="0">
                <a:solidFill>
                  <a:schemeClr val="tx1"/>
                </a:solidFill>
              </a:rPr>
              <a:t>Bykova, NRU Higher School of Economics (Russia)</a:t>
            </a:r>
          </a:p>
          <a:p>
            <a:endParaRPr lang="en-US" sz="2800" dirty="0" smtClean="0">
              <a:solidFill>
                <a:schemeClr val="tx1"/>
              </a:solidFill>
            </a:endParaRPr>
          </a:p>
          <a:p>
            <a:endParaRPr lang="en-US" sz="2800" dirty="0">
              <a:solidFill>
                <a:schemeClr val="tx1"/>
              </a:solidFill>
            </a:endParaRPr>
          </a:p>
          <a:p>
            <a:endParaRPr lang="en-US" sz="2800" dirty="0" smtClean="0">
              <a:solidFill>
                <a:schemeClr val="tx1"/>
              </a:solidFill>
            </a:endParaRPr>
          </a:p>
          <a:p>
            <a:r>
              <a:rPr lang="en-US" sz="2800" dirty="0" smtClean="0">
                <a:solidFill>
                  <a:schemeClr val="tx1"/>
                </a:solidFill>
              </a:rPr>
              <a:t>16</a:t>
            </a:r>
            <a:r>
              <a:rPr lang="en-US" sz="2800" baseline="30000" dirty="0" smtClean="0">
                <a:solidFill>
                  <a:schemeClr val="tx1"/>
                </a:solidFill>
              </a:rPr>
              <a:t>th</a:t>
            </a:r>
            <a:r>
              <a:rPr lang="en-US" sz="2800" dirty="0" smtClean="0">
                <a:solidFill>
                  <a:schemeClr val="tx1"/>
                </a:solidFill>
              </a:rPr>
              <a:t> </a:t>
            </a:r>
            <a:r>
              <a:rPr lang="en-US" sz="2800" dirty="0" smtClean="0">
                <a:solidFill>
                  <a:schemeClr val="tx1"/>
                </a:solidFill>
              </a:rPr>
              <a:t>June </a:t>
            </a:r>
            <a:r>
              <a:rPr lang="en-US" sz="2800" dirty="0" smtClean="0">
                <a:solidFill>
                  <a:schemeClr val="tx1"/>
                </a:solidFill>
              </a:rPr>
              <a:t>2016</a:t>
            </a:r>
            <a:r>
              <a:rPr lang="en-US" sz="2800" dirty="0">
                <a:solidFill>
                  <a:schemeClr val="bg1"/>
                </a:solidFill>
              </a:rPr>
              <a:t> </a:t>
            </a:r>
            <a:endParaRPr lang="en-US" sz="2800" dirty="0" smtClean="0">
              <a:solidFill>
                <a:schemeClr val="bg1"/>
              </a:solidFill>
            </a:endParaRPr>
          </a:p>
          <a:p>
            <a:r>
              <a:rPr lang="en-US" sz="2800" dirty="0" smtClean="0">
                <a:solidFill>
                  <a:schemeClr val="tx1"/>
                </a:solidFill>
              </a:rPr>
              <a:t>IFKAD2016, Dresden, Germany</a:t>
            </a:r>
          </a:p>
        </p:txBody>
      </p:sp>
    </p:spTree>
    <p:extLst>
      <p:ext uri="{BB962C8B-B14F-4D97-AF65-F5344CB8AC3E}">
        <p14:creationId xmlns:p14="http://schemas.microsoft.com/office/powerpoint/2010/main" val="3457383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0182" y="18757"/>
            <a:ext cx="8432297" cy="1143000"/>
          </a:xfrm>
        </p:spPr>
        <p:txBody>
          <a:bodyPr>
            <a:normAutofit fontScale="90000"/>
          </a:bodyPr>
          <a:lstStyle/>
          <a:p>
            <a:r>
              <a:rPr lang="en-US" dirty="0" smtClean="0">
                <a:solidFill>
                  <a:schemeClr val="bg1"/>
                </a:solidFill>
              </a:rPr>
              <a:t>Descriptive statistics </a:t>
            </a:r>
            <a:br>
              <a:rPr lang="en-US" dirty="0" smtClean="0">
                <a:solidFill>
                  <a:schemeClr val="bg1"/>
                </a:solidFill>
              </a:rPr>
            </a:br>
            <a:r>
              <a:rPr lang="en-US" dirty="0" smtClean="0">
                <a:solidFill>
                  <a:schemeClr val="bg1"/>
                </a:solidFill>
              </a:rPr>
              <a:t>of the sample</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10</a:t>
            </a:fld>
            <a:endParaRPr lang="ru-RU"/>
          </a:p>
        </p:txBody>
      </p:sp>
      <p:sp>
        <p:nvSpPr>
          <p:cNvPr id="3" name="Прямоугольник 2"/>
          <p:cNvSpPr/>
          <p:nvPr/>
        </p:nvSpPr>
        <p:spPr>
          <a:xfrm>
            <a:off x="194086" y="1161757"/>
            <a:ext cx="8964488" cy="1477328"/>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The share of companies having foreign ownership in our sample equals </a:t>
            </a:r>
            <a:r>
              <a:rPr lang="en-US" b="1" dirty="0">
                <a:latin typeface="Calibri" panose="020F0502020204030204" pitchFamily="34" charset="0"/>
                <a:ea typeface="Calibri" panose="020F0502020204030204" pitchFamily="34" charset="0"/>
                <a:cs typeface="Times New Roman" panose="02020603050405020304" pitchFamily="18" charset="0"/>
              </a:rPr>
              <a:t>26% </a:t>
            </a:r>
            <a:r>
              <a:rPr lang="en-US" dirty="0">
                <a:latin typeface="Calibri" panose="020F0502020204030204" pitchFamily="34" charset="0"/>
                <a:ea typeface="Calibri" panose="020F0502020204030204" pitchFamily="34" charset="0"/>
                <a:cs typeface="Times New Roman" panose="02020603050405020304" pitchFamily="18" charset="0"/>
              </a:rPr>
              <a:t>that is more or less corresponds the situation in Russia economy.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Only </a:t>
            </a:r>
            <a:r>
              <a:rPr lang="en-US" b="1" dirty="0">
                <a:latin typeface="Calibri" panose="020F0502020204030204" pitchFamily="34" charset="0"/>
                <a:ea typeface="Calibri" panose="020F0502020204030204" pitchFamily="34" charset="0"/>
                <a:cs typeface="Times New Roman" panose="02020603050405020304" pitchFamily="18" charset="0"/>
              </a:rPr>
              <a:t>5 </a:t>
            </a:r>
            <a:r>
              <a:rPr lang="en-US" dirty="0">
                <a:latin typeface="Calibri" panose="020F0502020204030204" pitchFamily="34" charset="0"/>
                <a:ea typeface="Calibri" panose="020F0502020204030204" pitchFamily="34" charset="0"/>
                <a:cs typeface="Times New Roman" panose="02020603050405020304" pitchFamily="18" charset="0"/>
              </a:rPr>
              <a:t>and </a:t>
            </a:r>
            <a:r>
              <a:rPr lang="en-US" b="1" dirty="0">
                <a:latin typeface="Calibri" panose="020F0502020204030204" pitchFamily="34" charset="0"/>
                <a:ea typeface="Calibri" panose="020F0502020204030204" pitchFamily="34" charset="0"/>
                <a:cs typeface="Times New Roman" panose="02020603050405020304" pitchFamily="18" charset="0"/>
              </a:rPr>
              <a:t>3 </a:t>
            </a:r>
            <a:r>
              <a:rPr lang="en-US" dirty="0">
                <a:latin typeface="Calibri" panose="020F0502020204030204" pitchFamily="34" charset="0"/>
                <a:ea typeface="Calibri" panose="020F0502020204030204" pitchFamily="34" charset="0"/>
                <a:cs typeface="Times New Roman" panose="02020603050405020304" pitchFamily="18" charset="0"/>
              </a:rPr>
              <a:t>% of analysing companies have block (25-50% of shares) and control (more than 50%) packages, consequently.</a:t>
            </a:r>
            <a:endParaRPr lang="ru-RU" dirty="0"/>
          </a:p>
        </p:txBody>
      </p:sp>
      <p:graphicFrame>
        <p:nvGraphicFramePr>
          <p:cNvPr id="7" name="Таблица 6"/>
          <p:cNvGraphicFramePr>
            <a:graphicFrameLocks noGrp="1"/>
          </p:cNvGraphicFramePr>
          <p:nvPr>
            <p:extLst>
              <p:ext uri="{D42A27DB-BD31-4B8C-83A1-F6EECF244321}">
                <p14:modId xmlns:p14="http://schemas.microsoft.com/office/powerpoint/2010/main" val="3858964350"/>
              </p:ext>
            </p:extLst>
          </p:nvPr>
        </p:nvGraphicFramePr>
        <p:xfrm>
          <a:off x="208237" y="2662472"/>
          <a:ext cx="8684242" cy="4076979"/>
        </p:xfrm>
        <a:graphic>
          <a:graphicData uri="http://schemas.openxmlformats.org/drawingml/2006/table">
            <a:tbl>
              <a:tblPr firstRow="1" firstCol="1" bandRow="1">
                <a:tableStyleId>{5C22544A-7EE6-4342-B048-85BDC9FD1C3A}</a:tableStyleId>
              </a:tblPr>
              <a:tblGrid>
                <a:gridCol w="1709059"/>
                <a:gridCol w="1709059"/>
                <a:gridCol w="1524953"/>
                <a:gridCol w="1398163"/>
                <a:gridCol w="1201899"/>
                <a:gridCol w="1141109"/>
              </a:tblGrid>
              <a:tr h="679579">
                <a:tc>
                  <a:txBody>
                    <a:bodyPr/>
                    <a:lstStyle/>
                    <a:p>
                      <a:pPr>
                        <a:lnSpc>
                          <a:spcPct val="107000"/>
                        </a:lnSpc>
                        <a:spcAft>
                          <a:spcPts val="800"/>
                        </a:spcAft>
                      </a:pPr>
                      <a:r>
                        <a:rPr lang="en-US" sz="1600" dirty="0">
                          <a:effectLst/>
                        </a:rPr>
                        <a:t>Indicators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Descriptive statistics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dirty="0">
                          <a:effectLst/>
                        </a:rPr>
                        <a:t>Whole sample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Foreign</a:t>
                      </a:r>
                      <a:endParaRPr lang="ru-RU" sz="1600">
                        <a:effectLst/>
                      </a:endParaRPr>
                    </a:p>
                    <a:p>
                      <a:pPr>
                        <a:lnSpc>
                          <a:spcPct val="107000"/>
                        </a:lnSpc>
                        <a:spcAft>
                          <a:spcPts val="800"/>
                        </a:spcAft>
                      </a:pPr>
                      <a:r>
                        <a:rPr lang="en-US" sz="1600">
                          <a:effectLst/>
                        </a:rPr>
                        <a:t>ownership</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Domestic Ownership</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dirty="0" smtClean="0">
                          <a:effectLst/>
                        </a:rPr>
                        <a:t>Probability</a:t>
                      </a:r>
                    </a:p>
                    <a:p>
                      <a:pPr>
                        <a:lnSpc>
                          <a:spcPct val="107000"/>
                        </a:lnSpc>
                        <a:spcAft>
                          <a:spcPts val="800"/>
                        </a:spcAft>
                      </a:pPr>
                      <a:r>
                        <a:rPr lang="en-US" sz="1600" dirty="0" smtClean="0">
                          <a:effectLst/>
                          <a:latin typeface="Calibri" panose="020F0502020204030204" pitchFamily="34" charset="0"/>
                          <a:ea typeface="Calibri" panose="020F0502020204030204" pitchFamily="34" charset="0"/>
                          <a:cs typeface="Times New Roman" panose="02020603050405020304" pitchFamily="18" charset="0"/>
                        </a:rPr>
                        <a:t>(K-W test)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93132">
                <a:tc rowSpan="3">
                  <a:txBody>
                    <a:bodyPr/>
                    <a:lstStyle/>
                    <a:p>
                      <a:pPr>
                        <a:lnSpc>
                          <a:spcPct val="107000"/>
                        </a:lnSpc>
                        <a:spcAft>
                          <a:spcPts val="800"/>
                        </a:spcAft>
                      </a:pPr>
                      <a:r>
                        <a:rPr lang="en-US" sz="1600">
                          <a:effectLst/>
                        </a:rPr>
                        <a:t>Number of employees, number</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Mean</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4237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11108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457200" algn="ctr">
                        <a:lnSpc>
                          <a:spcPct val="115000"/>
                        </a:lnSpc>
                        <a:spcAft>
                          <a:spcPts val="0"/>
                        </a:spcAft>
                      </a:pPr>
                      <a:r>
                        <a:rPr lang="en-US" sz="1600">
                          <a:effectLst/>
                        </a:rPr>
                        <a:t>2178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3">
                  <a:txBody>
                    <a:bodyPr/>
                    <a:lstStyle/>
                    <a:p>
                      <a:pPr algn="ctr">
                        <a:lnSpc>
                          <a:spcPct val="107000"/>
                        </a:lnSpc>
                        <a:spcAft>
                          <a:spcPts val="800"/>
                        </a:spcAft>
                      </a:pPr>
                      <a:r>
                        <a:rPr lang="en-US" sz="1600">
                          <a:effectLst/>
                        </a:rPr>
                        <a:t>0.000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6910">
                <a:tc vMerge="1">
                  <a:txBody>
                    <a:bodyPr/>
                    <a:lstStyle/>
                    <a:p>
                      <a:endParaRPr lang="ru-RU"/>
                    </a:p>
                  </a:txBody>
                  <a:tcPr/>
                </a:tc>
                <a:tc>
                  <a:txBody>
                    <a:bodyPr/>
                    <a:lstStyle/>
                    <a:p>
                      <a:pPr>
                        <a:lnSpc>
                          <a:spcPct val="107000"/>
                        </a:lnSpc>
                        <a:spcAft>
                          <a:spcPts val="800"/>
                        </a:spcAft>
                      </a:pPr>
                      <a:r>
                        <a:rPr lang="en-US" sz="1600">
                          <a:effectLst/>
                        </a:rPr>
                        <a:t>St dev</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19375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37342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7187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86502">
                <a:tc vMerge="1">
                  <a:txBody>
                    <a:bodyPr/>
                    <a:lstStyle/>
                    <a:p>
                      <a:endParaRPr lang="ru-RU"/>
                    </a:p>
                  </a:txBody>
                  <a:tcPr/>
                </a:tc>
                <a:tc>
                  <a:txBody>
                    <a:bodyPr/>
                    <a:lstStyle/>
                    <a:p>
                      <a:pPr>
                        <a:lnSpc>
                          <a:spcPct val="107000"/>
                        </a:lnSpc>
                        <a:spcAft>
                          <a:spcPts val="800"/>
                        </a:spcAft>
                      </a:pPr>
                      <a:r>
                        <a:rPr lang="en-US" sz="1600">
                          <a:effectLst/>
                        </a:rPr>
                        <a:t>Number of obs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9924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2289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7635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93132">
                <a:tc rowSpan="3">
                  <a:txBody>
                    <a:bodyPr/>
                    <a:lstStyle/>
                    <a:p>
                      <a:pPr>
                        <a:lnSpc>
                          <a:spcPct val="107000"/>
                        </a:lnSpc>
                        <a:spcAft>
                          <a:spcPts val="800"/>
                        </a:spcAft>
                      </a:pPr>
                      <a:r>
                        <a:rPr lang="en-US" sz="1600">
                          <a:effectLst/>
                        </a:rPr>
                        <a:t>Age, years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Mean</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30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25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32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ctr">
                        <a:lnSpc>
                          <a:spcPct val="107000"/>
                        </a:lnSpc>
                        <a:spcAft>
                          <a:spcPts val="800"/>
                        </a:spcAft>
                      </a:pPr>
                      <a:r>
                        <a:rPr lang="en-US" sz="1600">
                          <a:effectLst/>
                        </a:rPr>
                        <a:t>0.000</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6910">
                <a:tc vMerge="1">
                  <a:txBody>
                    <a:bodyPr/>
                    <a:lstStyle/>
                    <a:p>
                      <a:endParaRPr lang="ru-RU"/>
                    </a:p>
                  </a:txBody>
                  <a:tcPr/>
                </a:tc>
                <a:tc>
                  <a:txBody>
                    <a:bodyPr/>
                    <a:lstStyle/>
                    <a:p>
                      <a:pPr>
                        <a:lnSpc>
                          <a:spcPct val="107000"/>
                        </a:lnSpc>
                        <a:spcAft>
                          <a:spcPts val="800"/>
                        </a:spcAft>
                      </a:pPr>
                      <a:r>
                        <a:rPr lang="en-US" sz="1600">
                          <a:effectLst/>
                        </a:rPr>
                        <a:t>St dev</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36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33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36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76910">
                <a:tc vMerge="1">
                  <a:txBody>
                    <a:bodyPr/>
                    <a:lstStyle/>
                    <a:p>
                      <a:endParaRPr lang="ru-RU"/>
                    </a:p>
                  </a:txBody>
                  <a:tcPr/>
                </a:tc>
                <a:tc>
                  <a:txBody>
                    <a:bodyPr/>
                    <a:lstStyle/>
                    <a:p>
                      <a:pPr>
                        <a:lnSpc>
                          <a:spcPct val="107000"/>
                        </a:lnSpc>
                        <a:spcAft>
                          <a:spcPts val="800"/>
                        </a:spcAft>
                      </a:pPr>
                      <a:r>
                        <a:rPr lang="en-US" sz="1600">
                          <a:effectLst/>
                        </a:rPr>
                        <a:t>Number of obs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12056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3088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8968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93132">
                <a:tc rowSpan="3">
                  <a:txBody>
                    <a:bodyPr/>
                    <a:lstStyle/>
                    <a:p>
                      <a:pPr>
                        <a:lnSpc>
                          <a:spcPct val="107000"/>
                        </a:lnSpc>
                        <a:spcAft>
                          <a:spcPts val="800"/>
                        </a:spcAft>
                      </a:pPr>
                      <a:r>
                        <a:rPr lang="en-US" sz="1600">
                          <a:effectLst/>
                        </a:rPr>
                        <a:t>Financial leverage</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600">
                          <a:effectLst/>
                        </a:rPr>
                        <a:t>Mean</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2.228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1.828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2.346</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ctr">
                        <a:lnSpc>
                          <a:spcPct val="107000"/>
                        </a:lnSpc>
                        <a:spcAft>
                          <a:spcPts val="800"/>
                        </a:spcAft>
                      </a:pPr>
                      <a:r>
                        <a:rPr lang="en-US" sz="1600">
                          <a:effectLst/>
                        </a:rPr>
                        <a:t>0.007</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6910">
                <a:tc vMerge="1">
                  <a:txBody>
                    <a:bodyPr/>
                    <a:lstStyle/>
                    <a:p>
                      <a:endParaRPr lang="ru-RU"/>
                    </a:p>
                  </a:txBody>
                  <a:tcPr/>
                </a:tc>
                <a:tc>
                  <a:txBody>
                    <a:bodyPr/>
                    <a:lstStyle/>
                    <a:p>
                      <a:pPr>
                        <a:lnSpc>
                          <a:spcPct val="107000"/>
                        </a:lnSpc>
                        <a:spcAft>
                          <a:spcPts val="800"/>
                        </a:spcAft>
                      </a:pPr>
                      <a:r>
                        <a:rPr lang="en-US" sz="1600">
                          <a:effectLst/>
                        </a:rPr>
                        <a:t>St dev</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6.102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4.601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6.475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76910">
                <a:tc vMerge="1">
                  <a:txBody>
                    <a:bodyPr/>
                    <a:lstStyle/>
                    <a:p>
                      <a:endParaRPr lang="ru-RU"/>
                    </a:p>
                  </a:txBody>
                  <a:tcPr/>
                </a:tc>
                <a:tc>
                  <a:txBody>
                    <a:bodyPr/>
                    <a:lstStyle/>
                    <a:p>
                      <a:pPr>
                        <a:lnSpc>
                          <a:spcPct val="107000"/>
                        </a:lnSpc>
                        <a:spcAft>
                          <a:spcPts val="800"/>
                        </a:spcAft>
                      </a:pPr>
                      <a:r>
                        <a:rPr lang="en-US" sz="1600">
                          <a:effectLst/>
                        </a:rPr>
                        <a:t>Number of obs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9254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2112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7142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93132">
                <a:tc rowSpan="3">
                  <a:txBody>
                    <a:bodyPr/>
                    <a:lstStyle/>
                    <a:p>
                      <a:pPr>
                        <a:lnSpc>
                          <a:spcPct val="107000"/>
                        </a:lnSpc>
                        <a:spcAft>
                          <a:spcPts val="0"/>
                        </a:spcAft>
                      </a:pPr>
                      <a:r>
                        <a:rPr lang="en-US" sz="1600">
                          <a:effectLst/>
                        </a:rPr>
                        <a:t>EVA, mln.euro</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a:effectLst/>
                        </a:rPr>
                        <a:t>Mean</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-1.845</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-1.779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en-US" sz="1600">
                          <a:effectLst/>
                        </a:rPr>
                        <a:t>-2.112</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3">
                  <a:txBody>
                    <a:bodyPr/>
                    <a:lstStyle/>
                    <a:p>
                      <a:pPr algn="ctr">
                        <a:lnSpc>
                          <a:spcPct val="107000"/>
                        </a:lnSpc>
                        <a:spcAft>
                          <a:spcPts val="0"/>
                        </a:spcAft>
                      </a:pPr>
                      <a:r>
                        <a:rPr lang="en-US" sz="1600">
                          <a:effectLst/>
                        </a:rPr>
                        <a:t>0.019</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6910">
                <a:tc vMerge="1">
                  <a:txBody>
                    <a:bodyPr/>
                    <a:lstStyle/>
                    <a:p>
                      <a:endParaRPr lang="ru-RU"/>
                    </a:p>
                  </a:txBody>
                  <a:tcPr/>
                </a:tc>
                <a:tc>
                  <a:txBody>
                    <a:bodyPr/>
                    <a:lstStyle/>
                    <a:p>
                      <a:pPr>
                        <a:lnSpc>
                          <a:spcPct val="107000"/>
                        </a:lnSpc>
                        <a:spcAft>
                          <a:spcPts val="0"/>
                        </a:spcAft>
                      </a:pPr>
                      <a:r>
                        <a:rPr lang="en-US" sz="1600">
                          <a:effectLst/>
                        </a:rPr>
                        <a:t>St dev</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600">
                          <a:effectLst/>
                        </a:rPr>
                        <a:t>12.491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1600">
                          <a:effectLst/>
                        </a:rPr>
                        <a:t>15.283</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600">
                          <a:effectLst/>
                        </a:rPr>
                        <a:t>11.684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r h="276910">
                <a:tc vMerge="1">
                  <a:txBody>
                    <a:bodyPr/>
                    <a:lstStyle/>
                    <a:p>
                      <a:endParaRPr lang="ru-RU"/>
                    </a:p>
                  </a:txBody>
                  <a:tcPr/>
                </a:tc>
                <a:tc>
                  <a:txBody>
                    <a:bodyPr/>
                    <a:lstStyle/>
                    <a:p>
                      <a:pPr>
                        <a:lnSpc>
                          <a:spcPct val="107000"/>
                        </a:lnSpc>
                        <a:spcAft>
                          <a:spcPts val="0"/>
                        </a:spcAft>
                      </a:pPr>
                      <a:r>
                        <a:rPr lang="en-US" sz="1600">
                          <a:effectLst/>
                        </a:rPr>
                        <a:t>Number of obs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600">
                          <a:effectLst/>
                        </a:rPr>
                        <a:t>8224</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600" dirty="0">
                          <a:effectLst/>
                        </a:rPr>
                        <a:t>1654</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600" dirty="0">
                          <a:effectLst/>
                        </a:rPr>
                        <a:t>6570</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ru-RU"/>
                    </a:p>
                  </a:txBody>
                  <a:tcPr/>
                </a:tc>
              </a:tr>
            </a:tbl>
          </a:graphicData>
        </a:graphic>
      </p:graphicFrame>
    </p:spTree>
    <p:extLst>
      <p:ext uri="{BB962C8B-B14F-4D97-AF65-F5344CB8AC3E}">
        <p14:creationId xmlns:p14="http://schemas.microsoft.com/office/powerpoint/2010/main" val="155852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11760" y="18757"/>
            <a:ext cx="6480719" cy="1143000"/>
          </a:xfrm>
        </p:spPr>
        <p:txBody>
          <a:bodyPr>
            <a:normAutofit/>
          </a:bodyPr>
          <a:lstStyle/>
          <a:p>
            <a:r>
              <a:rPr lang="en-US" dirty="0" smtClean="0">
                <a:solidFill>
                  <a:schemeClr val="bg1"/>
                </a:solidFill>
              </a:rPr>
              <a:t>Descriptive statistics </a:t>
            </a:r>
            <a:r>
              <a:rPr lang="en-US" dirty="0" smtClean="0">
                <a:solidFill>
                  <a:schemeClr val="bg1"/>
                </a:solidFill>
              </a:rPr>
              <a:t>(cont.)</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11</a:t>
            </a:fld>
            <a:endParaRPr lang="ru-RU"/>
          </a:p>
        </p:txBody>
      </p:sp>
      <p:graphicFrame>
        <p:nvGraphicFramePr>
          <p:cNvPr id="6" name="Таблица 5"/>
          <p:cNvGraphicFramePr>
            <a:graphicFrameLocks noGrp="1"/>
          </p:cNvGraphicFramePr>
          <p:nvPr>
            <p:extLst>
              <p:ext uri="{D42A27DB-BD31-4B8C-83A1-F6EECF244321}">
                <p14:modId xmlns:p14="http://schemas.microsoft.com/office/powerpoint/2010/main" val="1459478490"/>
              </p:ext>
            </p:extLst>
          </p:nvPr>
        </p:nvGraphicFramePr>
        <p:xfrm>
          <a:off x="107503" y="2348882"/>
          <a:ext cx="9036494" cy="2348103"/>
        </p:xfrm>
        <a:graphic>
          <a:graphicData uri="http://schemas.openxmlformats.org/drawingml/2006/table">
            <a:tbl>
              <a:tblPr firstRow="1" firstCol="1" bandRow="1">
                <a:tableStyleId>{5C22544A-7EE6-4342-B048-85BDC9FD1C3A}</a:tableStyleId>
              </a:tblPr>
              <a:tblGrid>
                <a:gridCol w="1899471"/>
                <a:gridCol w="1693678"/>
                <a:gridCol w="1850197"/>
                <a:gridCol w="1921358"/>
                <a:gridCol w="1671790"/>
              </a:tblGrid>
              <a:tr h="760313">
                <a:tc>
                  <a:txBody>
                    <a:bodyPr/>
                    <a:lstStyle/>
                    <a:p>
                      <a:pPr algn="ctr">
                        <a:lnSpc>
                          <a:spcPct val="107000"/>
                        </a:lnSpc>
                        <a:spcAft>
                          <a:spcPts val="0"/>
                        </a:spcAft>
                      </a:pPr>
                      <a:r>
                        <a:rPr lang="en-US" sz="2400" dirty="0" smtClean="0">
                          <a:effectLst/>
                        </a:rPr>
                        <a:t>The </a:t>
                      </a:r>
                      <a:r>
                        <a:rPr lang="en-US" sz="2400" dirty="0">
                          <a:effectLst/>
                        </a:rPr>
                        <a:t>economic </a:t>
                      </a:r>
                      <a:r>
                        <a:rPr lang="en-US" sz="2400" dirty="0" smtClean="0">
                          <a:effectLst/>
                        </a:rPr>
                        <a:t>cycle stage</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a:effectLst/>
                        </a:rPr>
                        <a:t>Groups of companies</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a:effectLst/>
                        </a:rPr>
                        <a:t>Number of obs</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dirty="0">
                          <a:effectLst/>
                        </a:rPr>
                        <a:t>Mean of </a:t>
                      </a:r>
                      <a:r>
                        <a:rPr lang="en-US" sz="2400" dirty="0" smtClean="0">
                          <a:effectLst/>
                        </a:rPr>
                        <a:t>EVA, </a:t>
                      </a:r>
                      <a:r>
                        <a:rPr lang="en-US" sz="2400" dirty="0" err="1" smtClean="0">
                          <a:effectLst/>
                        </a:rPr>
                        <a:t>mln.euro</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smtClean="0">
                          <a:effectLst/>
                        </a:rPr>
                        <a:t>Probability </a:t>
                      </a:r>
                    </a:p>
                    <a:p>
                      <a:pPr algn="ctr">
                        <a:lnSpc>
                          <a:spcPct val="107000"/>
                        </a:lnSpc>
                        <a:spcAft>
                          <a:spcPts val="0"/>
                        </a:spcAft>
                      </a:pPr>
                      <a:r>
                        <a:rPr lang="en-US" sz="2400" dirty="0" smtClean="0">
                          <a:effectLst/>
                        </a:rPr>
                        <a:t>(K-W test)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41300">
                <a:tc rowSpan="2">
                  <a:txBody>
                    <a:bodyPr/>
                    <a:lstStyle/>
                    <a:p>
                      <a:pPr algn="ctr">
                        <a:lnSpc>
                          <a:spcPct val="107000"/>
                        </a:lnSpc>
                        <a:spcAft>
                          <a:spcPts val="0"/>
                        </a:spcAft>
                      </a:pPr>
                      <a:r>
                        <a:rPr lang="en-US" sz="2400" dirty="0" smtClean="0">
                          <a:effectLst/>
                        </a:rPr>
                        <a:t>Recession</a:t>
                      </a:r>
                      <a:r>
                        <a:rPr lang="en-US" sz="2400" baseline="0" dirty="0" smtClean="0">
                          <a:effectLst/>
                        </a:rPr>
                        <a:t> period</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US" sz="2400" dirty="0">
                          <a:effectLst/>
                        </a:rPr>
                        <a:t>Foreign ownership</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ru-RU" sz="2400" dirty="0" smtClean="0">
                          <a:effectLst/>
                        </a:rPr>
                        <a:t>775</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dirty="0">
                          <a:effectLst/>
                        </a:rPr>
                        <a:t> </a:t>
                      </a:r>
                      <a:r>
                        <a:rPr lang="en-US" sz="2400" dirty="0" smtClean="0">
                          <a:effectLst/>
                        </a:rPr>
                        <a:t>-0.069</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gn="ctr">
                        <a:lnSpc>
                          <a:spcPct val="107000"/>
                        </a:lnSpc>
                        <a:spcAft>
                          <a:spcPts val="0"/>
                        </a:spcAft>
                      </a:pPr>
                      <a:r>
                        <a:rPr lang="ru-RU" sz="2400" dirty="0" smtClean="0">
                          <a:effectLst/>
                          <a:latin typeface="Calibri" panose="020F0502020204030204" pitchFamily="34" charset="0"/>
                          <a:ea typeface="Calibri" panose="020F0502020204030204" pitchFamily="34" charset="0"/>
                          <a:cs typeface="Times New Roman" panose="02020603050405020304" pitchFamily="18" charset="0"/>
                        </a:rPr>
                        <a:t> 0.000</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541300">
                <a:tc vMerge="1">
                  <a:txBody>
                    <a:bodyPr/>
                    <a:lstStyle/>
                    <a:p>
                      <a:endParaRPr lang="ru-RU"/>
                    </a:p>
                  </a:txBody>
                  <a:tcPr/>
                </a:tc>
                <a:tc>
                  <a:txBody>
                    <a:bodyPr/>
                    <a:lstStyle/>
                    <a:p>
                      <a:pPr>
                        <a:lnSpc>
                          <a:spcPct val="107000"/>
                        </a:lnSpc>
                        <a:spcAft>
                          <a:spcPts val="0"/>
                        </a:spcAft>
                      </a:pPr>
                      <a:r>
                        <a:rPr lang="en-US" sz="2400">
                          <a:effectLst/>
                        </a:rPr>
                        <a:t>Domestic ownership</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2400" dirty="0" smtClean="0">
                          <a:effectLst/>
                        </a:rPr>
                        <a:t>3212</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2400" dirty="0">
                          <a:effectLst/>
                        </a:rPr>
                        <a:t> </a:t>
                      </a:r>
                      <a:r>
                        <a:rPr lang="en-US" sz="2400" dirty="0" smtClean="0">
                          <a:effectLst/>
                        </a:rPr>
                        <a:t> -0.078</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gn="ctr">
                        <a:lnSpc>
                          <a:spcPct val="107000"/>
                        </a:lnSpc>
                        <a:spcAft>
                          <a:spcPts val="0"/>
                        </a:spcAft>
                      </a:pP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5094921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116632"/>
            <a:ext cx="8229600" cy="1143000"/>
          </a:xfrm>
        </p:spPr>
        <p:txBody>
          <a:bodyPr>
            <a:noAutofit/>
          </a:bodyPr>
          <a:lstStyle/>
          <a:p>
            <a:r>
              <a:rPr lang="en-US" sz="3200" dirty="0" smtClean="0">
                <a:solidFill>
                  <a:schemeClr val="bg1"/>
                </a:solidFill>
              </a:rPr>
              <a:t>Model Estimation</a:t>
            </a:r>
            <a:r>
              <a:rPr lang="en-US" sz="3200" dirty="0" smtClean="0">
                <a:solidFill>
                  <a:schemeClr val="bg1"/>
                </a:solidFill>
              </a:rPr>
              <a:t>: </a:t>
            </a:r>
            <a:br>
              <a:rPr lang="en-US" sz="3200" dirty="0" smtClean="0">
                <a:solidFill>
                  <a:schemeClr val="bg1"/>
                </a:solidFill>
              </a:rPr>
            </a:br>
            <a:r>
              <a:rPr lang="en-US" sz="3200" dirty="0" smtClean="0">
                <a:solidFill>
                  <a:schemeClr val="bg1"/>
                </a:solidFill>
              </a:rPr>
              <a:t>Quantile regression for panel data</a:t>
            </a:r>
            <a:endParaRPr lang="ru-RU" sz="3200"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12</a:t>
            </a:fld>
            <a:endParaRPr lang="ru-RU"/>
          </a:p>
        </p:txBody>
      </p:sp>
      <mc:AlternateContent xmlns:mc="http://schemas.openxmlformats.org/markup-compatibility/2006">
        <mc:Choice xmlns:a14="http://schemas.microsoft.com/office/drawing/2010/main" Requires="a14">
          <p:sp>
            <p:nvSpPr>
              <p:cNvPr id="6" name="Прямоугольник 5"/>
              <p:cNvSpPr/>
              <p:nvPr/>
            </p:nvSpPr>
            <p:spPr>
              <a:xfrm>
                <a:off x="1187624" y="1259632"/>
                <a:ext cx="6324487" cy="62292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eqArr>
                        <m:eqArrPr>
                          <m:ctrlPr>
                            <a:rPr lang="en-US" i="1" smtClean="0">
                              <a:latin typeface="Cambria Math" panose="02040503050406030204" pitchFamily="18" charset="0"/>
                            </a:rPr>
                          </m:ctrlPr>
                        </m:eqArrPr>
                        <m:e>
                          <m:r>
                            <a:rPr lang="en-US" i="1">
                              <a:latin typeface="Cambria Math" panose="02040503050406030204" pitchFamily="18" charset="0"/>
                            </a:rPr>
                            <m:t>𝐸𝑉</m:t>
                          </m:r>
                          <m:sSub>
                            <m:sSubPr>
                              <m:ctrlPr>
                                <a:rPr lang="en-US" b="0" i="1" smtClean="0">
                                  <a:latin typeface="Cambria Math" panose="02040503050406030204" pitchFamily="18" charset="0"/>
                                </a:rPr>
                              </m:ctrlPr>
                            </m:sSubPr>
                            <m:e>
                              <m:r>
                                <a:rPr lang="en-US" i="1">
                                  <a:latin typeface="Cambria Math" panose="02040503050406030204" pitchFamily="18" charset="0"/>
                                </a:rPr>
                                <m:t>𝐴</m:t>
                              </m:r>
                            </m:e>
                            <m:sub>
                              <m:r>
                                <a:rPr lang="en-US" b="0" i="1" smtClean="0">
                                  <a:latin typeface="Cambria Math" panose="02040503050406030204" pitchFamily="18" charset="0"/>
                                </a:rPr>
                                <m:t>𝑖𝑡</m:t>
                              </m:r>
                            </m:sub>
                          </m:sSub>
                          <m:r>
                            <a:rPr lang="en-US" i="1">
                              <a:latin typeface="Cambria Math" panose="02040503050406030204" pitchFamily="18" charset="0"/>
                            </a:rPr>
                            <m:t>= </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i="1">
                                  <a:latin typeface="Cambria Math" panose="02040503050406030204" pitchFamily="18" charset="0"/>
                                  <a:ea typeface="Cambria Math" panose="02040503050406030204" pitchFamily="18" charset="0"/>
                                </a:rPr>
                                <m:t>0</m:t>
                              </m:r>
                            </m:sub>
                          </m:sSub>
                          <m:r>
                            <a:rPr lang="en-US" i="1">
                              <a:latin typeface="Cambria Math" panose="02040503050406030204" pitchFamily="18" charset="0"/>
                              <a:ea typeface="Cambria Math" panose="02040503050406030204" pitchFamily="18" charset="0"/>
                            </a:rPr>
                            <m:t>+ </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i="1">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ea typeface="Cambria Math" panose="02040503050406030204" pitchFamily="18" charset="0"/>
                            </a:rPr>
                            <m:t>𝐹𝑜𝑟𝑒𝑖𝑔𝑛</m:t>
                          </m:r>
                          <m:r>
                            <a:rPr lang="en-US" b="0" i="1" smtClean="0">
                              <a:latin typeface="Cambria Math" panose="02040503050406030204" pitchFamily="18" charset="0"/>
                              <a:ea typeface="Cambria Math" panose="02040503050406030204" pitchFamily="18" charset="0"/>
                            </a:rPr>
                            <m:t> </m:t>
                          </m:r>
                          <m:r>
                            <a:rPr lang="en-US" b="0" i="1" smtClean="0">
                              <a:latin typeface="Cambria Math" panose="02040503050406030204" pitchFamily="18" charset="0"/>
                              <a:ea typeface="Cambria Math" panose="02040503050406030204" pitchFamily="18" charset="0"/>
                            </a:rPr>
                            <m:t>𝑜𝑤𝑛𝑒𝑟𝑠h𝑖</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𝑝</m:t>
                              </m:r>
                            </m:e>
                            <m:sub>
                              <m:r>
                                <a:rPr lang="en-US" b="0" i="1" smtClean="0">
                                  <a:latin typeface="Cambria Math" panose="02040503050406030204" pitchFamily="18" charset="0"/>
                                  <a:ea typeface="Cambria Math" panose="02040503050406030204" pitchFamily="18" charset="0"/>
                                </a:rPr>
                                <m:t>𝑖𝑡</m:t>
                              </m:r>
                            </m:sub>
                          </m:sSub>
                          <m:r>
                            <a:rPr lang="en-US" i="1">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i="1">
                                  <a:latin typeface="Cambria Math" panose="02040503050406030204" pitchFamily="18" charset="0"/>
                                  <a:ea typeface="Cambria Math" panose="02040503050406030204" pitchFamily="18" charset="0"/>
                                </a:rPr>
                                <m:t>2</m:t>
                              </m:r>
                            </m:sub>
                          </m:sSub>
                          <m:r>
                            <a:rPr lang="en-US" b="0" i="1" smtClean="0">
                              <a:latin typeface="Cambria Math" panose="02040503050406030204" pitchFamily="18" charset="0"/>
                              <a:ea typeface="Cambria Math" panose="02040503050406030204" pitchFamily="18" charset="0"/>
                            </a:rPr>
                            <m:t>𝑅𝑒𝑐𝑒𝑠𝑠𝑖𝑜</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𝑛</m:t>
                              </m:r>
                            </m:e>
                            <m:sub>
                              <m:r>
                                <a:rPr lang="en-US" b="0" i="1" smtClean="0">
                                  <a:latin typeface="Cambria Math" panose="02040503050406030204" pitchFamily="18" charset="0"/>
                                  <a:ea typeface="Cambria Math" panose="02040503050406030204" pitchFamily="18" charset="0"/>
                                </a:rPr>
                                <m:t>𝑖𝑡</m:t>
                              </m:r>
                            </m:sub>
                          </m:sSub>
                          <m:r>
                            <a:rPr lang="en-US">
                              <a:latin typeface="Cambria Math" panose="02040503050406030204" pitchFamily="18" charset="0"/>
                              <a:ea typeface="Cambria Math" panose="02040503050406030204" pitchFamily="18" charset="0"/>
                            </a:rPr>
                            <m:t>+</m:t>
                          </m:r>
                        </m:e>
                        <m:e>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i="1">
                                  <a:latin typeface="Cambria Math" panose="02040503050406030204" pitchFamily="18" charset="0"/>
                                  <a:ea typeface="Cambria Math" panose="02040503050406030204" pitchFamily="18" charset="0"/>
                                </a:rPr>
                                <m:t>3</m:t>
                              </m:r>
                            </m:sub>
                          </m:sSub>
                          <m:r>
                            <a:rPr lang="en-US" i="1">
                              <a:latin typeface="Cambria Math" panose="02040503050406030204" pitchFamily="18" charset="0"/>
                              <a:ea typeface="Cambria Math" panose="02040503050406030204" pitchFamily="18" charset="0"/>
                            </a:rPr>
                            <m:t>𝐹𝑜𝑟𝑒𝑖𝑔𝑛</m:t>
                          </m:r>
                          <m:r>
                            <a:rPr lang="en-US" i="1">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𝑜𝑤𝑛𝑒𝑟𝑠h𝑖</m:t>
                          </m:r>
                          <m:sSub>
                            <m:sSubPr>
                              <m:ctrlPr>
                                <a:rPr lang="en-US" b="0"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𝑝</m:t>
                              </m:r>
                            </m:e>
                            <m:sub>
                              <m:r>
                                <a:rPr lang="en-US" b="0" i="1" smtClean="0">
                                  <a:latin typeface="Cambria Math" panose="02040503050406030204" pitchFamily="18" charset="0"/>
                                  <a:ea typeface="Cambria Math" panose="02040503050406030204" pitchFamily="18" charset="0"/>
                                </a:rPr>
                                <m:t>𝑖𝑡</m:t>
                              </m:r>
                            </m:sub>
                          </m:sSub>
                          <m:r>
                            <a:rPr lang="en-US" i="1">
                              <a:latin typeface="Cambria Math" panose="02040503050406030204" pitchFamily="18" charset="0"/>
                              <a:ea typeface="Cambria Math" panose="02040503050406030204" pitchFamily="18" charset="0"/>
                            </a:rPr>
                            <m:t>∗</m:t>
                          </m:r>
                          <m:r>
                            <a:rPr lang="en-US" i="1" smtClean="0">
                              <a:latin typeface="Cambria Math" panose="02040503050406030204" pitchFamily="18" charset="0"/>
                              <a:ea typeface="Cambria Math" panose="02040503050406030204" pitchFamily="18" charset="0"/>
                            </a:rPr>
                            <m:t>𝑅</m:t>
                          </m:r>
                          <m:r>
                            <a:rPr lang="en-US" b="0" i="1" smtClean="0">
                              <a:latin typeface="Cambria Math" panose="02040503050406030204" pitchFamily="18" charset="0"/>
                              <a:ea typeface="Cambria Math" panose="02040503050406030204" pitchFamily="18" charset="0"/>
                            </a:rPr>
                            <m:t>𝑒𝑐𝑒𝑠𝑠𝑖𝑜</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𝑛</m:t>
                              </m:r>
                            </m:e>
                            <m:sub>
                              <m:r>
                                <a:rPr lang="en-US" b="0" i="1" smtClean="0">
                                  <a:latin typeface="Cambria Math" panose="02040503050406030204" pitchFamily="18" charset="0"/>
                                  <a:ea typeface="Cambria Math" panose="02040503050406030204" pitchFamily="18" charset="0"/>
                                </a:rPr>
                                <m:t>𝑖𝑡</m:t>
                              </m:r>
                            </m:sub>
                          </m:sSub>
                          <m:r>
                            <a:rPr lang="en-US" i="1">
                              <a:latin typeface="Cambria Math" panose="02040503050406030204" pitchFamily="18" charset="0"/>
                              <a:ea typeface="Cambria Math" panose="02040503050406030204" pitchFamily="18" charset="0"/>
                            </a:rPr>
                            <m:t>+ </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m:t>
                              </m:r>
                            </m:e>
                            <m:sub>
                              <m:r>
                                <a:rPr lang="en-US" i="1">
                                  <a:latin typeface="Cambria Math" panose="02040503050406030204" pitchFamily="18" charset="0"/>
                                  <a:ea typeface="Cambria Math" panose="02040503050406030204" pitchFamily="18" charset="0"/>
                                </a:rPr>
                                <m:t>4</m:t>
                              </m:r>
                            </m:sub>
                          </m:sSub>
                          <m:r>
                            <a:rPr lang="en-US" b="0" i="1" smtClean="0">
                              <a:latin typeface="Cambria Math" panose="02040503050406030204" pitchFamily="18" charset="0"/>
                              <a:ea typeface="Cambria Math" panose="02040503050406030204" pitchFamily="18" charset="0"/>
                            </a:rPr>
                            <m:t>𝐶</m:t>
                          </m:r>
                          <m:r>
                            <a:rPr lang="en-US" i="1">
                              <a:latin typeface="Cambria Math" panose="02040503050406030204" pitchFamily="18" charset="0"/>
                              <a:ea typeface="Cambria Math" panose="02040503050406030204" pitchFamily="18" charset="0"/>
                            </a:rPr>
                            <m:t>𝑜𝑛𝑡𝑟𝑜𝑙</m:t>
                          </m:r>
                          <m:sSub>
                            <m:sSubPr>
                              <m:ctrlPr>
                                <a:rPr lang="en-US" b="0"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𝑠</m:t>
                              </m:r>
                            </m:e>
                            <m:sub>
                              <m:r>
                                <a:rPr lang="en-US" b="0" i="1" smtClean="0">
                                  <a:latin typeface="Cambria Math" panose="02040503050406030204" pitchFamily="18" charset="0"/>
                                  <a:ea typeface="Cambria Math" panose="02040503050406030204" pitchFamily="18" charset="0"/>
                                </a:rPr>
                                <m:t>𝑖𝑡</m:t>
                              </m:r>
                            </m:sub>
                          </m:sSub>
                          <m:r>
                            <a:rPr lang="en-US" i="1">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𝜀</m:t>
                              </m:r>
                            </m:e>
                            <m:sub>
                              <m:r>
                                <a:rPr lang="en-US" b="0" i="1" smtClean="0">
                                  <a:latin typeface="Cambria Math" panose="02040503050406030204" pitchFamily="18" charset="0"/>
                                  <a:ea typeface="Cambria Math" panose="02040503050406030204" pitchFamily="18" charset="0"/>
                                </a:rPr>
                                <m:t>𝑖𝑡</m:t>
                              </m:r>
                            </m:sub>
                          </m:sSub>
                        </m:e>
                      </m:eqArr>
                    </m:oMath>
                  </m:oMathPara>
                </a14:m>
                <a:endParaRPr lang="ru-RU" dirty="0"/>
              </a:p>
            </p:txBody>
          </p:sp>
        </mc:Choice>
        <mc:Fallback>
          <p:sp>
            <p:nvSpPr>
              <p:cNvPr id="6" name="Прямоугольник 5"/>
              <p:cNvSpPr>
                <a:spLocks noRot="1" noChangeAspect="1" noMove="1" noResize="1" noEditPoints="1" noAdjustHandles="1" noChangeArrowheads="1" noChangeShapeType="1" noTextEdit="1"/>
              </p:cNvSpPr>
              <p:nvPr/>
            </p:nvSpPr>
            <p:spPr>
              <a:xfrm>
                <a:off x="1187624" y="1259632"/>
                <a:ext cx="6324487" cy="622927"/>
              </a:xfrm>
              <a:prstGeom prst="rect">
                <a:avLst/>
              </a:prstGeom>
              <a:blipFill rotWithShape="0">
                <a:blip r:embed="rId2"/>
                <a:stretch>
                  <a:fillRect/>
                </a:stretch>
              </a:blipFill>
            </p:spPr>
            <p:txBody>
              <a:bodyPr/>
              <a:lstStyle/>
              <a:p>
                <a:r>
                  <a:rPr lang="ru-RU">
                    <a:noFill/>
                  </a:rPr>
                  <a:t> </a:t>
                </a:r>
              </a:p>
            </p:txBody>
          </p:sp>
        </mc:Fallback>
      </mc:AlternateContent>
      <p:sp>
        <p:nvSpPr>
          <p:cNvPr id="3" name="Прямоугольник 2"/>
          <p:cNvSpPr/>
          <p:nvPr/>
        </p:nvSpPr>
        <p:spPr>
          <a:xfrm>
            <a:off x="476647" y="1919655"/>
            <a:ext cx="5400600" cy="369332"/>
          </a:xfrm>
          <a:prstGeom prst="rect">
            <a:avLst/>
          </a:prstGeom>
        </p:spPr>
        <p:txBody>
          <a:bodyPr wrap="square">
            <a:spAutoFit/>
          </a:bodyPr>
          <a:lstStyle/>
          <a:p>
            <a:r>
              <a:rPr lang="en-US" b="1" i="1" dirty="0"/>
              <a:t>The </a:t>
            </a:r>
            <a:r>
              <a:rPr lang="en-US" b="1" i="1" dirty="0" smtClean="0"/>
              <a:t>results of the median regression </a:t>
            </a:r>
            <a:endParaRPr lang="ru-RU" b="1" i="1" dirty="0"/>
          </a:p>
        </p:txBody>
      </p:sp>
      <p:grpSp>
        <p:nvGrpSpPr>
          <p:cNvPr id="7" name="Группа 6"/>
          <p:cNvGrpSpPr/>
          <p:nvPr/>
        </p:nvGrpSpPr>
        <p:grpSpPr>
          <a:xfrm>
            <a:off x="317256" y="2322989"/>
            <a:ext cx="8065221" cy="4033361"/>
            <a:chOff x="251195" y="1628800"/>
            <a:chExt cx="8641285" cy="4991859"/>
          </a:xfrm>
        </p:grpSpPr>
        <p:sp>
          <p:nvSpPr>
            <p:cNvPr id="8" name="Прямоугольник 7"/>
            <p:cNvSpPr/>
            <p:nvPr/>
          </p:nvSpPr>
          <p:spPr>
            <a:xfrm>
              <a:off x="467544" y="1628800"/>
              <a:ext cx="3275384" cy="4727550"/>
            </a:xfrm>
            <a:prstGeom prst="rect">
              <a:avLst/>
            </a:prstGeom>
            <a:pattFill prst="pct2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9" name="Группа 8"/>
            <p:cNvGrpSpPr/>
            <p:nvPr/>
          </p:nvGrpSpPr>
          <p:grpSpPr>
            <a:xfrm>
              <a:off x="251195" y="2780928"/>
              <a:ext cx="8641285" cy="3839731"/>
              <a:chOff x="251195" y="2780928"/>
              <a:chExt cx="8641285" cy="3839731"/>
            </a:xfrm>
          </p:grpSpPr>
          <p:sp>
            <p:nvSpPr>
              <p:cNvPr id="10" name="Овал 9"/>
              <p:cNvSpPr/>
              <p:nvPr/>
            </p:nvSpPr>
            <p:spPr>
              <a:xfrm>
                <a:off x="827584" y="2780928"/>
                <a:ext cx="2880320" cy="1368152"/>
              </a:xfrm>
              <a:prstGeom prst="ellipse">
                <a:avLst/>
              </a:prstGeom>
              <a:solidFill>
                <a:schemeClr val="accent1">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Recession</a:t>
                </a:r>
                <a:endParaRPr lang="ru-RU" dirty="0">
                  <a:solidFill>
                    <a:schemeClr val="tx1"/>
                  </a:solidFill>
                </a:endParaRPr>
              </a:p>
            </p:txBody>
          </p:sp>
          <p:cxnSp>
            <p:nvCxnSpPr>
              <p:cNvPr id="11" name="Прямая со стрелкой 10"/>
              <p:cNvCxnSpPr>
                <a:stCxn id="10" idx="6"/>
              </p:cNvCxnSpPr>
              <p:nvPr/>
            </p:nvCxnSpPr>
            <p:spPr>
              <a:xfrm>
                <a:off x="3707904" y="3465004"/>
                <a:ext cx="20882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Овал 11"/>
              <p:cNvSpPr/>
              <p:nvPr/>
            </p:nvSpPr>
            <p:spPr>
              <a:xfrm>
                <a:off x="827977" y="4398152"/>
                <a:ext cx="2880320" cy="1368152"/>
              </a:xfrm>
              <a:prstGeom prst="ellipse">
                <a:avLst/>
              </a:prstGeom>
              <a:solidFill>
                <a:schemeClr val="accent1">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Foreign ownership</a:t>
                </a:r>
                <a:endParaRPr lang="ru-RU" dirty="0">
                  <a:solidFill>
                    <a:schemeClr val="tx1"/>
                  </a:solidFill>
                </a:endParaRPr>
              </a:p>
            </p:txBody>
          </p:sp>
          <p:cxnSp>
            <p:nvCxnSpPr>
              <p:cNvPr id="13" name="Скругленная соединительная линия 12"/>
              <p:cNvCxnSpPr>
                <a:stCxn id="12" idx="2"/>
                <a:endCxn id="10" idx="2"/>
              </p:cNvCxnSpPr>
              <p:nvPr/>
            </p:nvCxnSpPr>
            <p:spPr>
              <a:xfrm rot="10800000">
                <a:off x="827585" y="3465004"/>
                <a:ext cx="393" cy="1617224"/>
              </a:xfrm>
              <a:prstGeom prst="curvedConnector3">
                <a:avLst>
                  <a:gd name="adj1" fmla="val 16939491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Прямоугольник 13"/>
              <p:cNvSpPr/>
              <p:nvPr/>
            </p:nvSpPr>
            <p:spPr>
              <a:xfrm>
                <a:off x="5796136" y="2924944"/>
                <a:ext cx="3096344" cy="2592288"/>
              </a:xfrm>
              <a:prstGeom prst="rect">
                <a:avLst/>
              </a:prstGeom>
              <a:solidFill>
                <a:schemeClr val="accent1">
                  <a:alpha val="55000"/>
                </a:schemeClr>
              </a:solidFill>
              <a:ln>
                <a:solidFill>
                  <a:srgbClr val="20409A"/>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EVA</a:t>
                </a:r>
              </a:p>
              <a:p>
                <a:pPr algn="ctr"/>
                <a:endParaRPr lang="en-US" dirty="0" smtClean="0"/>
              </a:p>
              <a:p>
                <a:pPr algn="ctr"/>
                <a:r>
                  <a:rPr lang="en-US" i="1" dirty="0" smtClean="0"/>
                  <a:t>PseudoR2 </a:t>
                </a:r>
                <a:r>
                  <a:rPr lang="en-US" i="1" dirty="0"/>
                  <a:t>= </a:t>
                </a:r>
                <a:r>
                  <a:rPr lang="en-US" i="1" dirty="0" smtClean="0"/>
                  <a:t>0.0223</a:t>
                </a:r>
              </a:p>
              <a:p>
                <a:pPr algn="ctr"/>
                <a:r>
                  <a:rPr lang="en-US" i="1" dirty="0" smtClean="0"/>
                  <a:t>Number </a:t>
                </a:r>
                <a:r>
                  <a:rPr lang="en-US" i="1" dirty="0"/>
                  <a:t>of </a:t>
                </a:r>
                <a:r>
                  <a:rPr lang="en-US" i="1" dirty="0" err="1"/>
                  <a:t>obs</a:t>
                </a:r>
                <a:r>
                  <a:rPr lang="en-US" i="1" dirty="0"/>
                  <a:t> </a:t>
                </a:r>
                <a:r>
                  <a:rPr lang="en-US" i="1" dirty="0" smtClean="0"/>
                  <a:t>=8523</a:t>
                </a:r>
              </a:p>
            </p:txBody>
          </p:sp>
          <p:cxnSp>
            <p:nvCxnSpPr>
              <p:cNvPr id="15" name="Прямая со стрелкой 14"/>
              <p:cNvCxnSpPr>
                <a:stCxn id="12" idx="6"/>
              </p:cNvCxnSpPr>
              <p:nvPr/>
            </p:nvCxnSpPr>
            <p:spPr>
              <a:xfrm flipV="1">
                <a:off x="3708297" y="5082227"/>
                <a:ext cx="208783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Скругленный прямоугольник 15"/>
              <p:cNvSpPr/>
              <p:nvPr/>
            </p:nvSpPr>
            <p:spPr>
              <a:xfrm>
                <a:off x="4211959" y="2924944"/>
                <a:ext cx="1131565" cy="4320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600" dirty="0"/>
                  <a:t>-.</a:t>
                </a:r>
                <a:r>
                  <a:rPr lang="ru-RU" sz="1600" dirty="0" smtClean="0"/>
                  <a:t>02</a:t>
                </a:r>
                <a:r>
                  <a:rPr lang="en-US" sz="1600" dirty="0"/>
                  <a:t>0</a:t>
                </a:r>
                <a:r>
                  <a:rPr lang="en-US" sz="1600" dirty="0" smtClean="0"/>
                  <a:t>***</a:t>
                </a:r>
                <a:endParaRPr lang="ru-RU" sz="1600" dirty="0"/>
              </a:p>
            </p:txBody>
          </p:sp>
          <p:sp>
            <p:nvSpPr>
              <p:cNvPr id="17" name="Скругленный прямоугольник 16"/>
              <p:cNvSpPr/>
              <p:nvPr/>
            </p:nvSpPr>
            <p:spPr>
              <a:xfrm>
                <a:off x="251195" y="4060418"/>
                <a:ext cx="864096" cy="432048"/>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ru-RU" sz="1600" dirty="0"/>
                  <a:t>.</a:t>
                </a:r>
                <a:r>
                  <a:rPr lang="ru-RU" sz="1600" dirty="0" smtClean="0"/>
                  <a:t>011</a:t>
                </a:r>
                <a:r>
                  <a:rPr lang="en-US" sz="1600" dirty="0" smtClean="0"/>
                  <a:t>**</a:t>
                </a:r>
                <a:endParaRPr lang="ru-RU" sz="1600" dirty="0"/>
              </a:p>
            </p:txBody>
          </p:sp>
          <p:sp>
            <p:nvSpPr>
              <p:cNvPr id="18" name="Скругленный прямоугольник 17"/>
              <p:cNvSpPr/>
              <p:nvPr/>
            </p:nvSpPr>
            <p:spPr>
              <a:xfrm>
                <a:off x="4287285" y="4542166"/>
                <a:ext cx="1056239" cy="4320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ru-RU" sz="1600" dirty="0"/>
                  <a:t>.</a:t>
                </a:r>
                <a:r>
                  <a:rPr lang="ru-RU" sz="1600" dirty="0" smtClean="0"/>
                  <a:t>00</a:t>
                </a:r>
                <a:r>
                  <a:rPr lang="en-US" sz="1600" dirty="0" smtClean="0"/>
                  <a:t>2</a:t>
                </a:r>
                <a:endParaRPr lang="ru-RU" sz="1600" dirty="0"/>
              </a:p>
            </p:txBody>
          </p:sp>
          <p:sp>
            <p:nvSpPr>
              <p:cNvPr id="19" name="Скругленный прямоугольник 18"/>
              <p:cNvSpPr/>
              <p:nvPr/>
            </p:nvSpPr>
            <p:spPr>
              <a:xfrm>
                <a:off x="3779912" y="6031027"/>
                <a:ext cx="2736304" cy="5896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Controls included</a:t>
                </a:r>
                <a:endParaRPr lang="ru-RU" dirty="0">
                  <a:solidFill>
                    <a:schemeClr val="tx1"/>
                  </a:solidFill>
                </a:endParaRPr>
              </a:p>
            </p:txBody>
          </p:sp>
          <p:cxnSp>
            <p:nvCxnSpPr>
              <p:cNvPr id="20" name="Прямая со стрелкой 19"/>
              <p:cNvCxnSpPr>
                <a:stCxn id="19" idx="1"/>
                <a:endCxn id="12" idx="4"/>
              </p:cNvCxnSpPr>
              <p:nvPr/>
            </p:nvCxnSpPr>
            <p:spPr>
              <a:xfrm flipH="1" flipV="1">
                <a:off x="2268137" y="5766304"/>
                <a:ext cx="1511775" cy="55953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endCxn id="14" idx="2"/>
              </p:cNvCxnSpPr>
              <p:nvPr/>
            </p:nvCxnSpPr>
            <p:spPr>
              <a:xfrm flipV="1">
                <a:off x="6516216" y="5517232"/>
                <a:ext cx="828092" cy="808611"/>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grpSp>
      </p:grpSp>
      <p:sp>
        <p:nvSpPr>
          <p:cNvPr id="22" name="Прямоугольник 21"/>
          <p:cNvSpPr/>
          <p:nvPr/>
        </p:nvSpPr>
        <p:spPr>
          <a:xfrm>
            <a:off x="5426487" y="6063500"/>
            <a:ext cx="4572000" cy="646331"/>
          </a:xfrm>
          <a:prstGeom prst="rect">
            <a:avLst/>
          </a:prstGeom>
        </p:spPr>
        <p:txBody>
          <a:bodyPr>
            <a:spAutoFit/>
          </a:bodyPr>
          <a:lstStyle/>
          <a:p>
            <a:pPr algn="ctr"/>
            <a:r>
              <a:rPr lang="en-US" i="1" dirty="0" smtClean="0"/>
              <a:t>*** - sig at 1%</a:t>
            </a:r>
          </a:p>
          <a:p>
            <a:pPr algn="ctr"/>
            <a:r>
              <a:rPr lang="en-US" i="1" dirty="0" smtClean="0"/>
              <a:t>** - sig at 5%</a:t>
            </a:r>
            <a:endParaRPr lang="en-US" i="1" dirty="0"/>
          </a:p>
        </p:txBody>
      </p:sp>
    </p:spTree>
    <p:extLst>
      <p:ext uri="{BB962C8B-B14F-4D97-AF65-F5344CB8AC3E}">
        <p14:creationId xmlns:p14="http://schemas.microsoft.com/office/powerpoint/2010/main" val="4025091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116632"/>
            <a:ext cx="8229600" cy="1143000"/>
          </a:xfrm>
        </p:spPr>
        <p:txBody>
          <a:bodyPr>
            <a:noAutofit/>
          </a:bodyPr>
          <a:lstStyle/>
          <a:p>
            <a:r>
              <a:rPr lang="en-US" sz="3200" dirty="0" smtClean="0">
                <a:solidFill>
                  <a:schemeClr val="bg1"/>
                </a:solidFill>
              </a:rPr>
              <a:t>Model </a:t>
            </a:r>
            <a:r>
              <a:rPr lang="en-US" sz="3200" dirty="0" smtClean="0">
                <a:solidFill>
                  <a:schemeClr val="bg1"/>
                </a:solidFill>
              </a:rPr>
              <a:t>Estimation (cont.)</a:t>
            </a:r>
            <a:r>
              <a:rPr lang="en-US" sz="3200" dirty="0" smtClean="0">
                <a:solidFill>
                  <a:schemeClr val="bg1"/>
                </a:solidFill>
              </a:rPr>
              <a:t/>
            </a:r>
            <a:br>
              <a:rPr lang="en-US" sz="3200" dirty="0" smtClean="0">
                <a:solidFill>
                  <a:schemeClr val="bg1"/>
                </a:solidFill>
              </a:rPr>
            </a:br>
            <a:r>
              <a:rPr lang="en-US" sz="3200" dirty="0" smtClean="0">
                <a:solidFill>
                  <a:schemeClr val="bg1"/>
                </a:solidFill>
              </a:rPr>
              <a:t>Quantile regression for panel data</a:t>
            </a:r>
            <a:endParaRPr lang="ru-RU" sz="3200"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13</a:t>
            </a:fld>
            <a:endParaRPr lang="ru-RU"/>
          </a:p>
        </p:txBody>
      </p:sp>
      <p:sp>
        <p:nvSpPr>
          <p:cNvPr id="7" name="Объект 5"/>
          <p:cNvSpPr txBox="1">
            <a:spLocks/>
          </p:cNvSpPr>
          <p:nvPr/>
        </p:nvSpPr>
        <p:spPr>
          <a:xfrm>
            <a:off x="457200" y="16288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ru-RU" dirty="0"/>
          </a:p>
        </p:txBody>
      </p:sp>
      <p:graphicFrame>
        <p:nvGraphicFramePr>
          <p:cNvPr id="8" name="Диаграмма 7"/>
          <p:cNvGraphicFramePr>
            <a:graphicFrameLocks/>
          </p:cNvGraphicFramePr>
          <p:nvPr>
            <p:extLst>
              <p:ext uri="{D42A27DB-BD31-4B8C-83A1-F6EECF244321}">
                <p14:modId xmlns:p14="http://schemas.microsoft.com/office/powerpoint/2010/main" val="3062549287"/>
              </p:ext>
            </p:extLst>
          </p:nvPr>
        </p:nvGraphicFramePr>
        <p:xfrm>
          <a:off x="0" y="1628800"/>
          <a:ext cx="8964488"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29476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solidFill>
                  <a:schemeClr val="bg1"/>
                </a:solidFill>
              </a:rPr>
              <a:t>Conclusions</a:t>
            </a:r>
            <a:endParaRPr lang="ru-RU" dirty="0">
              <a:solidFill>
                <a:schemeClr val="bg1"/>
              </a:solidFill>
            </a:endParaRPr>
          </a:p>
        </p:txBody>
      </p:sp>
      <p:sp>
        <p:nvSpPr>
          <p:cNvPr id="3" name="Объект 2"/>
          <p:cNvSpPr>
            <a:spLocks noGrp="1"/>
          </p:cNvSpPr>
          <p:nvPr>
            <p:ph idx="1"/>
          </p:nvPr>
        </p:nvSpPr>
        <p:spPr>
          <a:xfrm>
            <a:off x="107504" y="1600200"/>
            <a:ext cx="9036496" cy="4525963"/>
          </a:xfrm>
        </p:spPr>
        <p:txBody>
          <a:bodyPr>
            <a:normAutofit fontScale="92500" lnSpcReduction="20000"/>
          </a:bodyPr>
          <a:lstStyle/>
          <a:p>
            <a:pPr>
              <a:buFont typeface="Wingdings" panose="05000000000000000000" pitchFamily="2" charset="2"/>
              <a:buChar char="Ø"/>
            </a:pPr>
            <a:r>
              <a:rPr lang="en-US" dirty="0" smtClean="0"/>
              <a:t>Clarification the </a:t>
            </a:r>
            <a:r>
              <a:rPr lang="en-US" dirty="0"/>
              <a:t>conflicting evidence founded in the previous </a:t>
            </a:r>
            <a:r>
              <a:rPr lang="en-US" dirty="0" smtClean="0"/>
              <a:t>papers. </a:t>
            </a:r>
          </a:p>
          <a:p>
            <a:pPr marL="0" indent="0">
              <a:buNone/>
            </a:pPr>
            <a:endParaRPr lang="en-US" dirty="0" smtClean="0"/>
          </a:p>
          <a:p>
            <a:pPr>
              <a:buFont typeface="Wingdings" panose="05000000000000000000" pitchFamily="2" charset="2"/>
              <a:buChar char="Ø"/>
            </a:pPr>
            <a:r>
              <a:rPr lang="en-US" dirty="0" smtClean="0"/>
              <a:t>An additional </a:t>
            </a:r>
            <a:r>
              <a:rPr lang="en-US" dirty="0"/>
              <a:t>instrument for company managers to increase their competitiveness by implementing the globalization strategy. </a:t>
            </a:r>
            <a:endParaRPr lang="en-US" dirty="0" smtClean="0"/>
          </a:p>
          <a:p>
            <a:pPr marL="0" indent="0">
              <a:buNone/>
            </a:pPr>
            <a:endParaRPr lang="en-US" dirty="0" smtClean="0"/>
          </a:p>
          <a:p>
            <a:pPr>
              <a:buFont typeface="Wingdings" panose="05000000000000000000" pitchFamily="2" charset="2"/>
              <a:buChar char="Ø"/>
            </a:pPr>
            <a:r>
              <a:rPr lang="en-US" dirty="0"/>
              <a:t>T</a:t>
            </a:r>
            <a:r>
              <a:rPr lang="en-US" dirty="0" smtClean="0"/>
              <a:t>he </a:t>
            </a:r>
            <a:r>
              <a:rPr lang="en-US" dirty="0"/>
              <a:t>argument for policymaking decisions. In practice, governments spend resources in investment </a:t>
            </a:r>
            <a:r>
              <a:rPr lang="en-US" dirty="0" smtClean="0"/>
              <a:t>promotion. </a:t>
            </a:r>
            <a:endParaRPr lang="ru-RU" dirty="0"/>
          </a:p>
          <a:p>
            <a:pPr>
              <a:buFont typeface="Wingdings" panose="05000000000000000000" pitchFamily="2" charset="2"/>
              <a:buChar char="Ø"/>
            </a:pPr>
            <a:endParaRPr lang="ru-RU" dirty="0"/>
          </a:p>
        </p:txBody>
      </p:sp>
      <p:sp>
        <p:nvSpPr>
          <p:cNvPr id="4" name="Номер слайда 3"/>
          <p:cNvSpPr>
            <a:spLocks noGrp="1"/>
          </p:cNvSpPr>
          <p:nvPr>
            <p:ph type="sldNum" sz="quarter" idx="12"/>
          </p:nvPr>
        </p:nvSpPr>
        <p:spPr/>
        <p:txBody>
          <a:bodyPr/>
          <a:lstStyle/>
          <a:p>
            <a:fld id="{F3D24007-F49F-4F6E-8E76-54BAEE2CAFCC}" type="slidenum">
              <a:rPr lang="ru-RU" smtClean="0"/>
              <a:pPr/>
              <a:t>14</a:t>
            </a:fld>
            <a:endParaRPr lang="ru-RU"/>
          </a:p>
        </p:txBody>
      </p:sp>
    </p:spTree>
    <p:extLst>
      <p:ext uri="{BB962C8B-B14F-4D97-AF65-F5344CB8AC3E}">
        <p14:creationId xmlns:p14="http://schemas.microsoft.com/office/powerpoint/2010/main" val="517534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a:spLocks noGrp="1"/>
          </p:cNvSpPr>
          <p:nvPr>
            <p:ph idx="1"/>
          </p:nvPr>
        </p:nvSpPr>
        <p:spPr>
          <a:xfrm>
            <a:off x="914400" y="2564904"/>
            <a:ext cx="8229600" cy="1689051"/>
          </a:xfrm>
        </p:spPr>
        <p:txBody>
          <a:bodyPr>
            <a:normAutofit lnSpcReduction="10000"/>
          </a:bodyPr>
          <a:lstStyle/>
          <a:p>
            <a:pPr marL="0" indent="0">
              <a:buNone/>
            </a:pPr>
            <a:r>
              <a:rPr lang="en-US" dirty="0" smtClean="0"/>
              <a:t>Questions &amp; Comments are very welcome!</a:t>
            </a:r>
          </a:p>
          <a:p>
            <a:pPr marL="0" indent="0">
              <a:buNone/>
            </a:pPr>
            <a:endParaRPr lang="en-US" dirty="0"/>
          </a:p>
          <a:p>
            <a:pPr marL="0" indent="0" algn="ctr">
              <a:buNone/>
            </a:pPr>
            <a:r>
              <a:rPr lang="en-US" dirty="0" smtClean="0">
                <a:hlinkClick r:id="rId2"/>
              </a:rPr>
              <a:t>abykova@hse.ru</a:t>
            </a:r>
            <a:r>
              <a:rPr lang="en-US" dirty="0" smtClean="0"/>
              <a:t>  </a:t>
            </a:r>
            <a:endParaRPr lang="ru-RU" dirty="0"/>
          </a:p>
        </p:txBody>
      </p:sp>
      <p:sp>
        <p:nvSpPr>
          <p:cNvPr id="2" name="Номер слайда 1"/>
          <p:cNvSpPr>
            <a:spLocks noGrp="1"/>
          </p:cNvSpPr>
          <p:nvPr>
            <p:ph type="sldNum" sz="quarter" idx="12"/>
          </p:nvPr>
        </p:nvSpPr>
        <p:spPr/>
        <p:txBody>
          <a:bodyPr/>
          <a:lstStyle/>
          <a:p>
            <a:fld id="{F3D24007-F49F-4F6E-8E76-54BAEE2CAFCC}" type="slidenum">
              <a:rPr lang="ru-RU" smtClean="0"/>
              <a:pPr/>
              <a:t>15</a:t>
            </a:fld>
            <a:endParaRPr lang="ru-RU"/>
          </a:p>
        </p:txBody>
      </p:sp>
    </p:spTree>
    <p:extLst>
      <p:ext uri="{BB962C8B-B14F-4D97-AF65-F5344CB8AC3E}">
        <p14:creationId xmlns:p14="http://schemas.microsoft.com/office/powerpoint/2010/main" val="2918585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lstStyle/>
          <a:p>
            <a:r>
              <a:rPr lang="en-US" dirty="0" smtClean="0">
                <a:solidFill>
                  <a:schemeClr val="bg1"/>
                </a:solidFill>
              </a:rPr>
              <a:t>Motivation</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2</a:t>
            </a:fld>
            <a:endParaRPr lang="ru-RU"/>
          </a:p>
        </p:txBody>
      </p:sp>
      <p:sp>
        <p:nvSpPr>
          <p:cNvPr id="5" name="Объект 4"/>
          <p:cNvSpPr>
            <a:spLocks noGrp="1"/>
          </p:cNvSpPr>
          <p:nvPr>
            <p:ph idx="1"/>
          </p:nvPr>
        </p:nvSpPr>
        <p:spPr>
          <a:xfrm>
            <a:off x="827584" y="1268760"/>
            <a:ext cx="8229600" cy="820688"/>
          </a:xfrm>
        </p:spPr>
        <p:txBody>
          <a:bodyPr>
            <a:normAutofit fontScale="70000" lnSpcReduction="20000"/>
          </a:bodyPr>
          <a:lstStyle/>
          <a:p>
            <a:pPr marL="0" indent="0" algn="r">
              <a:buNone/>
            </a:pPr>
            <a:r>
              <a:rPr lang="en-US" i="1" dirty="0"/>
              <a:t>“What we need—surprise—is more research.” (Krugman, 2000</a:t>
            </a:r>
            <a:r>
              <a:rPr lang="en-US" i="1" dirty="0" smtClean="0"/>
              <a:t>) </a:t>
            </a:r>
          </a:p>
          <a:p>
            <a:pPr marL="0" indent="0" algn="r">
              <a:buNone/>
            </a:pPr>
            <a:r>
              <a:rPr lang="en-US" sz="2300" i="1" dirty="0" smtClean="0"/>
              <a:t>(</a:t>
            </a:r>
            <a:r>
              <a:rPr lang="en-US" sz="2300" i="1" dirty="0"/>
              <a:t>about studies of FDI influence during the crisis) </a:t>
            </a:r>
            <a:endParaRPr lang="ru-RU" sz="2300" i="1" dirty="0"/>
          </a:p>
          <a:p>
            <a:pPr algn="r"/>
            <a:endParaRPr lang="ru-RU" dirty="0"/>
          </a:p>
        </p:txBody>
      </p:sp>
      <p:sp>
        <p:nvSpPr>
          <p:cNvPr id="6" name="Объект 4"/>
          <p:cNvSpPr txBox="1">
            <a:spLocks/>
          </p:cNvSpPr>
          <p:nvPr/>
        </p:nvSpPr>
        <p:spPr>
          <a:xfrm>
            <a:off x="323528" y="2194504"/>
            <a:ext cx="8229600" cy="43308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1800" b="1" dirty="0" smtClean="0"/>
              <a:t>The deepest economic crisis since the Great Recession: </a:t>
            </a:r>
            <a:r>
              <a:rPr lang="en-US" sz="1800" dirty="0" smtClean="0"/>
              <a:t>GDP </a:t>
            </a:r>
            <a:r>
              <a:rPr lang="en-US" sz="1800" dirty="0"/>
              <a:t>in industrial countries fell by 4.5 percent while average GDP growth in emerging economies dropped from 8.8 percent in 2007 to 0.4 percent, whereas world trade volume shrimped by over 40 percent, in the second half of 2008 (UNCTAD, 2010). </a:t>
            </a:r>
            <a:endParaRPr lang="en-US" sz="1800" dirty="0" smtClean="0"/>
          </a:p>
          <a:p>
            <a:pPr algn="just"/>
            <a:r>
              <a:rPr lang="en-US" sz="1800" dirty="0" smtClean="0"/>
              <a:t>The growing </a:t>
            </a:r>
            <a:r>
              <a:rPr lang="en-US" sz="1800" dirty="0"/>
              <a:t>interest in the research of different aspects of the Global crisis </a:t>
            </a:r>
            <a:r>
              <a:rPr lang="en-US" sz="1800" dirty="0" smtClean="0"/>
              <a:t>(Eaton </a:t>
            </a:r>
            <a:r>
              <a:rPr lang="en-US" sz="1800" dirty="0"/>
              <a:t>et al., 2009; Rose and Spiegel, 2010; </a:t>
            </a:r>
            <a:r>
              <a:rPr lang="en-US" sz="1800" dirty="0" err="1"/>
              <a:t>Levchenko</a:t>
            </a:r>
            <a:r>
              <a:rPr lang="en-US" sz="1800" dirty="0"/>
              <a:t> et al., 2010; </a:t>
            </a:r>
            <a:r>
              <a:rPr lang="en-US" sz="1800" dirty="0" err="1"/>
              <a:t>Chor</a:t>
            </a:r>
            <a:r>
              <a:rPr lang="en-US" sz="1800" dirty="0"/>
              <a:t> and </a:t>
            </a:r>
            <a:r>
              <a:rPr lang="en-US" sz="1800" dirty="0" err="1"/>
              <a:t>Manova</a:t>
            </a:r>
            <a:r>
              <a:rPr lang="en-US" sz="1800" dirty="0"/>
              <a:t>, 2011). Particularly, it grown up the interest of the </a:t>
            </a:r>
            <a:r>
              <a:rPr lang="en-US" sz="1800" b="1" dirty="0"/>
              <a:t>foreign investments as a significant factor</a:t>
            </a:r>
            <a:r>
              <a:rPr lang="en-US" sz="1800" dirty="0"/>
              <a:t> preventing the collapse of global </a:t>
            </a:r>
            <a:r>
              <a:rPr lang="en-US" sz="1800" dirty="0" smtClean="0"/>
              <a:t>trade.</a:t>
            </a:r>
          </a:p>
          <a:p>
            <a:pPr algn="just"/>
            <a:r>
              <a:rPr lang="en-US" sz="1800" b="1" dirty="0"/>
              <a:t>F</a:t>
            </a:r>
            <a:r>
              <a:rPr lang="en-US" sz="1800" b="1" dirty="0" smtClean="0"/>
              <a:t>ew </a:t>
            </a:r>
            <a:r>
              <a:rPr lang="en-US" sz="1800" b="1" dirty="0"/>
              <a:t>studies </a:t>
            </a:r>
            <a:r>
              <a:rPr lang="en-US" sz="1800" dirty="0"/>
              <a:t>attempt to estimate the role of foreign ownership around the economic crisis </a:t>
            </a:r>
            <a:r>
              <a:rPr lang="en-US" sz="1800" dirty="0" smtClean="0"/>
              <a:t>period</a:t>
            </a:r>
            <a:r>
              <a:rPr lang="en-US" sz="1800" dirty="0"/>
              <a:t> </a:t>
            </a:r>
            <a:r>
              <a:rPr lang="en-US" sz="1800" dirty="0" smtClean="0"/>
              <a:t>on the micro level.</a:t>
            </a:r>
          </a:p>
          <a:p>
            <a:pPr algn="just"/>
            <a:r>
              <a:rPr lang="en-US" sz="1800" dirty="0"/>
              <a:t>Instead of these uncertain empirical observations, most of the countries </a:t>
            </a:r>
            <a:r>
              <a:rPr lang="en-US" sz="1800" b="1" dirty="0"/>
              <a:t>continue to pursue policies aimed at encouraging more FDI inflows</a:t>
            </a:r>
            <a:r>
              <a:rPr lang="en-US" sz="1800" dirty="0"/>
              <a:t>.</a:t>
            </a:r>
            <a:endParaRPr lang="ru-RU" sz="1800" dirty="0"/>
          </a:p>
          <a:p>
            <a:pPr marL="0" indent="0" algn="just">
              <a:buNone/>
            </a:pPr>
            <a:endParaRPr lang="en-US" sz="1400" dirty="0" smtClean="0"/>
          </a:p>
          <a:p>
            <a:pPr algn="just"/>
            <a:endParaRPr lang="ru-RU" sz="1400" dirty="0"/>
          </a:p>
        </p:txBody>
      </p:sp>
    </p:spTree>
    <p:extLst>
      <p:ext uri="{BB962C8B-B14F-4D97-AF65-F5344CB8AC3E}">
        <p14:creationId xmlns:p14="http://schemas.microsoft.com/office/powerpoint/2010/main" val="3394851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lstStyle/>
          <a:p>
            <a:r>
              <a:rPr lang="en-US" dirty="0" smtClean="0">
                <a:solidFill>
                  <a:schemeClr val="bg1"/>
                </a:solidFill>
              </a:rPr>
              <a:t>Motivation (cont.)</a:t>
            </a:r>
            <a:endParaRPr lang="ru-RU" dirty="0">
              <a:solidFill>
                <a:schemeClr val="bg1"/>
              </a:solidFill>
            </a:endParaRPr>
          </a:p>
        </p:txBody>
      </p:sp>
      <p:sp>
        <p:nvSpPr>
          <p:cNvPr id="3" name="Объект 2"/>
          <p:cNvSpPr>
            <a:spLocks noGrp="1"/>
          </p:cNvSpPr>
          <p:nvPr>
            <p:ph idx="1"/>
          </p:nvPr>
        </p:nvSpPr>
        <p:spPr/>
        <p:txBody>
          <a:bodyPr>
            <a:normAutofit fontScale="85000" lnSpcReduction="10000"/>
          </a:bodyPr>
          <a:lstStyle/>
          <a:p>
            <a:pPr marL="0" indent="0" algn="just">
              <a:buNone/>
            </a:pPr>
            <a:r>
              <a:rPr lang="en-US" sz="3500" dirty="0" smtClean="0"/>
              <a:t>Russia became </a:t>
            </a:r>
            <a:r>
              <a:rPr lang="en-US" sz="3500" dirty="0" smtClean="0"/>
              <a:t>one of </a:t>
            </a:r>
            <a:r>
              <a:rPr lang="en-US" sz="3500" dirty="0" smtClean="0"/>
              <a:t>the </a:t>
            </a:r>
            <a:r>
              <a:rPr lang="en-US" sz="3500" dirty="0"/>
              <a:t>three largest recipients in inward FDI amount in 2013 (UNCTAD, 2013). </a:t>
            </a:r>
            <a:endParaRPr lang="en-US" sz="3500" dirty="0" smtClean="0"/>
          </a:p>
          <a:p>
            <a:pPr marL="0" indent="0">
              <a:buNone/>
            </a:pPr>
            <a:endParaRPr lang="en-US" sz="3500" dirty="0" smtClean="0"/>
          </a:p>
          <a:p>
            <a:pPr marL="0" indent="0" algn="just">
              <a:buNone/>
            </a:pPr>
            <a:r>
              <a:rPr lang="en-US" dirty="0"/>
              <a:t>T</a:t>
            </a:r>
            <a:r>
              <a:rPr lang="en-US" dirty="0" smtClean="0"/>
              <a:t>he </a:t>
            </a:r>
            <a:r>
              <a:rPr lang="en-US" dirty="0"/>
              <a:t>dramatic shift of the Russian economy from 2004 to 2014 </a:t>
            </a:r>
            <a:r>
              <a:rPr lang="en-US" dirty="0" smtClean="0"/>
              <a:t>is an </a:t>
            </a:r>
            <a:r>
              <a:rPr lang="en-US" dirty="0"/>
              <a:t>ideal context for examining micro economic responses of foreign ownership to large negative economic shocks. </a:t>
            </a:r>
            <a:endParaRPr lang="en-US" dirty="0" smtClean="0"/>
          </a:p>
          <a:p>
            <a:pPr marL="0" indent="0" algn="just">
              <a:buNone/>
            </a:pPr>
            <a:endParaRPr lang="en-US" sz="3500" dirty="0"/>
          </a:p>
          <a:p>
            <a:pPr marL="0" indent="0">
              <a:buNone/>
            </a:pPr>
            <a:r>
              <a:rPr lang="en-US" sz="3500" dirty="0" smtClean="0"/>
              <a:t>The investigation </a:t>
            </a:r>
            <a:r>
              <a:rPr lang="en-US" dirty="0" smtClean="0"/>
              <a:t>of </a:t>
            </a:r>
            <a:r>
              <a:rPr lang="en-US" dirty="0"/>
              <a:t>mechanisms smoothing the effect of the crisis is particularly of essential.</a:t>
            </a:r>
            <a:endParaRPr lang="ru-RU" dirty="0"/>
          </a:p>
        </p:txBody>
      </p:sp>
      <p:sp>
        <p:nvSpPr>
          <p:cNvPr id="4" name="Номер слайда 3"/>
          <p:cNvSpPr>
            <a:spLocks noGrp="1"/>
          </p:cNvSpPr>
          <p:nvPr>
            <p:ph type="sldNum" sz="quarter" idx="12"/>
          </p:nvPr>
        </p:nvSpPr>
        <p:spPr/>
        <p:txBody>
          <a:bodyPr/>
          <a:lstStyle/>
          <a:p>
            <a:fld id="{F3D24007-F49F-4F6E-8E76-54BAEE2CAFCC}" type="slidenum">
              <a:rPr lang="ru-RU" smtClean="0"/>
              <a:pPr/>
              <a:t>3</a:t>
            </a:fld>
            <a:endParaRPr lang="ru-RU"/>
          </a:p>
        </p:txBody>
      </p:sp>
    </p:spTree>
    <p:extLst>
      <p:ext uri="{BB962C8B-B14F-4D97-AF65-F5344CB8AC3E}">
        <p14:creationId xmlns:p14="http://schemas.microsoft.com/office/powerpoint/2010/main" val="15127502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normAutofit fontScale="90000"/>
          </a:bodyPr>
          <a:lstStyle/>
          <a:p>
            <a:r>
              <a:rPr lang="en-US" dirty="0" smtClean="0">
                <a:solidFill>
                  <a:schemeClr val="bg1"/>
                </a:solidFill>
              </a:rPr>
              <a:t>Previous studies: </a:t>
            </a:r>
            <a:br>
              <a:rPr lang="en-US" dirty="0" smtClean="0">
                <a:solidFill>
                  <a:schemeClr val="bg1"/>
                </a:solidFill>
              </a:rPr>
            </a:br>
            <a:r>
              <a:rPr lang="en-US" dirty="0" smtClean="0">
                <a:solidFill>
                  <a:schemeClr val="bg1"/>
                </a:solidFill>
              </a:rPr>
              <a:t>the lack of consideration</a:t>
            </a:r>
            <a:endParaRPr lang="ru-RU" dirty="0">
              <a:solidFill>
                <a:schemeClr val="bg1"/>
              </a:solidFill>
            </a:endParaRPr>
          </a:p>
        </p:txBody>
      </p:sp>
      <p:sp>
        <p:nvSpPr>
          <p:cNvPr id="3" name="Объект 2"/>
          <p:cNvSpPr>
            <a:spLocks noGrp="1"/>
          </p:cNvSpPr>
          <p:nvPr>
            <p:ph idx="1"/>
          </p:nvPr>
        </p:nvSpPr>
        <p:spPr>
          <a:xfrm>
            <a:off x="457200" y="1340768"/>
            <a:ext cx="8229600" cy="4785395"/>
          </a:xfrm>
        </p:spPr>
        <p:txBody>
          <a:bodyPr>
            <a:normAutofit fontScale="77500" lnSpcReduction="20000"/>
          </a:bodyPr>
          <a:lstStyle/>
          <a:p>
            <a:pPr marL="0" indent="0" algn="just">
              <a:buNone/>
            </a:pPr>
            <a:r>
              <a:rPr lang="en-US" dirty="0" smtClean="0"/>
              <a:t>Desai</a:t>
            </a:r>
            <a:r>
              <a:rPr lang="en-US" dirty="0"/>
              <a:t>, Foley and Forbes (2008), evaluating the response of multinational and local firms to sharp currency depreciations, and sales, assets, and investments </a:t>
            </a:r>
            <a:r>
              <a:rPr lang="en-US" b="1" dirty="0"/>
              <a:t>to increase significantly </a:t>
            </a:r>
            <a:r>
              <a:rPr lang="en-US" dirty="0"/>
              <a:t>more for U.S. multinational affiliates than for local firms. </a:t>
            </a:r>
            <a:endParaRPr lang="en-US" dirty="0" smtClean="0"/>
          </a:p>
          <a:p>
            <a:pPr marL="0" indent="0">
              <a:buNone/>
            </a:pPr>
            <a:endParaRPr lang="en-US" dirty="0" smtClean="0"/>
          </a:p>
          <a:p>
            <a:pPr marL="0" indent="0">
              <a:buNone/>
            </a:pPr>
            <a:r>
              <a:rPr lang="en-US" dirty="0" smtClean="0"/>
              <a:t>Alvarez </a:t>
            </a:r>
            <a:r>
              <a:rPr lang="en-US" dirty="0"/>
              <a:t>and </a:t>
            </a:r>
            <a:r>
              <a:rPr lang="en-US" dirty="0" err="1"/>
              <a:t>Gorg</a:t>
            </a:r>
            <a:r>
              <a:rPr lang="en-US" dirty="0"/>
              <a:t> (2007), investigating the response of FOC and DOC to an economic downturn in Chile, </a:t>
            </a:r>
            <a:r>
              <a:rPr lang="en-US" b="1" dirty="0"/>
              <a:t>do not found </a:t>
            </a:r>
            <a:r>
              <a:rPr lang="en-US" dirty="0"/>
              <a:t>multinationals to react to the economic crisis differently than domestic firms. </a:t>
            </a:r>
            <a:endParaRPr lang="en-US" dirty="0" smtClean="0"/>
          </a:p>
          <a:p>
            <a:pPr marL="0" indent="0">
              <a:buNone/>
            </a:pPr>
            <a:endParaRPr lang="en-US" dirty="0" smtClean="0"/>
          </a:p>
          <a:p>
            <a:pPr marL="0" indent="0">
              <a:buNone/>
            </a:pPr>
            <a:r>
              <a:rPr lang="en-US" dirty="0" smtClean="0"/>
              <a:t>Tong </a:t>
            </a:r>
            <a:r>
              <a:rPr lang="en-US" dirty="0"/>
              <a:t>and Wei (2009) </a:t>
            </a:r>
            <a:r>
              <a:rPr lang="en-US" dirty="0" smtClean="0"/>
              <a:t>gained </a:t>
            </a:r>
            <a:r>
              <a:rPr lang="en-US" dirty="0"/>
              <a:t>that declines in stock prices to be, on average, more severe for </a:t>
            </a:r>
            <a:r>
              <a:rPr lang="en-US" dirty="0" smtClean="0"/>
              <a:t>manufacturing firms </a:t>
            </a:r>
            <a:r>
              <a:rPr lang="en-US" dirty="0"/>
              <a:t>intrinsically </a:t>
            </a:r>
            <a:r>
              <a:rPr lang="en-US" b="1" dirty="0"/>
              <a:t>more dependent on external </a:t>
            </a:r>
            <a:r>
              <a:rPr lang="en-US" b="1" dirty="0" smtClean="0"/>
              <a:t>finance</a:t>
            </a:r>
            <a:r>
              <a:rPr lang="en-US" dirty="0" smtClean="0"/>
              <a:t>. </a:t>
            </a:r>
            <a:endParaRPr lang="ru-RU" dirty="0"/>
          </a:p>
          <a:p>
            <a:pPr marL="0" indent="0">
              <a:buNone/>
            </a:pPr>
            <a:endParaRPr lang="ru-RU" dirty="0"/>
          </a:p>
          <a:p>
            <a:pPr marL="0" indent="0">
              <a:buNone/>
            </a:pPr>
            <a:endParaRPr lang="ru-RU" dirty="0"/>
          </a:p>
        </p:txBody>
      </p:sp>
      <p:sp>
        <p:nvSpPr>
          <p:cNvPr id="4" name="Номер слайда 3"/>
          <p:cNvSpPr>
            <a:spLocks noGrp="1"/>
          </p:cNvSpPr>
          <p:nvPr>
            <p:ph type="sldNum" sz="quarter" idx="12"/>
          </p:nvPr>
        </p:nvSpPr>
        <p:spPr/>
        <p:txBody>
          <a:bodyPr/>
          <a:lstStyle/>
          <a:p>
            <a:fld id="{F3D24007-F49F-4F6E-8E76-54BAEE2CAFCC}" type="slidenum">
              <a:rPr lang="ru-RU" smtClean="0"/>
              <a:pPr/>
              <a:t>4</a:t>
            </a:fld>
            <a:endParaRPr lang="ru-RU"/>
          </a:p>
        </p:txBody>
      </p:sp>
    </p:spTree>
    <p:extLst>
      <p:ext uri="{BB962C8B-B14F-4D97-AF65-F5344CB8AC3E}">
        <p14:creationId xmlns:p14="http://schemas.microsoft.com/office/powerpoint/2010/main" val="1770411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lstStyle/>
          <a:p>
            <a:r>
              <a:rPr lang="en-US" dirty="0" smtClean="0">
                <a:solidFill>
                  <a:schemeClr val="bg1"/>
                </a:solidFill>
              </a:rPr>
              <a:t>The research framework</a:t>
            </a:r>
            <a:endParaRPr lang="ru-RU" dirty="0">
              <a:solidFill>
                <a:schemeClr val="bg1"/>
              </a:solidFill>
            </a:endParaRPr>
          </a:p>
        </p:txBody>
      </p:sp>
      <p:grpSp>
        <p:nvGrpSpPr>
          <p:cNvPr id="44" name="Группа 43"/>
          <p:cNvGrpSpPr/>
          <p:nvPr/>
        </p:nvGrpSpPr>
        <p:grpSpPr>
          <a:xfrm>
            <a:off x="251195" y="1628800"/>
            <a:ext cx="8641285" cy="4991859"/>
            <a:chOff x="251195" y="1628800"/>
            <a:chExt cx="8641285" cy="4991859"/>
          </a:xfrm>
        </p:grpSpPr>
        <p:sp>
          <p:nvSpPr>
            <p:cNvPr id="25" name="Прямоугольник 24"/>
            <p:cNvSpPr/>
            <p:nvPr/>
          </p:nvSpPr>
          <p:spPr>
            <a:xfrm>
              <a:off x="467544" y="1628800"/>
              <a:ext cx="3275384" cy="4727550"/>
            </a:xfrm>
            <a:prstGeom prst="rect">
              <a:avLst/>
            </a:prstGeom>
            <a:pattFill prst="pct2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43" name="Группа 42"/>
            <p:cNvGrpSpPr/>
            <p:nvPr/>
          </p:nvGrpSpPr>
          <p:grpSpPr>
            <a:xfrm>
              <a:off x="251195" y="2780928"/>
              <a:ext cx="8641285" cy="3839731"/>
              <a:chOff x="251195" y="2780928"/>
              <a:chExt cx="8641285" cy="3839731"/>
            </a:xfrm>
          </p:grpSpPr>
          <p:sp>
            <p:nvSpPr>
              <p:cNvPr id="5" name="Овал 4"/>
              <p:cNvSpPr/>
              <p:nvPr/>
            </p:nvSpPr>
            <p:spPr>
              <a:xfrm>
                <a:off x="827584" y="2780928"/>
                <a:ext cx="2880320" cy="136815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Recession</a:t>
                </a:r>
                <a:endParaRPr lang="ru-RU" dirty="0">
                  <a:solidFill>
                    <a:schemeClr val="tx1"/>
                  </a:solidFill>
                </a:endParaRPr>
              </a:p>
            </p:txBody>
          </p:sp>
          <p:cxnSp>
            <p:nvCxnSpPr>
              <p:cNvPr id="8" name="Прямая со стрелкой 7"/>
              <p:cNvCxnSpPr>
                <a:stCxn id="5" idx="6"/>
              </p:cNvCxnSpPr>
              <p:nvPr/>
            </p:nvCxnSpPr>
            <p:spPr>
              <a:xfrm>
                <a:off x="3707904" y="3465004"/>
                <a:ext cx="20882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Овал 18"/>
              <p:cNvSpPr/>
              <p:nvPr/>
            </p:nvSpPr>
            <p:spPr>
              <a:xfrm>
                <a:off x="827977" y="4398152"/>
                <a:ext cx="2880320" cy="1368152"/>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Foreign ownership</a:t>
                </a:r>
                <a:endParaRPr lang="ru-RU" dirty="0">
                  <a:solidFill>
                    <a:schemeClr val="tx1"/>
                  </a:solidFill>
                </a:endParaRPr>
              </a:p>
            </p:txBody>
          </p:sp>
          <p:cxnSp>
            <p:nvCxnSpPr>
              <p:cNvPr id="7" name="Скругленная соединительная линия 6"/>
              <p:cNvCxnSpPr>
                <a:stCxn id="19" idx="2"/>
                <a:endCxn id="5" idx="2"/>
              </p:cNvCxnSpPr>
              <p:nvPr/>
            </p:nvCxnSpPr>
            <p:spPr>
              <a:xfrm rot="10800000">
                <a:off x="827585" y="3465004"/>
                <a:ext cx="393" cy="1617224"/>
              </a:xfrm>
              <a:prstGeom prst="curvedConnector3">
                <a:avLst>
                  <a:gd name="adj1" fmla="val 16939491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5796136" y="2924944"/>
                <a:ext cx="3096344" cy="2592288"/>
              </a:xfrm>
              <a:prstGeom prst="rect">
                <a:avLst/>
              </a:prstGeom>
              <a:solidFill>
                <a:schemeClr val="accent1"/>
              </a:solidFill>
              <a:ln>
                <a:solidFill>
                  <a:srgbClr val="20409A"/>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Company performance</a:t>
                </a:r>
              </a:p>
            </p:txBody>
          </p:sp>
          <p:cxnSp>
            <p:nvCxnSpPr>
              <p:cNvPr id="21" name="Прямая со стрелкой 20"/>
              <p:cNvCxnSpPr>
                <a:stCxn id="19" idx="6"/>
              </p:cNvCxnSpPr>
              <p:nvPr/>
            </p:nvCxnSpPr>
            <p:spPr>
              <a:xfrm flipV="1">
                <a:off x="3708297" y="5082227"/>
                <a:ext cx="208783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Скругленный прямоугольник 23"/>
              <p:cNvSpPr/>
              <p:nvPr/>
            </p:nvSpPr>
            <p:spPr>
              <a:xfrm>
                <a:off x="4211960" y="2924944"/>
                <a:ext cx="864096"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dirty="0" smtClean="0"/>
                  <a:t>-</a:t>
                </a:r>
                <a:endParaRPr lang="ru-RU" sz="4400" dirty="0"/>
              </a:p>
            </p:txBody>
          </p:sp>
          <p:sp>
            <p:nvSpPr>
              <p:cNvPr id="26" name="Скругленный прямоугольник 25"/>
              <p:cNvSpPr/>
              <p:nvPr/>
            </p:nvSpPr>
            <p:spPr>
              <a:xfrm>
                <a:off x="251195" y="4060418"/>
                <a:ext cx="864096" cy="432048"/>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dirty="0" smtClean="0"/>
                  <a:t>+</a:t>
                </a:r>
                <a:endParaRPr lang="ru-RU" sz="4400" dirty="0"/>
              </a:p>
            </p:txBody>
          </p:sp>
          <p:sp>
            <p:nvSpPr>
              <p:cNvPr id="27" name="Скругленный прямоугольник 26"/>
              <p:cNvSpPr/>
              <p:nvPr/>
            </p:nvSpPr>
            <p:spPr>
              <a:xfrm>
                <a:off x="4287285" y="4542166"/>
                <a:ext cx="864096"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4400" dirty="0" smtClean="0"/>
                  <a:t>+</a:t>
                </a:r>
                <a:endParaRPr lang="ru-RU" sz="4400" dirty="0"/>
              </a:p>
            </p:txBody>
          </p:sp>
          <p:sp>
            <p:nvSpPr>
              <p:cNvPr id="28" name="Скругленный прямоугольник 27"/>
              <p:cNvSpPr/>
              <p:nvPr/>
            </p:nvSpPr>
            <p:spPr>
              <a:xfrm>
                <a:off x="3779912" y="6031027"/>
                <a:ext cx="2952328" cy="58963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Controls: size, age, industry, financial leverage, export</a:t>
                </a:r>
                <a:endParaRPr lang="ru-RU" dirty="0">
                  <a:solidFill>
                    <a:schemeClr val="tx1"/>
                  </a:solidFill>
                </a:endParaRPr>
              </a:p>
            </p:txBody>
          </p:sp>
          <p:cxnSp>
            <p:nvCxnSpPr>
              <p:cNvPr id="38" name="Прямая со стрелкой 37"/>
              <p:cNvCxnSpPr>
                <a:stCxn id="28" idx="1"/>
                <a:endCxn id="19" idx="4"/>
              </p:cNvCxnSpPr>
              <p:nvPr/>
            </p:nvCxnSpPr>
            <p:spPr>
              <a:xfrm flipH="1" flipV="1">
                <a:off x="2268137" y="5766304"/>
                <a:ext cx="1511775" cy="559539"/>
              </a:xfrm>
              <a:prstGeom prst="straightConnector1">
                <a:avLst/>
              </a:prstGeom>
              <a:ln>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1" name="Прямая со стрелкой 40"/>
              <p:cNvCxnSpPr>
                <a:stCxn id="28" idx="3"/>
                <a:endCxn id="12" idx="2"/>
              </p:cNvCxnSpPr>
              <p:nvPr/>
            </p:nvCxnSpPr>
            <p:spPr>
              <a:xfrm flipV="1">
                <a:off x="6732240" y="5517232"/>
                <a:ext cx="612068" cy="808611"/>
              </a:xfrm>
              <a:prstGeom prst="straightConnector1">
                <a:avLst/>
              </a:prstGeom>
              <a:ln>
                <a:prstDash val="sysDash"/>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71861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0704"/>
            <a:ext cx="6861448" cy="1143000"/>
          </a:xfrm>
        </p:spPr>
        <p:txBody>
          <a:bodyPr>
            <a:normAutofit fontScale="90000"/>
          </a:bodyPr>
          <a:lstStyle/>
          <a:p>
            <a:r>
              <a:rPr lang="en-US" dirty="0" smtClean="0">
                <a:solidFill>
                  <a:schemeClr val="bg1"/>
                </a:solidFill>
              </a:rPr>
              <a:t>The Recession periods in Russia for 2004-2014 years</a:t>
            </a:r>
            <a:endParaRPr lang="ru-RU" dirty="0">
              <a:solidFill>
                <a:schemeClr val="bg1"/>
              </a:solidFill>
            </a:endParaRPr>
          </a:p>
        </p:txBody>
      </p:sp>
      <p:sp>
        <p:nvSpPr>
          <p:cNvPr id="4" name="Номер слайда 3"/>
          <p:cNvSpPr>
            <a:spLocks noGrp="1"/>
          </p:cNvSpPr>
          <p:nvPr>
            <p:ph type="sldNum" sz="quarter" idx="12"/>
          </p:nvPr>
        </p:nvSpPr>
        <p:spPr/>
        <p:txBody>
          <a:bodyPr/>
          <a:lstStyle/>
          <a:p>
            <a:fld id="{F3D24007-F49F-4F6E-8E76-54BAEE2CAFCC}" type="slidenum">
              <a:rPr lang="ru-RU" smtClean="0"/>
              <a:pPr/>
              <a:t>6</a:t>
            </a:fld>
            <a:endParaRPr lang="ru-RU" dirty="0"/>
          </a:p>
        </p:txBody>
      </p:sp>
      <p:pic>
        <p:nvPicPr>
          <p:cNvPr id="20" name="Рисунок 19" descr="https://research.stlouisfed.org/fred2/graph/fredgraph.jpg?hires=1&amp;g=4Ei9"/>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412776"/>
            <a:ext cx="6264696" cy="4752528"/>
          </a:xfrm>
          <a:prstGeom prst="rect">
            <a:avLst/>
          </a:prstGeom>
          <a:noFill/>
          <a:ln>
            <a:noFill/>
          </a:ln>
        </p:spPr>
      </p:pic>
      <p:sp>
        <p:nvSpPr>
          <p:cNvPr id="3" name="Прямоугольник 2"/>
          <p:cNvSpPr/>
          <p:nvPr/>
        </p:nvSpPr>
        <p:spPr>
          <a:xfrm>
            <a:off x="107504" y="6108025"/>
            <a:ext cx="6768752" cy="477054"/>
          </a:xfrm>
          <a:prstGeom prst="rect">
            <a:avLst/>
          </a:prstGeom>
        </p:spPr>
        <p:txBody>
          <a:bodyPr wrap="square">
            <a:spAutoFit/>
          </a:bodyPr>
          <a:lstStyle/>
          <a:p>
            <a:pPr>
              <a:lnSpc>
                <a:spcPts val="1510"/>
              </a:lnSpc>
            </a:pPr>
            <a:r>
              <a:rPr lang="en-US" sz="1400" dirty="0">
                <a:latin typeface="Times New Roman" panose="02020603050405020304" pitchFamily="18" charset="0"/>
                <a:ea typeface="Calibri" panose="020F0502020204030204" pitchFamily="34" charset="0"/>
              </a:rPr>
              <a:t>* estimated through OECD Composite Leading Indicators, "Composite Leading Indicators: Reference Turning Points and Component Series", </a:t>
            </a:r>
            <a:r>
              <a:rPr lang="en-US" sz="1400" u="sng" dirty="0">
                <a:solidFill>
                  <a:srgbClr val="0563C1"/>
                </a:solidFill>
                <a:latin typeface="Times New Roman" panose="02020603050405020304" pitchFamily="18" charset="0"/>
                <a:ea typeface="Calibri" panose="020F0502020204030204" pitchFamily="34" charset="0"/>
                <a:hlinkClick r:id="rId3"/>
              </a:rPr>
              <a:t>www.oecd.org/std/cli</a:t>
            </a:r>
            <a:r>
              <a:rPr lang="en-US" sz="1400" dirty="0">
                <a:latin typeface="Times New Roman" panose="02020603050405020304" pitchFamily="18" charset="0"/>
                <a:ea typeface="Calibri" panose="020F0502020204030204" pitchFamily="34" charset="0"/>
              </a:rPr>
              <a:t> </a:t>
            </a:r>
            <a:endParaRPr lang="ru-RU" sz="1400" dirty="0">
              <a:effectLst/>
              <a:latin typeface="Times New Roman" panose="02020603050405020304" pitchFamily="18" charset="0"/>
              <a:ea typeface="Times New Roman" panose="02020603050405020304" pitchFamily="18" charset="0"/>
            </a:endParaRPr>
          </a:p>
        </p:txBody>
      </p:sp>
      <p:sp>
        <p:nvSpPr>
          <p:cNvPr id="6" name="Прямоугольник 5"/>
          <p:cNvSpPr/>
          <p:nvPr/>
        </p:nvSpPr>
        <p:spPr>
          <a:xfrm>
            <a:off x="6372200" y="1571083"/>
            <a:ext cx="2810528" cy="3539430"/>
          </a:xfrm>
          <a:prstGeom prst="rect">
            <a:avLst/>
          </a:prstGeom>
        </p:spPr>
        <p:txBody>
          <a:bodyPr wrap="square">
            <a:spAutoFit/>
          </a:bodyPr>
          <a:lstStyle/>
          <a:p>
            <a:pPr marL="342900" lvl="0" indent="-342900" algn="just">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rPr>
              <a:t>2004-2005 – recession (after banking crisis of 2003)</a:t>
            </a:r>
            <a:endParaRPr lang="ru-RU" sz="1600" dirty="0">
              <a:latin typeface="Times New Roman" panose="02020603050405020304" pitchFamily="18" charset="0"/>
              <a:ea typeface="Calibri" panose="020F0502020204030204" pitchFamily="34" charset="0"/>
            </a:endParaRPr>
          </a:p>
          <a:p>
            <a:pPr marL="342900" lvl="0" indent="-342900" algn="just">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rPr>
              <a:t>2006 – 2007 – growth (high oil prices and economy boom)</a:t>
            </a:r>
            <a:endParaRPr lang="ru-RU" sz="1600" dirty="0">
              <a:latin typeface="Times New Roman" panose="02020603050405020304" pitchFamily="18" charset="0"/>
              <a:ea typeface="Calibri" panose="020F0502020204030204" pitchFamily="34" charset="0"/>
            </a:endParaRPr>
          </a:p>
          <a:p>
            <a:pPr marL="342900" lvl="0" indent="-342900" algn="just">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rPr>
              <a:t>2008-2009 – recession (global economic recession)</a:t>
            </a:r>
            <a:endParaRPr lang="ru-RU" sz="1600" dirty="0">
              <a:latin typeface="Times New Roman" panose="02020603050405020304" pitchFamily="18" charset="0"/>
              <a:ea typeface="Calibri" panose="020F0502020204030204" pitchFamily="34" charset="0"/>
            </a:endParaRPr>
          </a:p>
          <a:p>
            <a:pPr marL="342900" lvl="0" indent="-342900" algn="just">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rPr>
              <a:t>2010-2011 – recovery </a:t>
            </a:r>
            <a:endParaRPr lang="ru-RU" sz="1600" dirty="0">
              <a:latin typeface="Times New Roman" panose="02020603050405020304" pitchFamily="18" charset="0"/>
              <a:ea typeface="Calibri" panose="020F0502020204030204" pitchFamily="34" charset="0"/>
            </a:endParaRPr>
          </a:p>
          <a:p>
            <a:pPr marL="342900" lvl="0" indent="-342900" algn="just">
              <a:spcAft>
                <a:spcPts val="0"/>
              </a:spcAft>
              <a:buFont typeface="Symbol" panose="05050102010706020507" pitchFamily="18" charset="2"/>
              <a:buChar char=""/>
            </a:pPr>
            <a:r>
              <a:rPr lang="en-US" sz="1600" dirty="0">
                <a:latin typeface="Times New Roman" panose="02020603050405020304" pitchFamily="18" charset="0"/>
                <a:ea typeface="Calibri" panose="020F0502020204030204" pitchFamily="34" charset="0"/>
              </a:rPr>
              <a:t>2012 – 2014 – recession (falling of oil prices, political and economic sanctions)</a:t>
            </a:r>
            <a:endParaRPr lang="ru-RU"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199114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0"/>
            <a:ext cx="6948264" cy="1143000"/>
          </a:xfrm>
        </p:spPr>
        <p:txBody>
          <a:bodyPr/>
          <a:lstStyle/>
          <a:p>
            <a:r>
              <a:rPr lang="en-US" dirty="0" smtClean="0">
                <a:solidFill>
                  <a:schemeClr val="bg1"/>
                </a:solidFill>
              </a:rPr>
              <a:t>The Variables</a:t>
            </a:r>
            <a:endParaRPr lang="ru-RU" dirty="0">
              <a:solidFill>
                <a:schemeClr val="bg1"/>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077406210"/>
              </p:ext>
            </p:extLst>
          </p:nvPr>
        </p:nvGraphicFramePr>
        <p:xfrm>
          <a:off x="457200" y="1556792"/>
          <a:ext cx="8229600" cy="4468938"/>
        </p:xfrm>
        <a:graphic>
          <a:graphicData uri="http://schemas.openxmlformats.org/drawingml/2006/table">
            <a:tbl>
              <a:tblPr firstRow="1" bandRow="1">
                <a:tableStyleId>{5C22544A-7EE6-4342-B048-85BDC9FD1C3A}</a:tableStyleId>
              </a:tblPr>
              <a:tblGrid>
                <a:gridCol w="4114800"/>
                <a:gridCol w="4114800"/>
              </a:tblGrid>
              <a:tr h="298268">
                <a:tc>
                  <a:txBody>
                    <a:bodyPr/>
                    <a:lstStyle/>
                    <a:p>
                      <a:pPr algn="ctr"/>
                      <a:r>
                        <a:rPr lang="en-US" sz="1400" dirty="0" smtClean="0"/>
                        <a:t>Variables</a:t>
                      </a:r>
                      <a:endParaRPr lang="ru-RU" sz="1400" dirty="0"/>
                    </a:p>
                  </a:txBody>
                  <a:tcPr/>
                </a:tc>
                <a:tc>
                  <a:txBody>
                    <a:bodyPr/>
                    <a:lstStyle/>
                    <a:p>
                      <a:pPr algn="ctr"/>
                      <a:r>
                        <a:rPr lang="en-US" sz="1400" dirty="0" smtClean="0"/>
                        <a:t>Measurement</a:t>
                      </a:r>
                      <a:endParaRPr lang="ru-RU" sz="1400" dirty="0"/>
                    </a:p>
                  </a:txBody>
                  <a:tcPr/>
                </a:tc>
              </a:tr>
              <a:tr h="421257">
                <a:tc>
                  <a:txBody>
                    <a:bodyPr/>
                    <a:lstStyle/>
                    <a:p>
                      <a:r>
                        <a:rPr lang="en-US" sz="1400" dirty="0" smtClean="0"/>
                        <a:t>Company </a:t>
                      </a:r>
                      <a:r>
                        <a:rPr lang="en-US" sz="1400" dirty="0" smtClean="0"/>
                        <a:t>performance</a:t>
                      </a:r>
                      <a:endParaRPr lang="ru-RU" sz="1400" dirty="0"/>
                    </a:p>
                  </a:txBody>
                  <a:tcPr/>
                </a:tc>
                <a:tc>
                  <a:txBody>
                    <a:bodyPr/>
                    <a:lstStyle/>
                    <a:p>
                      <a:r>
                        <a:rPr lang="en-US" sz="1400" dirty="0" smtClean="0"/>
                        <a:t>EVA,</a:t>
                      </a:r>
                      <a:r>
                        <a:rPr lang="en-US" sz="1400" baseline="0" dirty="0" smtClean="0"/>
                        <a:t> </a:t>
                      </a:r>
                      <a:r>
                        <a:rPr lang="en-US" sz="1400" baseline="0" dirty="0" err="1" smtClean="0"/>
                        <a:t>mln.euro</a:t>
                      </a:r>
                      <a:endParaRPr lang="ru-RU" sz="1400" dirty="0"/>
                    </a:p>
                  </a:txBody>
                  <a:tcPr/>
                </a:tc>
              </a:tr>
              <a:tr h="924630">
                <a:tc>
                  <a:txBody>
                    <a:bodyPr/>
                    <a:lstStyle/>
                    <a:p>
                      <a:endParaRPr lang="en-US" sz="1400" dirty="0" smtClean="0"/>
                    </a:p>
                    <a:p>
                      <a:r>
                        <a:rPr lang="en-US" sz="1400" dirty="0" smtClean="0"/>
                        <a:t>Recession</a:t>
                      </a:r>
                      <a:r>
                        <a:rPr lang="en-US" sz="1400" baseline="0" dirty="0" smtClean="0"/>
                        <a:t> period</a:t>
                      </a:r>
                      <a:endParaRPr lang="ru-RU" sz="1400" dirty="0"/>
                    </a:p>
                  </a:txBody>
                  <a:tcPr/>
                </a:tc>
                <a:tc>
                  <a:txBody>
                    <a:bodyPr/>
                    <a:lstStyle/>
                    <a:p>
                      <a:r>
                        <a:rPr lang="en-US" sz="1400" dirty="0" smtClean="0"/>
                        <a:t>Dummy</a:t>
                      </a:r>
                      <a:r>
                        <a:rPr lang="en-US" sz="1400" baseline="0" dirty="0" smtClean="0"/>
                        <a:t> for Recession period 1/0</a:t>
                      </a:r>
                      <a:endParaRPr lang="ru-RU" sz="1400" dirty="0"/>
                    </a:p>
                  </a:txBody>
                  <a:tcPr/>
                </a:tc>
              </a:tr>
              <a:tr h="507055">
                <a:tc>
                  <a:txBody>
                    <a:bodyPr/>
                    <a:lstStyle/>
                    <a:p>
                      <a:r>
                        <a:rPr lang="en-US" sz="1400" dirty="0" smtClean="0"/>
                        <a:t>Foreign</a:t>
                      </a:r>
                      <a:r>
                        <a:rPr lang="en-US" sz="1400" baseline="0" dirty="0" smtClean="0"/>
                        <a:t> Ownership</a:t>
                      </a:r>
                      <a:endParaRPr lang="ru-RU" sz="1400" dirty="0"/>
                    </a:p>
                  </a:txBody>
                  <a:tcPr/>
                </a:tc>
                <a:tc>
                  <a:txBody>
                    <a:bodyPr/>
                    <a:lstStyle/>
                    <a:p>
                      <a:pPr marL="285750" indent="-285750">
                        <a:buFontTx/>
                        <a:buChar char="-"/>
                      </a:pPr>
                      <a:r>
                        <a:rPr lang="en-US" sz="1400" dirty="0" smtClean="0"/>
                        <a:t>Dummy for FO presence</a:t>
                      </a:r>
                      <a:r>
                        <a:rPr lang="en-US" sz="1400" baseline="0" dirty="0" smtClean="0"/>
                        <a:t> 1/0</a:t>
                      </a:r>
                    </a:p>
                    <a:p>
                      <a:pPr marL="285750" indent="-285750">
                        <a:buFontTx/>
                        <a:buChar char="-"/>
                      </a:pPr>
                      <a:r>
                        <a:rPr lang="en-US" sz="1400" baseline="0" dirty="0" smtClean="0"/>
                        <a:t>% of shares belonging to foreign investors, %</a:t>
                      </a:r>
                      <a:endParaRPr lang="ru-RU" sz="1400" dirty="0"/>
                    </a:p>
                  </a:txBody>
                  <a:tcPr/>
                </a:tc>
              </a:tr>
              <a:tr h="421257">
                <a:tc gridSpan="2">
                  <a:txBody>
                    <a:bodyPr/>
                    <a:lstStyle/>
                    <a:p>
                      <a:pPr algn="ctr"/>
                      <a:r>
                        <a:rPr lang="en-US" sz="1400" dirty="0" smtClean="0"/>
                        <a:t>Controls</a:t>
                      </a:r>
                      <a:endParaRPr lang="ru-RU" sz="1400" dirty="0"/>
                    </a:p>
                  </a:txBody>
                  <a:tcPr/>
                </a:tc>
                <a:tc hMerge="1">
                  <a:txBody>
                    <a:bodyPr/>
                    <a:lstStyle/>
                    <a:p>
                      <a:endParaRPr lang="ru-RU" dirty="0"/>
                    </a:p>
                  </a:txBody>
                  <a:tcPr/>
                </a:tc>
              </a:tr>
              <a:tr h="507055">
                <a:tc>
                  <a:txBody>
                    <a:bodyPr/>
                    <a:lstStyle/>
                    <a:p>
                      <a:r>
                        <a:rPr lang="en-US" sz="1400" dirty="0" smtClean="0"/>
                        <a:t>Age</a:t>
                      </a:r>
                      <a:endParaRPr lang="ru-RU" sz="1400" dirty="0"/>
                    </a:p>
                  </a:txBody>
                  <a:tcPr/>
                </a:tc>
                <a:tc>
                  <a:txBody>
                    <a:bodyPr/>
                    <a:lstStyle/>
                    <a:p>
                      <a:r>
                        <a:rPr lang="en-US" sz="1400" dirty="0" smtClean="0"/>
                        <a:t>Number of years</a:t>
                      </a:r>
                      <a:r>
                        <a:rPr lang="en-US" sz="1400" baseline="0" dirty="0" smtClean="0"/>
                        <a:t> since the date of establishment, years</a:t>
                      </a:r>
                      <a:endParaRPr lang="ru-RU" sz="1400" dirty="0"/>
                    </a:p>
                  </a:txBody>
                  <a:tcPr/>
                </a:tc>
              </a:tr>
              <a:tr h="507055">
                <a:tc>
                  <a:txBody>
                    <a:bodyPr/>
                    <a:lstStyle/>
                    <a:p>
                      <a:r>
                        <a:rPr lang="en-US" sz="1400" dirty="0" smtClean="0"/>
                        <a:t>Industry</a:t>
                      </a:r>
                      <a:endParaRPr lang="ru-RU" sz="1400" dirty="0"/>
                    </a:p>
                  </a:txBody>
                  <a:tcPr/>
                </a:tc>
                <a:tc>
                  <a:txBody>
                    <a:bodyPr/>
                    <a:lstStyle/>
                    <a:p>
                      <a:r>
                        <a:rPr lang="en-US" sz="1400" dirty="0" smtClean="0"/>
                        <a:t>Agriculture,</a:t>
                      </a:r>
                      <a:r>
                        <a:rPr lang="en-US" sz="1400" baseline="0" dirty="0" smtClean="0"/>
                        <a:t> Mining, Manufacturing, </a:t>
                      </a:r>
                      <a:r>
                        <a:rPr lang="en-US" sz="1400" baseline="0" dirty="0" err="1" smtClean="0"/>
                        <a:t>Electricity&amp;Gas</a:t>
                      </a:r>
                      <a:r>
                        <a:rPr lang="en-US" sz="1400" baseline="0" dirty="0" smtClean="0"/>
                        <a:t>, Trade, Finance</a:t>
                      </a:r>
                      <a:endParaRPr lang="ru-RU" sz="1400" dirty="0"/>
                    </a:p>
                  </a:txBody>
                  <a:tcPr/>
                </a:tc>
              </a:tr>
              <a:tr h="421257">
                <a:tc>
                  <a:txBody>
                    <a:bodyPr/>
                    <a:lstStyle/>
                    <a:p>
                      <a:r>
                        <a:rPr lang="en-US" sz="1400" dirty="0" smtClean="0"/>
                        <a:t>Financial Leverage</a:t>
                      </a:r>
                      <a:endParaRPr lang="ru-RU" sz="1400" dirty="0"/>
                    </a:p>
                  </a:txBody>
                  <a:tcPr/>
                </a:tc>
                <a:tc>
                  <a:txBody>
                    <a:bodyPr/>
                    <a:lstStyle/>
                    <a:p>
                      <a:r>
                        <a:rPr lang="en-US" sz="1400" dirty="0" smtClean="0"/>
                        <a:t>The debt to equity ratio</a:t>
                      </a:r>
                      <a:endParaRPr lang="ru-RU" sz="1400" dirty="0"/>
                    </a:p>
                  </a:txBody>
                  <a:tcPr/>
                </a:tc>
              </a:tr>
              <a:tr h="421257">
                <a:tc>
                  <a:txBody>
                    <a:bodyPr/>
                    <a:lstStyle/>
                    <a:p>
                      <a:r>
                        <a:rPr lang="en-US" sz="1400" dirty="0" smtClean="0"/>
                        <a:t>Size</a:t>
                      </a:r>
                      <a:endParaRPr lang="ru-RU" sz="1400" dirty="0"/>
                    </a:p>
                  </a:txBody>
                  <a:tcPr/>
                </a:tc>
                <a:tc>
                  <a:txBody>
                    <a:bodyPr/>
                    <a:lstStyle/>
                    <a:p>
                      <a:r>
                        <a:rPr lang="en-US" sz="1400" dirty="0" smtClean="0"/>
                        <a:t>The number of employees,</a:t>
                      </a:r>
                      <a:r>
                        <a:rPr lang="en-US" sz="1400" baseline="0" dirty="0" smtClean="0"/>
                        <a:t> number of people</a:t>
                      </a:r>
                      <a:endParaRPr lang="ru-RU" sz="1400" dirty="0"/>
                    </a:p>
                  </a:txBody>
                  <a:tcPr/>
                </a:tc>
              </a:tr>
            </a:tbl>
          </a:graphicData>
        </a:graphic>
      </p:graphicFrame>
      <p:sp>
        <p:nvSpPr>
          <p:cNvPr id="4" name="Номер слайда 3"/>
          <p:cNvSpPr>
            <a:spLocks noGrp="1"/>
          </p:cNvSpPr>
          <p:nvPr>
            <p:ph type="sldNum" sz="quarter" idx="12"/>
          </p:nvPr>
        </p:nvSpPr>
        <p:spPr/>
        <p:txBody>
          <a:bodyPr/>
          <a:lstStyle/>
          <a:p>
            <a:fld id="{F3D24007-F49F-4F6E-8E76-54BAEE2CAFCC}" type="slidenum">
              <a:rPr lang="ru-RU" smtClean="0"/>
              <a:pPr/>
              <a:t>7</a:t>
            </a:fld>
            <a:endParaRPr lang="ru-RU"/>
          </a:p>
        </p:txBody>
      </p:sp>
      <p:graphicFrame>
        <p:nvGraphicFramePr>
          <p:cNvPr id="3" name="Таблица 2"/>
          <p:cNvGraphicFramePr>
            <a:graphicFrameLocks noGrp="1"/>
          </p:cNvGraphicFramePr>
          <p:nvPr>
            <p:extLst>
              <p:ext uri="{D42A27DB-BD31-4B8C-83A1-F6EECF244321}">
                <p14:modId xmlns:p14="http://schemas.microsoft.com/office/powerpoint/2010/main" val="417227264"/>
              </p:ext>
            </p:extLst>
          </p:nvPr>
        </p:nvGraphicFramePr>
        <p:xfrm>
          <a:off x="457200" y="5949280"/>
          <a:ext cx="8229600" cy="448815"/>
        </p:xfrm>
        <a:graphic>
          <a:graphicData uri="http://schemas.openxmlformats.org/drawingml/2006/table">
            <a:tbl>
              <a:tblPr firstRow="1" bandRow="1">
                <a:tableStyleId>{5C22544A-7EE6-4342-B048-85BDC9FD1C3A}</a:tableStyleId>
              </a:tblPr>
              <a:tblGrid>
                <a:gridCol w="4114800"/>
                <a:gridCol w="4114800"/>
              </a:tblGrid>
              <a:tr h="448815">
                <a:tc>
                  <a:txBody>
                    <a:bodyPr/>
                    <a:lstStyle/>
                    <a:p>
                      <a:pPr marL="0" indent="0" algn="l" defTabSz="914400" rtl="0" eaLnBrk="1" latinLnBrk="0" hangingPunct="1">
                        <a:buFontTx/>
                        <a:buNone/>
                      </a:pPr>
                      <a:r>
                        <a:rPr lang="en-US" sz="1400" b="0" kern="1200" dirty="0" smtClean="0">
                          <a:solidFill>
                            <a:schemeClr val="dk1"/>
                          </a:solidFill>
                          <a:latin typeface="+mn-lt"/>
                          <a:ea typeface="+mn-ea"/>
                          <a:cs typeface="+mn-cs"/>
                        </a:rPr>
                        <a:t>Export</a:t>
                      </a:r>
                      <a:endParaRPr lang="ru-RU" sz="1400" b="0" kern="1200" dirty="0">
                        <a:solidFill>
                          <a:schemeClr val="dk1"/>
                        </a:solidFill>
                        <a:latin typeface="+mn-lt"/>
                        <a:ea typeface="+mn-ea"/>
                        <a:cs typeface="+mn-cs"/>
                      </a:endParaRPr>
                    </a:p>
                  </a:txBody>
                  <a:tcPr>
                    <a:solidFill>
                      <a:schemeClr val="accent1">
                        <a:lumMod val="20000"/>
                        <a:lumOff val="80000"/>
                      </a:schemeClr>
                    </a:solidFill>
                  </a:tcPr>
                </a:tc>
                <a:tc>
                  <a:txBody>
                    <a:bodyPr/>
                    <a:lstStyle/>
                    <a:p>
                      <a:pPr marL="0" indent="0" algn="l" defTabSz="914400" rtl="0" eaLnBrk="1" latinLnBrk="0" hangingPunct="1">
                        <a:buFontTx/>
                        <a:buNone/>
                      </a:pPr>
                      <a:r>
                        <a:rPr lang="en-US" sz="1400" b="0" kern="1200" dirty="0" smtClean="0">
                          <a:solidFill>
                            <a:schemeClr val="dk1"/>
                          </a:solidFill>
                          <a:latin typeface="+mn-lt"/>
                          <a:ea typeface="+mn-ea"/>
                          <a:cs typeface="+mn-cs"/>
                        </a:rPr>
                        <a:t>Dummy for Export presence 1/0</a:t>
                      </a:r>
                      <a:endParaRPr lang="ru-RU" sz="1400" b="0" kern="1200" dirty="0">
                        <a:solidFill>
                          <a:schemeClr val="dk1"/>
                        </a:solidFill>
                        <a:latin typeface="+mn-lt"/>
                        <a:ea typeface="+mn-ea"/>
                        <a:cs typeface="+mn-cs"/>
                      </a:endParaRP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1356080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221"/>
            <a:ext cx="9144000" cy="6858000"/>
          </a:xfrm>
          <a:prstGeom prst="rect">
            <a:avLst/>
          </a:prstGeom>
        </p:spPr>
      </p:pic>
      <p:sp>
        <p:nvSpPr>
          <p:cNvPr id="20" name="Title 1"/>
          <p:cNvSpPr txBox="1">
            <a:spLocks/>
          </p:cNvSpPr>
          <p:nvPr/>
        </p:nvSpPr>
        <p:spPr bwMode="auto">
          <a:xfrm>
            <a:off x="1835696" y="36488"/>
            <a:ext cx="6624736" cy="864096"/>
          </a:xfrm>
          <a:prstGeom prst="rect">
            <a:avLst/>
          </a:prstGeom>
          <a:noFill/>
          <a:ln w="9525">
            <a:noFill/>
            <a:miter lim="800000"/>
            <a:headEnd/>
            <a:tailEnd/>
          </a:ln>
        </p:spPr>
        <p:txBody>
          <a:bodyPr anchor="ctr"/>
          <a:lstStyle/>
          <a:p>
            <a:pPr algn="ctr"/>
            <a:r>
              <a:rPr lang="en-US" sz="3600" dirty="0" smtClean="0">
                <a:solidFill>
                  <a:schemeClr val="bg1"/>
                </a:solidFill>
                <a:latin typeface="Myriad Pro"/>
              </a:rPr>
              <a:t>The Dataset</a:t>
            </a:r>
            <a:endParaRPr lang="en-US" sz="3600" dirty="0">
              <a:solidFill>
                <a:schemeClr val="bg1"/>
              </a:solidFill>
              <a:latin typeface="Myriad Pro"/>
            </a:endParaRPr>
          </a:p>
        </p:txBody>
      </p:sp>
      <p:sp>
        <p:nvSpPr>
          <p:cNvPr id="3" name="Номер слайда 2"/>
          <p:cNvSpPr>
            <a:spLocks noGrp="1"/>
          </p:cNvSpPr>
          <p:nvPr>
            <p:ph type="sldNum" sz="quarter" idx="12"/>
          </p:nvPr>
        </p:nvSpPr>
        <p:spPr/>
        <p:txBody>
          <a:bodyPr/>
          <a:lstStyle/>
          <a:p>
            <a:fld id="{F3D24007-F49F-4F6E-8E76-54BAEE2CAFCC}" type="slidenum">
              <a:rPr lang="ru-RU" smtClean="0">
                <a:solidFill>
                  <a:schemeClr val="bg1"/>
                </a:solidFill>
              </a:rPr>
              <a:t>8</a:t>
            </a:fld>
            <a:endParaRPr lang="ru-RU" dirty="0">
              <a:solidFill>
                <a:schemeClr val="bg1"/>
              </a:solidFill>
            </a:endParaRPr>
          </a:p>
        </p:txBody>
      </p:sp>
      <p:sp>
        <p:nvSpPr>
          <p:cNvPr id="5" name="Прямоугольник 4"/>
          <p:cNvSpPr/>
          <p:nvPr/>
        </p:nvSpPr>
        <p:spPr>
          <a:xfrm>
            <a:off x="719064" y="4653136"/>
            <a:ext cx="8424936" cy="646331"/>
          </a:xfrm>
          <a:prstGeom prst="rect">
            <a:avLst/>
          </a:prstGeom>
        </p:spPr>
        <p:txBody>
          <a:bodyPr wrap="square">
            <a:spAutoFit/>
          </a:bodyPr>
          <a:lstStyle/>
          <a:p>
            <a:endParaRPr lang="en-US" dirty="0"/>
          </a:p>
          <a:p>
            <a:endParaRPr lang="en-US" dirty="0"/>
          </a:p>
        </p:txBody>
      </p:sp>
      <p:sp>
        <p:nvSpPr>
          <p:cNvPr id="7" name="Объект 6"/>
          <p:cNvSpPr>
            <a:spLocks noGrp="1"/>
          </p:cNvSpPr>
          <p:nvPr>
            <p:ph idx="1"/>
          </p:nvPr>
        </p:nvSpPr>
        <p:spPr>
          <a:xfrm>
            <a:off x="457200" y="1196752"/>
            <a:ext cx="8229600" cy="4929411"/>
          </a:xfrm>
        </p:spPr>
        <p:txBody>
          <a:bodyPr>
            <a:noAutofit/>
          </a:bodyPr>
          <a:lstStyle/>
          <a:p>
            <a:pPr algn="just"/>
            <a:r>
              <a:rPr lang="en-US" sz="2800" dirty="0"/>
              <a:t>The whole sample for the study contains annual data about 1096 </a:t>
            </a:r>
            <a:r>
              <a:rPr lang="en-US" sz="2800" dirty="0" smtClean="0"/>
              <a:t>public Russian </a:t>
            </a:r>
            <a:r>
              <a:rPr lang="en-US" sz="2800" dirty="0"/>
              <a:t>companies from 2004 to 2014, or 12056 </a:t>
            </a:r>
            <a:r>
              <a:rPr lang="en-US" sz="2800" dirty="0" smtClean="0"/>
              <a:t>firm-year observations</a:t>
            </a:r>
            <a:r>
              <a:rPr lang="en-US" sz="2800" dirty="0"/>
              <a:t>. </a:t>
            </a:r>
            <a:endParaRPr lang="en-US" sz="2800" dirty="0" smtClean="0"/>
          </a:p>
          <a:p>
            <a:pPr algn="just"/>
            <a:r>
              <a:rPr lang="en-US" sz="2800" dirty="0" smtClean="0"/>
              <a:t>Proxies </a:t>
            </a:r>
            <a:r>
              <a:rPr lang="en-US" sz="2800" dirty="0" smtClean="0"/>
              <a:t>for different intangible resources</a:t>
            </a:r>
          </a:p>
          <a:p>
            <a:pPr algn="just"/>
            <a:r>
              <a:rPr lang="en-US" sz="2800" dirty="0" smtClean="0"/>
              <a:t>Ownership </a:t>
            </a:r>
            <a:r>
              <a:rPr lang="en-US" sz="2800" dirty="0"/>
              <a:t>structure via different types of investors (foreign, private</a:t>
            </a:r>
            <a:r>
              <a:rPr lang="en-US" sz="2800" dirty="0" smtClean="0"/>
              <a:t>, government and managerial). </a:t>
            </a:r>
            <a:endParaRPr lang="en-US" sz="2800" dirty="0"/>
          </a:p>
        </p:txBody>
      </p:sp>
    </p:spTree>
    <p:extLst>
      <p:ext uri="{BB962C8B-B14F-4D97-AF65-F5344CB8AC3E}">
        <p14:creationId xmlns:p14="http://schemas.microsoft.com/office/powerpoint/2010/main" val="2171199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221"/>
            <a:ext cx="9144000" cy="6858000"/>
          </a:xfrm>
          <a:prstGeom prst="rect">
            <a:avLst/>
          </a:prstGeom>
        </p:spPr>
      </p:pic>
      <p:sp>
        <p:nvSpPr>
          <p:cNvPr id="20" name="Title 1"/>
          <p:cNvSpPr txBox="1">
            <a:spLocks/>
          </p:cNvSpPr>
          <p:nvPr/>
        </p:nvSpPr>
        <p:spPr bwMode="auto">
          <a:xfrm>
            <a:off x="1835696" y="36488"/>
            <a:ext cx="6624736" cy="864096"/>
          </a:xfrm>
          <a:prstGeom prst="rect">
            <a:avLst/>
          </a:prstGeom>
          <a:noFill/>
          <a:ln w="9525">
            <a:noFill/>
            <a:miter lim="800000"/>
            <a:headEnd/>
            <a:tailEnd/>
          </a:ln>
        </p:spPr>
        <p:txBody>
          <a:bodyPr anchor="ctr"/>
          <a:lstStyle/>
          <a:p>
            <a:pPr algn="ctr"/>
            <a:r>
              <a:rPr lang="en-US" sz="3600" dirty="0" smtClean="0">
                <a:solidFill>
                  <a:schemeClr val="bg1"/>
                </a:solidFill>
                <a:latin typeface="Myriad Pro"/>
              </a:rPr>
              <a:t>The Distribution by Industries</a:t>
            </a:r>
            <a:endParaRPr lang="en-US" sz="3600" dirty="0">
              <a:solidFill>
                <a:schemeClr val="bg1"/>
              </a:solidFill>
              <a:latin typeface="Myriad Pro"/>
            </a:endParaRPr>
          </a:p>
        </p:txBody>
      </p:sp>
      <p:sp>
        <p:nvSpPr>
          <p:cNvPr id="3" name="Номер слайда 2"/>
          <p:cNvSpPr>
            <a:spLocks noGrp="1"/>
          </p:cNvSpPr>
          <p:nvPr>
            <p:ph type="sldNum" sz="quarter" idx="12"/>
          </p:nvPr>
        </p:nvSpPr>
        <p:spPr/>
        <p:txBody>
          <a:bodyPr/>
          <a:lstStyle/>
          <a:p>
            <a:fld id="{F3D24007-F49F-4F6E-8E76-54BAEE2CAFCC}" type="slidenum">
              <a:rPr lang="ru-RU" smtClean="0">
                <a:solidFill>
                  <a:schemeClr val="bg1"/>
                </a:solidFill>
              </a:rPr>
              <a:t>9</a:t>
            </a:fld>
            <a:endParaRPr lang="ru-RU" dirty="0">
              <a:solidFill>
                <a:schemeClr val="bg1"/>
              </a:solidFill>
            </a:endParaRPr>
          </a:p>
        </p:txBody>
      </p:sp>
      <p:sp>
        <p:nvSpPr>
          <p:cNvPr id="5" name="Прямоугольник 4"/>
          <p:cNvSpPr/>
          <p:nvPr/>
        </p:nvSpPr>
        <p:spPr>
          <a:xfrm>
            <a:off x="719064" y="4653136"/>
            <a:ext cx="8424936" cy="646331"/>
          </a:xfrm>
          <a:prstGeom prst="rect">
            <a:avLst/>
          </a:prstGeom>
        </p:spPr>
        <p:txBody>
          <a:bodyPr wrap="square">
            <a:spAutoFit/>
          </a:bodyPr>
          <a:lstStyle/>
          <a:p>
            <a:endParaRPr lang="en-US" dirty="0"/>
          </a:p>
          <a:p>
            <a:endParaRPr lang="en-US" dirty="0"/>
          </a:p>
        </p:txBody>
      </p:sp>
      <p:graphicFrame>
        <p:nvGraphicFramePr>
          <p:cNvPr id="10" name="Диаграмма 9"/>
          <p:cNvGraphicFramePr>
            <a:graphicFrameLocks/>
          </p:cNvGraphicFramePr>
          <p:nvPr>
            <p:extLst>
              <p:ext uri="{D42A27DB-BD31-4B8C-83A1-F6EECF244321}">
                <p14:modId xmlns:p14="http://schemas.microsoft.com/office/powerpoint/2010/main" val="3108058244"/>
              </p:ext>
            </p:extLst>
          </p:nvPr>
        </p:nvGraphicFramePr>
        <p:xfrm>
          <a:off x="107504" y="1248867"/>
          <a:ext cx="8352928" cy="522579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28453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15814</TotalTime>
  <Words>956</Words>
  <Application>Microsoft Office PowerPoint</Application>
  <PresentationFormat>Экран (4:3)</PresentationFormat>
  <Paragraphs>195</Paragraphs>
  <Slides>15</Slides>
  <Notes>3</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15</vt:i4>
      </vt:variant>
    </vt:vector>
  </HeadingPairs>
  <TitlesOfParts>
    <vt:vector size="23" baseType="lpstr">
      <vt:lpstr>Arial</vt:lpstr>
      <vt:lpstr>Calibri</vt:lpstr>
      <vt:lpstr>Cambria Math</vt:lpstr>
      <vt:lpstr>Myriad Pro</vt:lpstr>
      <vt:lpstr>Symbol</vt:lpstr>
      <vt:lpstr>Times New Roman</vt:lpstr>
      <vt:lpstr>Wingdings</vt:lpstr>
      <vt:lpstr>Тема Office</vt:lpstr>
      <vt:lpstr>Investigation of performance gap for Russian FOC and DOC This study comprises research findings from the project №15-18-20039 supported by the Russian Science Foundation.  </vt:lpstr>
      <vt:lpstr>Motivation</vt:lpstr>
      <vt:lpstr>Motivation (cont.)</vt:lpstr>
      <vt:lpstr>Previous studies:  the lack of consideration</vt:lpstr>
      <vt:lpstr>The research framework</vt:lpstr>
      <vt:lpstr>The Recession periods in Russia for 2004-2014 years</vt:lpstr>
      <vt:lpstr>The Variables</vt:lpstr>
      <vt:lpstr>Презентация PowerPoint</vt:lpstr>
      <vt:lpstr>Презентация PowerPoint</vt:lpstr>
      <vt:lpstr>Descriptive statistics  of the sample</vt:lpstr>
      <vt:lpstr>Descriptive statistics (cont.)</vt:lpstr>
      <vt:lpstr>Model Estimation:  Quantile regression for panel data</vt:lpstr>
      <vt:lpstr>Model Estimation (cont.) Quantile regression for panel data</vt:lpstr>
      <vt:lpstr>Conclusions</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Raros</dc:creator>
  <cp:lastModifiedBy>Анна Быкова</cp:lastModifiedBy>
  <cp:revision>356</cp:revision>
  <dcterms:created xsi:type="dcterms:W3CDTF">2014-11-08T08:08:01Z</dcterms:created>
  <dcterms:modified xsi:type="dcterms:W3CDTF">2016-06-16T05:09:58Z</dcterms:modified>
</cp:coreProperties>
</file>