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325" r:id="rId3"/>
    <p:sldId id="357" r:id="rId4"/>
    <p:sldId id="358" r:id="rId5"/>
    <p:sldId id="361" r:id="rId6"/>
    <p:sldId id="376" r:id="rId7"/>
    <p:sldId id="342" r:id="rId8"/>
    <p:sldId id="377" r:id="rId9"/>
    <p:sldId id="378" r:id="rId10"/>
    <p:sldId id="371" r:id="rId11"/>
    <p:sldId id="379" r:id="rId12"/>
    <p:sldId id="367" r:id="rId13"/>
    <p:sldId id="370" r:id="rId14"/>
    <p:sldId id="373" r:id="rId15"/>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09A"/>
    <a:srgbClr val="000099"/>
    <a:srgbClr val="262262"/>
    <a:srgbClr val="224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70" d="100"/>
          <a:sy n="70" d="100"/>
        </p:scale>
        <p:origin x="4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40;&#1085;&#1085;&#1072;\Downloads\&#1044;&#1083;&#1103;+&#1088;&#1072;&#1089;&#1095;&#1077;&#1090;&#1086;&#1074;+&#1073;&#1072;&#1079;&#107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34804561945224E-2"/>
          <c:y val="8.8113016682356951E-2"/>
          <c:w val="0.55321046207813895"/>
          <c:h val="0.96375973445872853"/>
        </c:manualLayout>
      </c:layout>
      <c:pieChart>
        <c:varyColors val="1"/>
        <c:ser>
          <c:idx val="0"/>
          <c:order val="0"/>
          <c:explosion val="12"/>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explosion val="5"/>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dPt>
            <c:idx val="6"/>
            <c:bubble3D val="0"/>
            <c:spPr>
              <a:gradFill rotWithShape="1">
                <a:gsLst>
                  <a:gs pos="0">
                    <a:schemeClr val="accent1">
                      <a:lumMod val="60000"/>
                      <a:tint val="50000"/>
                      <a:satMod val="300000"/>
                    </a:schemeClr>
                  </a:gs>
                  <a:gs pos="35000">
                    <a:schemeClr val="accent1">
                      <a:lumMod val="60000"/>
                      <a:tint val="37000"/>
                      <a:satMod val="300000"/>
                    </a:schemeClr>
                  </a:gs>
                  <a:gs pos="100000">
                    <a:schemeClr val="accent1">
                      <a:lumMod val="60000"/>
                      <a:tint val="15000"/>
                      <a:satMod val="350000"/>
                    </a:schemeClr>
                  </a:gs>
                </a:gsLst>
                <a:lin ang="16200000" scaled="1"/>
              </a:gradFill>
              <a:ln w="9525" cap="flat" cmpd="sng" algn="ctr">
                <a:solidFill>
                  <a:schemeClr val="accent1">
                    <a:lumMod val="60000"/>
                    <a:shade val="95000"/>
                  </a:schemeClr>
                </a:solidFill>
                <a:round/>
              </a:ln>
              <a:effectLst>
                <a:outerShdw blurRad="40000" dist="20000" dir="5400000" rotWithShape="0">
                  <a:srgbClr val="000000">
                    <a:alpha val="38000"/>
                  </a:srgbClr>
                </a:outerShdw>
              </a:effectLst>
            </c:spPr>
          </c:dPt>
          <c:dPt>
            <c:idx val="7"/>
            <c:bubble3D val="0"/>
            <c:spPr>
              <a:gradFill rotWithShape="1">
                <a:gsLst>
                  <a:gs pos="0">
                    <a:schemeClr val="accent2">
                      <a:lumMod val="60000"/>
                      <a:tint val="50000"/>
                      <a:satMod val="300000"/>
                    </a:schemeClr>
                  </a:gs>
                  <a:gs pos="35000">
                    <a:schemeClr val="accent2">
                      <a:lumMod val="60000"/>
                      <a:tint val="37000"/>
                      <a:satMod val="300000"/>
                    </a:schemeClr>
                  </a:gs>
                  <a:gs pos="100000">
                    <a:schemeClr val="accent2">
                      <a:lumMod val="60000"/>
                      <a:tint val="15000"/>
                      <a:satMod val="350000"/>
                    </a:schemeClr>
                  </a:gs>
                </a:gsLst>
                <a:lin ang="16200000" scaled="1"/>
              </a:gradFill>
              <a:ln w="9525" cap="flat" cmpd="sng" algn="ctr">
                <a:solidFill>
                  <a:schemeClr val="accent2">
                    <a:lumMod val="60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'отраслевая структура'!$R$45:$R$52</c:f>
              <c:strCache>
                <c:ptCount val="8"/>
                <c:pt idx="0">
                  <c:v>Mining</c:v>
                </c:pt>
                <c:pt idx="1">
                  <c:v>Manufacture</c:v>
                </c:pt>
                <c:pt idx="2">
                  <c:v>Electricity, gas and water prodiction</c:v>
                </c:pt>
                <c:pt idx="3">
                  <c:v>Services</c:v>
                </c:pt>
                <c:pt idx="4">
                  <c:v>Agriculture</c:v>
                </c:pt>
                <c:pt idx="5">
                  <c:v>Construction</c:v>
                </c:pt>
                <c:pt idx="6">
                  <c:v>Sale</c:v>
                </c:pt>
                <c:pt idx="7">
                  <c:v>Transport and logistics</c:v>
                </c:pt>
              </c:strCache>
            </c:strRef>
          </c:cat>
          <c:val>
            <c:numRef>
              <c:f>'отраслевая структура'!$S$45:$S$52</c:f>
              <c:numCache>
                <c:formatCode>0.00%</c:formatCode>
                <c:ptCount val="8"/>
                <c:pt idx="0">
                  <c:v>5.6569343065693431E-2</c:v>
                </c:pt>
                <c:pt idx="1">
                  <c:v>0.4470802919708029</c:v>
                </c:pt>
                <c:pt idx="2">
                  <c:v>0.1259124087591241</c:v>
                </c:pt>
                <c:pt idx="3">
                  <c:v>0.17062043795620438</c:v>
                </c:pt>
                <c:pt idx="4">
                  <c:v>1.6423357664233577E-2</c:v>
                </c:pt>
                <c:pt idx="5">
                  <c:v>8.3029197080291967E-2</c:v>
                </c:pt>
                <c:pt idx="6">
                  <c:v>4.105839416058394E-2</c:v>
                </c:pt>
                <c:pt idx="7">
                  <c:v>5.930656934306569E-2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683286148282376"/>
          <c:y val="3.9509498944561546E-3"/>
          <c:w val="0.42742042071953695"/>
          <c:h val="0.578332305182464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zero"/>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C6987AE1-814E-4E31-B1D5-06CD380E7E76}" type="datetimeFigureOut">
              <a:rPr lang="ru-RU" smtClean="0"/>
              <a:pPr/>
              <a:t>15.06.2016</a:t>
            </a:fld>
            <a:endParaRPr lang="ru-RU"/>
          </a:p>
        </p:txBody>
      </p:sp>
      <p:sp>
        <p:nvSpPr>
          <p:cNvPr id="4" name="Нижний колонтитул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0610FAAC-2CA9-4DD8-BF68-86B05378AF1D}" type="slidenum">
              <a:rPr lang="ru-RU" smtClean="0"/>
              <a:pPr/>
              <a:t>‹#›</a:t>
            </a:fld>
            <a:endParaRPr lang="ru-RU"/>
          </a:p>
        </p:txBody>
      </p:sp>
    </p:spTree>
    <p:extLst>
      <p:ext uri="{BB962C8B-B14F-4D97-AF65-F5344CB8AC3E}">
        <p14:creationId xmlns:p14="http://schemas.microsoft.com/office/powerpoint/2010/main" val="1792938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9AE31B46-D76B-44AB-B383-3257164C9183}" type="datetimeFigureOut">
              <a:rPr lang="ru-RU" smtClean="0"/>
              <a:pPr/>
              <a:t>15.06.2016</a:t>
            </a:fld>
            <a:endParaRPr lang="ru-RU"/>
          </a:p>
        </p:txBody>
      </p:sp>
      <p:sp>
        <p:nvSpPr>
          <p:cNvPr id="4" name="Образ слайда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E38A1FC7-25BB-4154-A86E-A4EA3C5990DA}" type="slidenum">
              <a:rPr lang="ru-RU" smtClean="0"/>
              <a:pPr/>
              <a:t>‹#›</a:t>
            </a:fld>
            <a:endParaRPr lang="ru-RU"/>
          </a:p>
        </p:txBody>
      </p:sp>
    </p:spTree>
    <p:extLst>
      <p:ext uri="{BB962C8B-B14F-4D97-AF65-F5344CB8AC3E}">
        <p14:creationId xmlns:p14="http://schemas.microsoft.com/office/powerpoint/2010/main" val="1346614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emerging economies, external environment plays an important role in firms’ strategic decision-making (</a:t>
            </a:r>
            <a:r>
              <a:rPr lang="en-US" sz="1200" dirty="0" err="1" smtClean="0"/>
              <a:t>Peng</a:t>
            </a:r>
            <a:r>
              <a:rPr lang="en-US" sz="1200" dirty="0" smtClean="0"/>
              <a:t> et al., 2008). </a:t>
            </a:r>
          </a:p>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3</a:t>
            </a:fld>
            <a:endParaRPr lang="ru-RU"/>
          </a:p>
        </p:txBody>
      </p:sp>
    </p:spTree>
    <p:extLst>
      <p:ext uri="{BB962C8B-B14F-4D97-AF65-F5344CB8AC3E}">
        <p14:creationId xmlns:p14="http://schemas.microsoft.com/office/powerpoint/2010/main" val="3482948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8</a:t>
            </a:fld>
            <a:endParaRPr lang="ru-RU"/>
          </a:p>
        </p:txBody>
      </p:sp>
    </p:spTree>
    <p:extLst>
      <p:ext uri="{BB962C8B-B14F-4D97-AF65-F5344CB8AC3E}">
        <p14:creationId xmlns:p14="http://schemas.microsoft.com/office/powerpoint/2010/main" val="313821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9</a:t>
            </a:fld>
            <a:endParaRPr lang="ru-RU"/>
          </a:p>
        </p:txBody>
      </p:sp>
    </p:spTree>
    <p:extLst>
      <p:ext uri="{BB962C8B-B14F-4D97-AF65-F5344CB8AC3E}">
        <p14:creationId xmlns:p14="http://schemas.microsoft.com/office/powerpoint/2010/main" val="291152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E2F3EE-4605-4A55-B37D-EB5C65EAB0F0}"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30252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A1B97E-EBF1-4B91-85C0-F66ADADE710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56680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B0374-6996-456B-8822-B114BF6C831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41196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FC76176-FBF8-4849-A581-AC035458F840}"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65640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58B397-4782-4883-A233-E7140AAA4AA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11965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E918AF-66B6-4A3B-AA6F-11999D93E76B}"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239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10F76E1-9F60-480F-8267-CD1DCF14DF70}" type="datetime1">
              <a:rPr lang="ru-RU" smtClean="0"/>
              <a:pPr/>
              <a:t>15.06.2016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77778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93FF78-BDBC-4F8F-9D07-4EC84E5D6FC5}" type="datetime1">
              <a:rPr lang="ru-RU" smtClean="0"/>
              <a:pPr/>
              <a:t>15.06.2016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2991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188201-FDB2-464D-B297-F4792514ED58}" type="datetime1">
              <a:rPr lang="ru-RU" smtClean="0"/>
              <a:pPr/>
              <a:t>15.06.2016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46244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91574C-746A-4DAE-8BBD-03B2998F1867}"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81838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85F6EE-7440-40F1-A035-9E8AD555E85F}"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78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E001E-8A7B-42AA-940C-B8B987CEDFE4}" type="datetime1">
              <a:rPr lang="ru-RU" smtClean="0"/>
              <a:pPr/>
              <a:t>15.06.2016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24007-F49F-4F6E-8E76-54BAEE2CAFCC}" type="slidenum">
              <a:rPr lang="ru-RU" smtClean="0"/>
              <a:pPr/>
              <a:t>‹#›</a:t>
            </a:fld>
            <a:endParaRPr lang="ru-RU"/>
          </a:p>
        </p:txBody>
      </p:sp>
    </p:spTree>
    <p:extLst>
      <p:ext uri="{BB962C8B-B14F-4D97-AF65-F5344CB8AC3E}">
        <p14:creationId xmlns:p14="http://schemas.microsoft.com/office/powerpoint/2010/main" val="211247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ecd.org/std/cli"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 y="0"/>
            <a:ext cx="9144000" cy="6858000"/>
          </a:xfrm>
          <a:prstGeom prst="rect">
            <a:avLst/>
          </a:prstGeom>
        </p:spPr>
      </p:pic>
      <p:sp>
        <p:nvSpPr>
          <p:cNvPr id="2" name="Заголовок 1"/>
          <p:cNvSpPr>
            <a:spLocks noGrp="1"/>
          </p:cNvSpPr>
          <p:nvPr>
            <p:ph type="ctrTitle"/>
          </p:nvPr>
        </p:nvSpPr>
        <p:spPr>
          <a:xfrm>
            <a:off x="179512" y="2559677"/>
            <a:ext cx="9144000" cy="1470025"/>
          </a:xfrm>
        </p:spPr>
        <p:txBody>
          <a:bodyPr>
            <a:noAutofit/>
          </a:bodyPr>
          <a:lstStyle/>
          <a:p>
            <a:r>
              <a:rPr lang="en-US" sz="4800" dirty="0" smtClean="0">
                <a:solidFill>
                  <a:srgbClr val="000099"/>
                </a:solidFill>
              </a:rPr>
              <a:t>Investigation of performance gap for Russian FOC and </a:t>
            </a:r>
            <a:r>
              <a:rPr lang="en-US" sz="4800" dirty="0" smtClean="0">
                <a:solidFill>
                  <a:srgbClr val="000099"/>
                </a:solidFill>
              </a:rPr>
              <a:t>DOC</a:t>
            </a:r>
            <a:br>
              <a:rPr lang="en-US" sz="4800" dirty="0" smtClean="0">
                <a:solidFill>
                  <a:srgbClr val="000099"/>
                </a:solidFill>
              </a:rPr>
            </a:br>
            <a:r>
              <a:rPr lang="en-US" sz="1800" i="1" dirty="0"/>
              <a:t>This study comprises research findings from the project №15-18-20039 supported by the Russian Science Foundation.</a:t>
            </a:r>
            <a:r>
              <a:rPr lang="ru-RU" sz="1800" i="1" dirty="0"/>
              <a:t/>
            </a:r>
            <a:br>
              <a:rPr lang="ru-RU" sz="1800" i="1" dirty="0"/>
            </a:br>
            <a:r>
              <a:rPr lang="en-US" sz="1800" dirty="0" smtClean="0">
                <a:solidFill>
                  <a:srgbClr val="000099"/>
                </a:solidFill>
              </a:rPr>
              <a:t/>
            </a:r>
            <a:br>
              <a:rPr lang="en-US" sz="1800" dirty="0" smtClean="0">
                <a:solidFill>
                  <a:srgbClr val="000099"/>
                </a:solidFill>
              </a:rPr>
            </a:br>
            <a:endParaRPr lang="ru-RU" sz="1800" dirty="0">
              <a:solidFill>
                <a:srgbClr val="000099"/>
              </a:solidFill>
            </a:endParaRPr>
          </a:p>
        </p:txBody>
      </p:sp>
      <p:sp>
        <p:nvSpPr>
          <p:cNvPr id="3" name="Подзаголовок 2"/>
          <p:cNvSpPr>
            <a:spLocks noGrp="1"/>
          </p:cNvSpPr>
          <p:nvPr>
            <p:ph type="subTitle" idx="1"/>
          </p:nvPr>
        </p:nvSpPr>
        <p:spPr>
          <a:xfrm>
            <a:off x="1377916" y="4363731"/>
            <a:ext cx="6408712" cy="2160240"/>
          </a:xfrm>
        </p:spPr>
        <p:txBody>
          <a:bodyPr>
            <a:normAutofit fontScale="62500" lnSpcReduction="20000"/>
          </a:bodyPr>
          <a:lstStyle/>
          <a:p>
            <a:r>
              <a:rPr lang="en-US" sz="2800" dirty="0" smtClean="0">
                <a:solidFill>
                  <a:schemeClr val="tx1"/>
                </a:solidFill>
              </a:rPr>
              <a:t>Carlos </a:t>
            </a:r>
            <a:r>
              <a:rPr lang="en-US" sz="2800" dirty="0" smtClean="0">
                <a:solidFill>
                  <a:schemeClr val="tx1"/>
                </a:solidFill>
              </a:rPr>
              <a:t>M - Fernandez </a:t>
            </a:r>
            <a:r>
              <a:rPr lang="en-US" sz="2800" dirty="0" err="1" smtClean="0">
                <a:solidFill>
                  <a:schemeClr val="tx1"/>
                </a:solidFill>
              </a:rPr>
              <a:t>Jardon</a:t>
            </a:r>
            <a:r>
              <a:rPr lang="en-US" sz="2800" dirty="0" smtClean="0">
                <a:solidFill>
                  <a:schemeClr val="tx1"/>
                </a:solidFill>
              </a:rPr>
              <a:t>, University of Vigo (Spain)</a:t>
            </a:r>
            <a:endParaRPr lang="en-US" sz="2800" dirty="0" smtClean="0">
              <a:solidFill>
                <a:schemeClr val="tx1"/>
              </a:solidFill>
            </a:endParaRPr>
          </a:p>
          <a:p>
            <a:r>
              <a:rPr lang="en-US" sz="2800" dirty="0" smtClean="0">
                <a:solidFill>
                  <a:schemeClr val="tx1"/>
                </a:solidFill>
              </a:rPr>
              <a:t>Anna </a:t>
            </a:r>
            <a:r>
              <a:rPr lang="en-US" sz="2800" dirty="0" smtClean="0">
                <a:solidFill>
                  <a:schemeClr val="tx1"/>
                </a:solidFill>
              </a:rPr>
              <a:t>Bykova, NRU Higher School of Economics (Russia)</a:t>
            </a:r>
          </a:p>
          <a:p>
            <a:endParaRPr lang="en-US" sz="2800" dirty="0" smtClean="0">
              <a:solidFill>
                <a:schemeClr val="tx1"/>
              </a:solidFill>
            </a:endParaRPr>
          </a:p>
          <a:p>
            <a:endParaRPr lang="en-US" sz="2800" dirty="0">
              <a:solidFill>
                <a:schemeClr val="tx1"/>
              </a:solidFill>
            </a:endParaRPr>
          </a:p>
          <a:p>
            <a:endParaRPr lang="en-US" sz="2800" dirty="0" smtClean="0">
              <a:solidFill>
                <a:schemeClr val="tx1"/>
              </a:solidFill>
            </a:endParaRPr>
          </a:p>
          <a:p>
            <a:r>
              <a:rPr lang="en-US" sz="2800" dirty="0" smtClean="0">
                <a:solidFill>
                  <a:schemeClr val="tx1"/>
                </a:solidFill>
              </a:rPr>
              <a:t>16</a:t>
            </a:r>
            <a:r>
              <a:rPr lang="en-US" sz="2800" baseline="30000" dirty="0" smtClean="0">
                <a:solidFill>
                  <a:schemeClr val="tx1"/>
                </a:solidFill>
              </a:rPr>
              <a:t>th</a:t>
            </a:r>
            <a:r>
              <a:rPr lang="en-US" sz="2800" dirty="0" smtClean="0">
                <a:solidFill>
                  <a:schemeClr val="tx1"/>
                </a:solidFill>
              </a:rPr>
              <a:t> </a:t>
            </a:r>
            <a:r>
              <a:rPr lang="en-US" sz="2800" dirty="0" smtClean="0">
                <a:solidFill>
                  <a:schemeClr val="tx1"/>
                </a:solidFill>
              </a:rPr>
              <a:t>June </a:t>
            </a:r>
            <a:r>
              <a:rPr lang="en-US" sz="2800" dirty="0" smtClean="0">
                <a:solidFill>
                  <a:schemeClr val="tx1"/>
                </a:solidFill>
              </a:rPr>
              <a:t>2016</a:t>
            </a:r>
            <a:r>
              <a:rPr lang="en-US" sz="2800" dirty="0">
                <a:solidFill>
                  <a:schemeClr val="bg1"/>
                </a:solidFill>
              </a:rPr>
              <a:t> </a:t>
            </a:r>
            <a:endParaRPr lang="en-US" sz="2800" dirty="0" smtClean="0">
              <a:solidFill>
                <a:schemeClr val="bg1"/>
              </a:solidFill>
            </a:endParaRPr>
          </a:p>
          <a:p>
            <a:r>
              <a:rPr lang="en-US" sz="2800" dirty="0" smtClean="0">
                <a:solidFill>
                  <a:schemeClr val="tx1"/>
                </a:solidFill>
              </a:rPr>
              <a:t>IFKAD2016, Dresden, Germany</a:t>
            </a:r>
          </a:p>
        </p:txBody>
      </p:sp>
    </p:spTree>
    <p:extLst>
      <p:ext uri="{BB962C8B-B14F-4D97-AF65-F5344CB8AC3E}">
        <p14:creationId xmlns:p14="http://schemas.microsoft.com/office/powerpoint/2010/main" val="345738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0182" y="18757"/>
            <a:ext cx="8432297" cy="1143000"/>
          </a:xfrm>
        </p:spPr>
        <p:txBody>
          <a:bodyPr>
            <a:normAutofit fontScale="90000"/>
          </a:bodyPr>
          <a:lstStyle/>
          <a:p>
            <a:r>
              <a:rPr lang="en-US" dirty="0" smtClean="0">
                <a:solidFill>
                  <a:schemeClr val="bg1"/>
                </a:solidFill>
              </a:rPr>
              <a:t>Descriptive statistics </a:t>
            </a:r>
            <a:br>
              <a:rPr lang="en-US" dirty="0" smtClean="0">
                <a:solidFill>
                  <a:schemeClr val="bg1"/>
                </a:solidFill>
              </a:rPr>
            </a:br>
            <a:r>
              <a:rPr lang="en-US" dirty="0" smtClean="0">
                <a:solidFill>
                  <a:schemeClr val="bg1"/>
                </a:solidFill>
              </a:rPr>
              <a:t>of the sample</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10</a:t>
            </a:fld>
            <a:endParaRPr lang="ru-RU"/>
          </a:p>
        </p:txBody>
      </p:sp>
      <p:sp>
        <p:nvSpPr>
          <p:cNvPr id="3" name="Прямоугольник 2"/>
          <p:cNvSpPr/>
          <p:nvPr/>
        </p:nvSpPr>
        <p:spPr>
          <a:xfrm>
            <a:off x="194086" y="1161757"/>
            <a:ext cx="8964488" cy="1477328"/>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The share of companies having foreign ownership in our sample equals </a:t>
            </a:r>
            <a:r>
              <a:rPr lang="en-US" b="1" dirty="0">
                <a:latin typeface="Calibri" panose="020F0502020204030204" pitchFamily="34" charset="0"/>
                <a:ea typeface="Calibri" panose="020F0502020204030204" pitchFamily="34" charset="0"/>
                <a:cs typeface="Times New Roman" panose="02020603050405020304" pitchFamily="18" charset="0"/>
              </a:rPr>
              <a:t>26% </a:t>
            </a:r>
            <a:r>
              <a:rPr lang="en-US" dirty="0">
                <a:latin typeface="Calibri" panose="020F0502020204030204" pitchFamily="34" charset="0"/>
                <a:ea typeface="Calibri" panose="020F0502020204030204" pitchFamily="34" charset="0"/>
                <a:cs typeface="Times New Roman" panose="02020603050405020304" pitchFamily="18" charset="0"/>
              </a:rPr>
              <a:t>that is more or less corresponds the situation in Russia economy.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Only </a:t>
            </a:r>
            <a:r>
              <a:rPr lang="en-US" b="1" dirty="0">
                <a:latin typeface="Calibri" panose="020F0502020204030204" pitchFamily="34" charset="0"/>
                <a:ea typeface="Calibri" panose="020F0502020204030204" pitchFamily="34" charset="0"/>
                <a:cs typeface="Times New Roman" panose="02020603050405020304" pitchFamily="18" charset="0"/>
              </a:rPr>
              <a:t>5 </a:t>
            </a:r>
            <a:r>
              <a:rPr lang="en-US" dirty="0">
                <a:latin typeface="Calibri" panose="020F0502020204030204" pitchFamily="34" charset="0"/>
                <a:ea typeface="Calibri" panose="020F0502020204030204" pitchFamily="34" charset="0"/>
                <a:cs typeface="Times New Roman" panose="02020603050405020304" pitchFamily="18" charset="0"/>
              </a:rPr>
              <a:t>and </a:t>
            </a:r>
            <a:r>
              <a:rPr lang="en-US" b="1" dirty="0">
                <a:latin typeface="Calibri" panose="020F0502020204030204" pitchFamily="34" charset="0"/>
                <a:ea typeface="Calibri" panose="020F0502020204030204" pitchFamily="34" charset="0"/>
                <a:cs typeface="Times New Roman" panose="02020603050405020304" pitchFamily="18" charset="0"/>
              </a:rPr>
              <a:t>3 </a:t>
            </a:r>
            <a:r>
              <a:rPr lang="en-US" dirty="0">
                <a:latin typeface="Calibri" panose="020F0502020204030204" pitchFamily="34" charset="0"/>
                <a:ea typeface="Calibri" panose="020F0502020204030204" pitchFamily="34" charset="0"/>
                <a:cs typeface="Times New Roman" panose="02020603050405020304" pitchFamily="18" charset="0"/>
              </a:rPr>
              <a:t>% of analysing companies have block (25-50% of shares) and control (more than 50%) packages, consequently.</a:t>
            </a: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3858964350"/>
              </p:ext>
            </p:extLst>
          </p:nvPr>
        </p:nvGraphicFramePr>
        <p:xfrm>
          <a:off x="208237" y="2662472"/>
          <a:ext cx="8684242" cy="4076979"/>
        </p:xfrm>
        <a:graphic>
          <a:graphicData uri="http://schemas.openxmlformats.org/drawingml/2006/table">
            <a:tbl>
              <a:tblPr firstRow="1" firstCol="1" bandRow="1">
                <a:tableStyleId>{5C22544A-7EE6-4342-B048-85BDC9FD1C3A}</a:tableStyleId>
              </a:tblPr>
              <a:tblGrid>
                <a:gridCol w="1709059"/>
                <a:gridCol w="1709059"/>
                <a:gridCol w="1524953"/>
                <a:gridCol w="1398163"/>
                <a:gridCol w="1201899"/>
                <a:gridCol w="1141109"/>
              </a:tblGrid>
              <a:tr h="679579">
                <a:tc>
                  <a:txBody>
                    <a:bodyPr/>
                    <a:lstStyle/>
                    <a:p>
                      <a:pPr>
                        <a:lnSpc>
                          <a:spcPct val="107000"/>
                        </a:lnSpc>
                        <a:spcAft>
                          <a:spcPts val="800"/>
                        </a:spcAft>
                      </a:pPr>
                      <a:r>
                        <a:rPr lang="en-US" sz="1600" dirty="0">
                          <a:effectLst/>
                        </a:rPr>
                        <a:t>Indicators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Descriptive statistics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a:effectLst/>
                        </a:rPr>
                        <a:t>Whole sample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Foreign</a:t>
                      </a:r>
                      <a:endParaRPr lang="ru-RU" sz="1600">
                        <a:effectLst/>
                      </a:endParaRPr>
                    </a:p>
                    <a:p>
                      <a:pPr>
                        <a:lnSpc>
                          <a:spcPct val="107000"/>
                        </a:lnSpc>
                        <a:spcAft>
                          <a:spcPts val="800"/>
                        </a:spcAft>
                      </a:pPr>
                      <a:r>
                        <a:rPr lang="en-US" sz="1600">
                          <a:effectLst/>
                        </a:rPr>
                        <a:t>ownership</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Domestic Ownership</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smtClean="0">
                          <a:effectLst/>
                        </a:rPr>
                        <a:t>Probability</a:t>
                      </a: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(K-W test)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3132">
                <a:tc rowSpan="3">
                  <a:txBody>
                    <a:bodyPr/>
                    <a:lstStyle/>
                    <a:p>
                      <a:pPr>
                        <a:lnSpc>
                          <a:spcPct val="107000"/>
                        </a:lnSpc>
                        <a:spcAft>
                          <a:spcPts val="800"/>
                        </a:spcAft>
                      </a:pPr>
                      <a:r>
                        <a:rPr lang="en-US" sz="1600">
                          <a:effectLst/>
                        </a:rPr>
                        <a:t>Number of employees, number</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4237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11108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15000"/>
                        </a:lnSpc>
                        <a:spcAft>
                          <a:spcPts val="0"/>
                        </a:spcAft>
                      </a:pPr>
                      <a:r>
                        <a:rPr lang="en-US" sz="1600">
                          <a:effectLst/>
                        </a:rPr>
                        <a:t>2178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800"/>
                        </a:spcAft>
                      </a:pPr>
                      <a:r>
                        <a:rPr lang="en-US" sz="1600">
                          <a:effectLst/>
                        </a:rPr>
                        <a:t>0.000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19375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37342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7187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86502">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9924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2289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7635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800"/>
                        </a:spcAft>
                      </a:pPr>
                      <a:r>
                        <a:rPr lang="en-US" sz="1600">
                          <a:effectLst/>
                        </a:rPr>
                        <a:t>Age, years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30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800"/>
                        </a:spcAft>
                      </a:pPr>
                      <a:r>
                        <a:rPr lang="en-US" sz="1600">
                          <a:effectLst/>
                        </a:rPr>
                        <a:t>0.000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12056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3088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8968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800"/>
                        </a:spcAft>
                      </a:pPr>
                      <a:r>
                        <a:rPr lang="en-US" sz="1600">
                          <a:effectLst/>
                        </a:rPr>
                        <a:t>Financial leverage</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2.228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1.828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2.346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800"/>
                        </a:spcAft>
                      </a:pPr>
                      <a:r>
                        <a:rPr lang="en-US" sz="1600">
                          <a:effectLst/>
                        </a:rPr>
                        <a:t>0.007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6.102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4.601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6.475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9254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2112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7142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0"/>
                        </a:spcAft>
                      </a:pPr>
                      <a:r>
                        <a:rPr lang="en-US" sz="1600">
                          <a:effectLst/>
                        </a:rPr>
                        <a:t>EVA, mln.euro</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-1.845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-1.779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-2.112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0"/>
                        </a:spcAft>
                      </a:pPr>
                      <a:r>
                        <a:rPr lang="en-US" sz="1600">
                          <a:effectLst/>
                        </a:rPr>
                        <a:t>0.019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600">
                          <a:effectLst/>
                        </a:rPr>
                        <a:t>12.491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600">
                          <a:effectLst/>
                        </a:rPr>
                        <a:t>15.283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a:effectLst/>
                        </a:rPr>
                        <a:t>11.684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a:effectLst/>
                        </a:rPr>
                        <a:t>8224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1654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6570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bl>
          </a:graphicData>
        </a:graphic>
      </p:graphicFrame>
    </p:spTree>
    <p:extLst>
      <p:ext uri="{BB962C8B-B14F-4D97-AF65-F5344CB8AC3E}">
        <p14:creationId xmlns:p14="http://schemas.microsoft.com/office/powerpoint/2010/main" val="155852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18757"/>
            <a:ext cx="6480719" cy="1143000"/>
          </a:xfrm>
        </p:spPr>
        <p:txBody>
          <a:bodyPr>
            <a:normAutofit/>
          </a:bodyPr>
          <a:lstStyle/>
          <a:p>
            <a:r>
              <a:rPr lang="en-US" dirty="0" smtClean="0">
                <a:solidFill>
                  <a:schemeClr val="bg1"/>
                </a:solidFill>
              </a:rPr>
              <a:t>Descriptive statistics </a:t>
            </a:r>
            <a:r>
              <a:rPr lang="en-US" dirty="0" smtClean="0">
                <a:solidFill>
                  <a:schemeClr val="bg1"/>
                </a:solidFill>
              </a:rPr>
              <a:t>(cont.)</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11</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1459478490"/>
              </p:ext>
            </p:extLst>
          </p:nvPr>
        </p:nvGraphicFramePr>
        <p:xfrm>
          <a:off x="107503" y="2348882"/>
          <a:ext cx="9036494" cy="2348103"/>
        </p:xfrm>
        <a:graphic>
          <a:graphicData uri="http://schemas.openxmlformats.org/drawingml/2006/table">
            <a:tbl>
              <a:tblPr firstRow="1" firstCol="1" bandRow="1">
                <a:tableStyleId>{5C22544A-7EE6-4342-B048-85BDC9FD1C3A}</a:tableStyleId>
              </a:tblPr>
              <a:tblGrid>
                <a:gridCol w="1899471"/>
                <a:gridCol w="1693678"/>
                <a:gridCol w="1850197"/>
                <a:gridCol w="1921358"/>
                <a:gridCol w="1671790"/>
              </a:tblGrid>
              <a:tr h="760313">
                <a:tc>
                  <a:txBody>
                    <a:bodyPr/>
                    <a:lstStyle/>
                    <a:p>
                      <a:pPr algn="ctr">
                        <a:lnSpc>
                          <a:spcPct val="107000"/>
                        </a:lnSpc>
                        <a:spcAft>
                          <a:spcPts val="0"/>
                        </a:spcAft>
                      </a:pPr>
                      <a:r>
                        <a:rPr lang="en-US" sz="2400" dirty="0" smtClean="0">
                          <a:effectLst/>
                        </a:rPr>
                        <a:t>The </a:t>
                      </a:r>
                      <a:r>
                        <a:rPr lang="en-US" sz="2400" dirty="0">
                          <a:effectLst/>
                        </a:rPr>
                        <a:t>economic </a:t>
                      </a:r>
                      <a:r>
                        <a:rPr lang="en-US" sz="2400" dirty="0" smtClean="0">
                          <a:effectLst/>
                        </a:rPr>
                        <a:t>cycle stage</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a:effectLst/>
                        </a:rPr>
                        <a:t>Groups of companies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a:effectLst/>
                        </a:rPr>
                        <a:t>Number of obs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Mean of </a:t>
                      </a:r>
                      <a:r>
                        <a:rPr lang="en-US" sz="2400" dirty="0" smtClean="0">
                          <a:effectLst/>
                        </a:rPr>
                        <a:t>EVA, </a:t>
                      </a:r>
                      <a:r>
                        <a:rPr lang="en-US" sz="2400" dirty="0" err="1" smtClean="0">
                          <a:effectLst/>
                        </a:rPr>
                        <a:t>mln.euro</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smtClean="0">
                          <a:effectLst/>
                        </a:rPr>
                        <a:t>Probability </a:t>
                      </a:r>
                    </a:p>
                    <a:p>
                      <a:pPr algn="ctr">
                        <a:lnSpc>
                          <a:spcPct val="107000"/>
                        </a:lnSpc>
                        <a:spcAft>
                          <a:spcPts val="0"/>
                        </a:spcAft>
                      </a:pPr>
                      <a:r>
                        <a:rPr lang="en-US" sz="2400" dirty="0" smtClean="0">
                          <a:effectLst/>
                        </a:rPr>
                        <a:t>(K-W test)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41300">
                <a:tc rowSpan="2">
                  <a:txBody>
                    <a:bodyPr/>
                    <a:lstStyle/>
                    <a:p>
                      <a:pPr algn="ctr">
                        <a:lnSpc>
                          <a:spcPct val="107000"/>
                        </a:lnSpc>
                        <a:spcAft>
                          <a:spcPts val="0"/>
                        </a:spcAft>
                      </a:pPr>
                      <a:r>
                        <a:rPr lang="en-US" sz="2400" dirty="0" smtClean="0">
                          <a:effectLst/>
                        </a:rPr>
                        <a:t>Recession</a:t>
                      </a:r>
                      <a:r>
                        <a:rPr lang="en-US" sz="2400" baseline="0" dirty="0" smtClean="0">
                          <a:effectLst/>
                        </a:rPr>
                        <a:t> period</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dirty="0">
                          <a:effectLst/>
                        </a:rPr>
                        <a:t>Foreign ownership</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smtClean="0">
                          <a:effectLst/>
                        </a:rPr>
                        <a:t>775</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 </a:t>
                      </a:r>
                      <a:r>
                        <a:rPr lang="en-US" sz="2400" dirty="0" smtClean="0">
                          <a:effectLst/>
                        </a:rPr>
                        <a:t>-0.069</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 0.000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41300">
                <a:tc vMerge="1">
                  <a:txBody>
                    <a:bodyPr/>
                    <a:lstStyle/>
                    <a:p>
                      <a:endParaRPr lang="ru-RU"/>
                    </a:p>
                  </a:txBody>
                  <a:tcPr/>
                </a:tc>
                <a:tc>
                  <a:txBody>
                    <a:bodyPr/>
                    <a:lstStyle/>
                    <a:p>
                      <a:pPr>
                        <a:lnSpc>
                          <a:spcPct val="107000"/>
                        </a:lnSpc>
                        <a:spcAft>
                          <a:spcPts val="0"/>
                        </a:spcAft>
                      </a:pPr>
                      <a:r>
                        <a:rPr lang="en-US" sz="2400">
                          <a:effectLst/>
                        </a:rPr>
                        <a:t>Domestic ownership</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smtClean="0">
                          <a:effectLst/>
                        </a:rPr>
                        <a:t>3212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 </a:t>
                      </a:r>
                      <a:r>
                        <a:rPr lang="en-US" sz="2400" dirty="0" smtClean="0">
                          <a:effectLst/>
                        </a:rPr>
                        <a:t> -0.078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50949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Model Estimation</a:t>
            </a:r>
            <a:r>
              <a:rPr lang="en-US" sz="3200" dirty="0" smtClean="0">
                <a:solidFill>
                  <a:schemeClr val="bg1"/>
                </a:solidFill>
              </a:rPr>
              <a:t>: </a:t>
            </a:r>
            <a:br>
              <a:rPr lang="en-US" sz="3200" dirty="0" smtClean="0">
                <a:solidFill>
                  <a:schemeClr val="bg1"/>
                </a:solidFill>
              </a:rPr>
            </a:br>
            <a:r>
              <a:rPr lang="en-US" sz="3200" dirty="0" smtClean="0">
                <a:solidFill>
                  <a:schemeClr val="bg1"/>
                </a:solidFill>
              </a:rPr>
              <a:t>Quantile regression for panel data</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12</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2009159"/>
              </p:ext>
            </p:extLst>
          </p:nvPr>
        </p:nvGraphicFramePr>
        <p:xfrm>
          <a:off x="1547664" y="2794661"/>
          <a:ext cx="6552727" cy="3312370"/>
        </p:xfrm>
        <a:graphic>
          <a:graphicData uri="http://schemas.openxmlformats.org/drawingml/2006/table">
            <a:tbl>
              <a:tblPr>
                <a:tableStyleId>{5C22544A-7EE6-4342-B048-85BDC9FD1C3A}</a:tableStyleId>
              </a:tblPr>
              <a:tblGrid>
                <a:gridCol w="3670429"/>
                <a:gridCol w="1441149"/>
                <a:gridCol w="1441149"/>
              </a:tblGrid>
              <a:tr h="331237">
                <a:tc>
                  <a:txBody>
                    <a:bodyPr/>
                    <a:lstStyle/>
                    <a:p>
                      <a:pPr algn="l" fontAlgn="ctr"/>
                      <a:r>
                        <a:rPr lang="en-US" sz="1800" u="none" strike="noStrike" dirty="0">
                          <a:effectLst/>
                        </a:rPr>
                        <a:t>EVA</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err="1">
                          <a:effectLst/>
                        </a:rPr>
                        <a:t>Coef</a:t>
                      </a:r>
                      <a:r>
                        <a:rPr lang="en-US" sz="1800" u="none" strike="noStrike" dirty="0">
                          <a:effectLst/>
                        </a:rPr>
                        <a:t>.</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ctr" fontAlgn="ctr"/>
                      <a:r>
                        <a:rPr lang="en-US" sz="1800" u="none" strike="noStrike" dirty="0">
                          <a:effectLst/>
                        </a:rPr>
                        <a:t>P&gt;t</a:t>
                      </a:r>
                      <a:endParaRPr lang="en-US" sz="1800" b="0" i="0" u="none" strike="noStrike" dirty="0">
                        <a:solidFill>
                          <a:srgbClr val="000000"/>
                        </a:solidFill>
                        <a:effectLst/>
                        <a:latin typeface="Arial" panose="020B0604020202020204" pitchFamily="34" charset="0"/>
                      </a:endParaRPr>
                    </a:p>
                  </a:txBody>
                  <a:tcPr marL="6191" marR="6191" marT="6191" marB="0" anchor="ctr"/>
                </a:tc>
              </a:tr>
              <a:tr h="331237">
                <a:tc gridSpan="3">
                  <a:txBody>
                    <a:bodyPr/>
                    <a:lstStyle/>
                    <a:p>
                      <a:pPr algn="ctr" fontAlgn="ctr"/>
                      <a:endParaRPr lang="en-US" sz="1800" b="0" i="0" u="none" strike="noStrike" dirty="0">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hMerge="1">
                  <a:txBody>
                    <a:bodyPr/>
                    <a:lstStyle/>
                    <a:p>
                      <a:endParaRPr lang="ru-RU"/>
                    </a:p>
                  </a:txBody>
                  <a:tcPr/>
                </a:tc>
              </a:tr>
              <a:tr h="331237">
                <a:tc>
                  <a:txBody>
                    <a:bodyPr/>
                    <a:lstStyle/>
                    <a:p>
                      <a:pPr algn="l" fontAlgn="ctr"/>
                      <a:r>
                        <a:rPr lang="en-US" sz="1800" u="none" strike="noStrike" dirty="0">
                          <a:effectLst/>
                        </a:rPr>
                        <a:t>Foreign ownership</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0,002</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0,735</a:t>
                      </a:r>
                      <a:endParaRPr lang="ru-RU" sz="1800" b="0" i="0" u="none" strike="noStrike" dirty="0">
                        <a:solidFill>
                          <a:srgbClr val="000000"/>
                        </a:solidFill>
                        <a:effectLst/>
                        <a:latin typeface="Arial" panose="020B0604020202020204" pitchFamily="34" charset="0"/>
                      </a:endParaRPr>
                    </a:p>
                  </a:txBody>
                  <a:tcPr marL="6191" marR="6191" marT="6191" marB="0" anchor="ctr"/>
                </a:tc>
              </a:tr>
              <a:tr h="331237">
                <a:tc>
                  <a:txBody>
                    <a:bodyPr/>
                    <a:lstStyle/>
                    <a:p>
                      <a:pPr algn="l" fontAlgn="ctr"/>
                      <a:r>
                        <a:rPr lang="en-US" sz="1800" u="none" strike="noStrike" dirty="0" smtClean="0">
                          <a:effectLst/>
                        </a:rPr>
                        <a:t>Recession</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0,121</a:t>
                      </a:r>
                      <a:endParaRPr lang="ru-RU" sz="1800" b="0" i="0" u="none" strike="noStrike">
                        <a:solidFill>
                          <a:srgbClr val="000000"/>
                        </a:solidFill>
                        <a:effectLst/>
                        <a:latin typeface="Arial" panose="020B0604020202020204" pitchFamily="34" charset="0"/>
                      </a:endParaRPr>
                    </a:p>
                  </a:txBody>
                  <a:tcPr marL="6191" marR="6191" marT="6191" marB="0" anchor="ctr"/>
                </a:tc>
              </a:tr>
              <a:tr h="331237">
                <a:tc>
                  <a:txBody>
                    <a:bodyPr/>
                    <a:lstStyle/>
                    <a:p>
                      <a:pPr algn="l" fontAlgn="ct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endParaRPr lang="ru-RU" sz="1800" b="0" i="0" u="none" strike="noStrike" dirty="0">
                        <a:solidFill>
                          <a:srgbClr val="000000"/>
                        </a:solidFill>
                        <a:effectLst/>
                        <a:latin typeface="Arial" panose="020B0604020202020204" pitchFamily="34" charset="0"/>
                      </a:endParaRPr>
                    </a:p>
                  </a:txBody>
                  <a:tcPr marL="6191" marR="6191" marT="6191" marB="0" anchor="ctr"/>
                </a:tc>
              </a:tr>
              <a:tr h="331237">
                <a:tc>
                  <a:txBody>
                    <a:bodyPr/>
                    <a:lstStyle/>
                    <a:p>
                      <a:pPr algn="l" fontAlgn="ctr"/>
                      <a:r>
                        <a:rPr lang="en-US" sz="1800" u="none" strike="noStrike">
                          <a:effectLst/>
                        </a:rPr>
                        <a:t>FOC*Recovery</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-0,001</a:t>
                      </a:r>
                      <a:endParaRPr lang="ru-RU"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0,923</a:t>
                      </a:r>
                      <a:endParaRPr lang="ru-RU" sz="1800" b="0" i="0" u="none" strike="noStrike" dirty="0">
                        <a:solidFill>
                          <a:srgbClr val="000000"/>
                        </a:solidFill>
                        <a:effectLst/>
                        <a:latin typeface="Arial" panose="020B0604020202020204" pitchFamily="34" charset="0"/>
                      </a:endParaRPr>
                    </a:p>
                  </a:txBody>
                  <a:tcPr marL="6191" marR="6191" marT="6191" marB="0" anchor="ctr"/>
                </a:tc>
              </a:tr>
              <a:tr h="331237">
                <a:tc>
                  <a:txBody>
                    <a:bodyPr/>
                    <a:lstStyle/>
                    <a:p>
                      <a:pPr algn="l" fontAlgn="ctr"/>
                      <a:r>
                        <a:rPr lang="en-US" sz="1800" b="1" u="none" strike="noStrike" dirty="0">
                          <a:effectLst/>
                        </a:rPr>
                        <a:t>FOC*Russian crisis</a:t>
                      </a:r>
                      <a:endParaRPr lang="en-US" sz="1800" b="1"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a:effectLst/>
                        </a:rPr>
                        <a:t>0,024</a:t>
                      </a:r>
                      <a:endParaRPr lang="ru-RU" sz="1800" b="1"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dirty="0">
                          <a:effectLst/>
                        </a:rPr>
                        <a:t>0,041</a:t>
                      </a:r>
                      <a:endParaRPr lang="ru-RU" sz="1800" b="1" i="0" u="none" strike="noStrike" dirty="0">
                        <a:solidFill>
                          <a:srgbClr val="000000"/>
                        </a:solidFill>
                        <a:effectLst/>
                        <a:latin typeface="Arial" panose="020B0604020202020204" pitchFamily="34" charset="0"/>
                      </a:endParaRPr>
                    </a:p>
                  </a:txBody>
                  <a:tcPr marL="6191" marR="6191" marT="6191" marB="0" anchor="ctr"/>
                </a:tc>
              </a:tr>
              <a:tr h="331237">
                <a:tc>
                  <a:txBody>
                    <a:bodyPr/>
                    <a:lstStyle/>
                    <a:p>
                      <a:pPr algn="l" fontAlgn="ctr"/>
                      <a:r>
                        <a:rPr lang="en-US" sz="1800" u="none" strike="noStrike">
                          <a:effectLst/>
                        </a:rPr>
                        <a:t>Controls</a:t>
                      </a:r>
                      <a:endParaRPr lang="en-US" sz="1800" b="0" i="0" u="none" strike="noStrike">
                        <a:solidFill>
                          <a:srgbClr val="000000"/>
                        </a:solidFill>
                        <a:effectLst/>
                        <a:latin typeface="Arial" panose="020B0604020202020204" pitchFamily="34" charset="0"/>
                      </a:endParaRPr>
                    </a:p>
                  </a:txBody>
                  <a:tcPr marL="6191" marR="6191" marT="6191" marB="0" anchor="ctr"/>
                </a:tc>
                <a:tc gridSpan="2">
                  <a:txBody>
                    <a:bodyPr/>
                    <a:lstStyle/>
                    <a:p>
                      <a:pPr algn="ctr" fontAlgn="ctr"/>
                      <a:r>
                        <a:rPr lang="en-US" sz="1800" u="none" strike="noStrike" dirty="0">
                          <a:effectLst/>
                        </a:rPr>
                        <a:t>Included</a:t>
                      </a:r>
                      <a:endParaRPr lang="en-US" sz="1800" b="0" i="0" u="none" strike="noStrike" dirty="0">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r>
              <a:tr h="331237">
                <a:tc>
                  <a:txBody>
                    <a:bodyPr/>
                    <a:lstStyle/>
                    <a:p>
                      <a:pPr algn="l" fontAlgn="ctr"/>
                      <a:r>
                        <a:rPr lang="en-US" sz="1800" u="none" strike="noStrike">
                          <a:effectLst/>
                        </a:rPr>
                        <a:t>Constanta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-0,075</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r>
              <a:tr h="331237">
                <a:tc>
                  <a:txBody>
                    <a:bodyPr/>
                    <a:lstStyle/>
                    <a:p>
                      <a:pPr algn="l" fontAlgn="ctr"/>
                      <a:r>
                        <a:rPr lang="en-US" sz="1800" u="none" strike="noStrike" dirty="0" err="1">
                          <a:effectLst/>
                        </a:rPr>
                        <a:t>Pesudo</a:t>
                      </a:r>
                      <a:r>
                        <a:rPr lang="en-US" sz="1800" u="none" strike="noStrike" dirty="0">
                          <a:effectLst/>
                        </a:rPr>
                        <a:t> R2</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ru-RU" sz="1800" u="none" strike="noStrike">
                          <a:effectLst/>
                        </a:rPr>
                        <a:t>0.0338</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b"/>
                      <a:r>
                        <a:rPr lang="ru-RU" sz="1800" u="none" strike="noStrike" dirty="0">
                          <a:effectLst/>
                        </a:rPr>
                        <a:t> </a:t>
                      </a:r>
                      <a:endParaRPr lang="ru-RU" sz="1800" b="0" i="0" u="none" strike="noStrike" dirty="0">
                        <a:solidFill>
                          <a:srgbClr val="000000"/>
                        </a:solidFill>
                        <a:effectLst/>
                        <a:latin typeface="Arial" panose="020B0604020202020204" pitchFamily="34" charset="0"/>
                      </a:endParaRPr>
                    </a:p>
                  </a:txBody>
                  <a:tcPr marL="6191" marR="6191" marT="6191" marB="0" anchor="b"/>
                </a:tc>
              </a:tr>
            </a:tbl>
          </a:graphicData>
        </a:graphic>
      </p:graphicFrame>
      <mc:AlternateContent xmlns:mc="http://schemas.openxmlformats.org/markup-compatibility/2006">
        <mc:Choice xmlns:a14="http://schemas.microsoft.com/office/drawing/2010/main" Requires="a14">
          <p:sp>
            <p:nvSpPr>
              <p:cNvPr id="6" name="Прямоугольник 5"/>
              <p:cNvSpPr/>
              <p:nvPr/>
            </p:nvSpPr>
            <p:spPr>
              <a:xfrm>
                <a:off x="1187624" y="1259632"/>
                <a:ext cx="6324487" cy="6229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eqArr>
                        <m:eqArrPr>
                          <m:ctrlPr>
                            <a:rPr lang="en-US" i="1" smtClean="0">
                              <a:latin typeface="Cambria Math" panose="02040503050406030204" pitchFamily="18" charset="0"/>
                            </a:rPr>
                          </m:ctrlPr>
                        </m:eqArrPr>
                        <m:e>
                          <m:r>
                            <a:rPr lang="en-US" i="1">
                              <a:latin typeface="Cambria Math" panose="02040503050406030204" pitchFamily="18" charset="0"/>
                            </a:rPr>
                            <m:t>𝐸𝑉</m:t>
                          </m:r>
                          <m:sSub>
                            <m:sSubPr>
                              <m:ctrlPr>
                                <a:rPr lang="en-US" b="0" i="1" smtClean="0">
                                  <a:latin typeface="Cambria Math" panose="02040503050406030204" pitchFamily="18" charset="0"/>
                                </a:rPr>
                              </m:ctrlPr>
                            </m:sSubPr>
                            <m:e>
                              <m:r>
                                <a:rPr lang="en-US" i="1">
                                  <a:latin typeface="Cambria Math" panose="02040503050406030204" pitchFamily="18" charset="0"/>
                                </a:rPr>
                                <m:t>𝐴</m:t>
                              </m:r>
                            </m:e>
                            <m:sub>
                              <m:r>
                                <a:rPr lang="en-US" b="0" i="1" smtClean="0">
                                  <a:latin typeface="Cambria Math" panose="02040503050406030204" pitchFamily="18" charset="0"/>
                                </a:rPr>
                                <m:t>𝑖𝑡</m:t>
                              </m:r>
                            </m:sub>
                          </m:sSub>
                          <m:r>
                            <a:rPr lang="en-US" i="1">
                              <a:latin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𝐹𝑜𝑟𝑒𝑖𝑔𝑛</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𝑜𝑤𝑛𝑒𝑟𝑠h𝑖</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𝑅𝑒𝑐𝑒𝑠𝑠𝑖𝑜</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𝑖𝑡</m:t>
                              </m:r>
                            </m:sub>
                          </m:sSub>
                          <m:r>
                            <a:rPr lang="en-US">
                              <a:latin typeface="Cambria Math" panose="02040503050406030204" pitchFamily="18" charset="0"/>
                              <a:ea typeface="Cambria Math" panose="02040503050406030204" pitchFamily="18" charset="0"/>
                            </a:rPr>
                            <m:t>+</m:t>
                          </m:r>
                        </m:e>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3</m:t>
                              </m:r>
                            </m:sub>
                          </m:sSub>
                          <m:r>
                            <a:rPr lang="en-US" i="1">
                              <a:latin typeface="Cambria Math" panose="02040503050406030204" pitchFamily="18" charset="0"/>
                              <a:ea typeface="Cambria Math" panose="02040503050406030204" pitchFamily="18" charset="0"/>
                            </a:rPr>
                            <m:t>𝐹𝑜𝑟𝑒𝑖𝑔𝑛</m:t>
                          </m:r>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𝑜𝑤𝑛𝑒𝑟𝑠h𝑖</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r>
                            <a:rPr lang="en-US"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𝑒𝑐𝑒𝑠𝑠𝑖𝑜</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𝐶</m:t>
                          </m:r>
                          <m:r>
                            <a:rPr lang="en-US" i="1">
                              <a:latin typeface="Cambria Math" panose="02040503050406030204" pitchFamily="18" charset="0"/>
                              <a:ea typeface="Cambria Math" panose="02040503050406030204" pitchFamily="18" charset="0"/>
                            </a:rPr>
                            <m:t>𝑜𝑛𝑡𝑟𝑜𝑙</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𝑠</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ea typeface="Cambria Math" panose="02040503050406030204" pitchFamily="18" charset="0"/>
                                </a:rPr>
                                <m:t>𝑖𝑡</m:t>
                              </m:r>
                            </m:sub>
                          </m:sSub>
                        </m:e>
                      </m:eqArr>
                    </m:oMath>
                  </m:oMathPara>
                </a14:m>
                <a:endParaRPr lang="ru-RU" dirty="0"/>
              </a:p>
            </p:txBody>
          </p:sp>
        </mc:Choice>
        <mc:Fallback>
          <p:sp>
            <p:nvSpPr>
              <p:cNvPr id="6" name="Прямоугольник 5"/>
              <p:cNvSpPr>
                <a:spLocks noRot="1" noChangeAspect="1" noMove="1" noResize="1" noEditPoints="1" noAdjustHandles="1" noChangeArrowheads="1" noChangeShapeType="1" noTextEdit="1"/>
              </p:cNvSpPr>
              <p:nvPr/>
            </p:nvSpPr>
            <p:spPr>
              <a:xfrm>
                <a:off x="1187624" y="1259632"/>
                <a:ext cx="6324487" cy="622927"/>
              </a:xfrm>
              <a:prstGeom prst="rect">
                <a:avLst/>
              </a:prstGeom>
              <a:blipFill rotWithShape="0">
                <a:blip r:embed="rId2"/>
                <a:stretch>
                  <a:fillRect/>
                </a:stretch>
              </a:blipFill>
            </p:spPr>
            <p:txBody>
              <a:bodyPr/>
              <a:lstStyle/>
              <a:p>
                <a:r>
                  <a:rPr lang="ru-RU">
                    <a:noFill/>
                  </a:rPr>
                  <a:t> </a:t>
                </a:r>
              </a:p>
            </p:txBody>
          </p:sp>
        </mc:Fallback>
      </mc:AlternateContent>
      <p:sp>
        <p:nvSpPr>
          <p:cNvPr id="3" name="Прямоугольник 2"/>
          <p:cNvSpPr/>
          <p:nvPr/>
        </p:nvSpPr>
        <p:spPr>
          <a:xfrm>
            <a:off x="683568" y="2217966"/>
            <a:ext cx="5400600" cy="369332"/>
          </a:xfrm>
          <a:prstGeom prst="rect">
            <a:avLst/>
          </a:prstGeom>
        </p:spPr>
        <p:txBody>
          <a:bodyPr wrap="square">
            <a:spAutoFit/>
          </a:bodyPr>
          <a:lstStyle/>
          <a:p>
            <a:r>
              <a:rPr lang="en-US" b="1" i="1" dirty="0"/>
              <a:t>The </a:t>
            </a:r>
            <a:r>
              <a:rPr lang="en-US" b="1" i="1" dirty="0" smtClean="0"/>
              <a:t>results of the median regression </a:t>
            </a:r>
            <a:endParaRPr lang="ru-RU" b="1" i="1" dirty="0"/>
          </a:p>
        </p:txBody>
      </p:sp>
    </p:spTree>
    <p:extLst>
      <p:ext uri="{BB962C8B-B14F-4D97-AF65-F5344CB8AC3E}">
        <p14:creationId xmlns:p14="http://schemas.microsoft.com/office/powerpoint/2010/main" val="4025091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Model 1 Estimation: </a:t>
            </a:r>
            <a:br>
              <a:rPr lang="en-US" sz="3200" dirty="0" smtClean="0">
                <a:solidFill>
                  <a:schemeClr val="bg1"/>
                </a:solidFill>
              </a:rPr>
            </a:br>
            <a:r>
              <a:rPr lang="en-US" sz="3200" dirty="0" smtClean="0">
                <a:solidFill>
                  <a:schemeClr val="bg1"/>
                </a:solidFill>
              </a:rPr>
              <a:t>Quantile regression for panel data</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13</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3075699838"/>
              </p:ext>
            </p:extLst>
          </p:nvPr>
        </p:nvGraphicFramePr>
        <p:xfrm>
          <a:off x="107504" y="1295413"/>
          <a:ext cx="9036496" cy="5329709"/>
        </p:xfrm>
        <a:graphic>
          <a:graphicData uri="http://schemas.openxmlformats.org/drawingml/2006/table">
            <a:tbl>
              <a:tblPr>
                <a:tableStyleId>{5C22544A-7EE6-4342-B048-85BDC9FD1C3A}</a:tableStyleId>
              </a:tblPr>
              <a:tblGrid>
                <a:gridCol w="2629912"/>
                <a:gridCol w="978571"/>
                <a:gridCol w="978571"/>
                <a:gridCol w="2492300"/>
                <a:gridCol w="978571"/>
                <a:gridCol w="978571"/>
              </a:tblGrid>
              <a:tr h="173260">
                <a:tc>
                  <a:txBody>
                    <a:bodyPr/>
                    <a:lstStyle/>
                    <a:p>
                      <a:pPr algn="l" fontAlgn="ctr"/>
                      <a:r>
                        <a:rPr lang="en-US" sz="1800" u="none" strike="noStrike" dirty="0">
                          <a:effectLst/>
                        </a:rPr>
                        <a:t>EVA</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err="1">
                          <a:effectLst/>
                        </a:rPr>
                        <a:t>Coef</a:t>
                      </a:r>
                      <a:r>
                        <a:rPr lang="en-US" sz="1800" u="none" strike="noStrike" dirty="0">
                          <a:effectLst/>
                        </a:rPr>
                        <a:t>.</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a:effectLst/>
                        </a:rPr>
                        <a:t>P&gt;t</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EVA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Coef.</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P&gt;t</a:t>
                      </a:r>
                      <a:endParaRPr lang="en-US" sz="1800" b="0" i="0" u="none" strike="noStrike">
                        <a:solidFill>
                          <a:srgbClr val="000000"/>
                        </a:solidFill>
                        <a:effectLst/>
                        <a:latin typeface="Arial" panose="020B0604020202020204" pitchFamily="34" charset="0"/>
                      </a:endParaRPr>
                    </a:p>
                  </a:txBody>
                  <a:tcPr marL="6191" marR="6191" marT="6191" marB="0" anchor="ctr"/>
                </a:tc>
              </a:tr>
              <a:tr h="173260">
                <a:tc gridSpan="3">
                  <a:txBody>
                    <a:bodyPr/>
                    <a:lstStyle/>
                    <a:p>
                      <a:pPr algn="ctr" fontAlgn="ctr"/>
                      <a:r>
                        <a:rPr lang="en-US" sz="1800" u="none" strike="noStrike" dirty="0">
                          <a:effectLst/>
                        </a:rPr>
                        <a:t>q50</a:t>
                      </a:r>
                      <a:endParaRPr lang="en-US" sz="1800" b="0" i="0" u="none" strike="noStrike" dirty="0">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hMerge="1">
                  <a:txBody>
                    <a:bodyPr/>
                    <a:lstStyle/>
                    <a:p>
                      <a:endParaRPr lang="ru-RU"/>
                    </a:p>
                  </a:txBody>
                  <a:tcPr/>
                </a:tc>
                <a:tc gridSpan="3">
                  <a:txBody>
                    <a:bodyPr/>
                    <a:lstStyle/>
                    <a:p>
                      <a:pPr algn="ctr" fontAlgn="ctr"/>
                      <a:r>
                        <a:rPr lang="en-US" sz="1800" u="none" strike="noStrike" dirty="0">
                          <a:effectLst/>
                        </a:rPr>
                        <a:t>q75</a:t>
                      </a:r>
                      <a:endParaRPr lang="en-US" sz="1800" b="0" i="0" u="none" strike="noStrike" dirty="0">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hMerge="1">
                  <a:txBody>
                    <a:bodyPr/>
                    <a:lstStyle/>
                    <a:p>
                      <a:endParaRPr lang="ru-RU"/>
                    </a:p>
                  </a:txBody>
                  <a:tcPr/>
                </a:tc>
              </a:tr>
              <a:tr h="173260">
                <a:tc>
                  <a:txBody>
                    <a:bodyPr/>
                    <a:lstStyle/>
                    <a:p>
                      <a:pPr algn="l" fontAlgn="ctr"/>
                      <a:r>
                        <a:rPr lang="en-US" sz="1800" u="none" strike="noStrike">
                          <a:effectLst/>
                        </a:rPr>
                        <a:t>Foreign ownership</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0,003</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0,436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Foreign ownership</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0,966</a:t>
                      </a:r>
                      <a:endParaRPr lang="ru-RU" sz="1800" b="0" i="0" u="none" strike="noStrike" dirty="0">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Recovery period</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-0,011</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Recovery period</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0,001</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Russian crisis</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-0,041</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Russian crisis</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-0,052</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dirty="0">
                          <a:effectLst/>
                        </a:rPr>
                        <a:t>FOC*Recovery</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0,001</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0,844</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a:effectLst/>
                        </a:rPr>
                        <a:t>FOC*Recovery</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0,557</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b="1" u="none" strike="noStrike" dirty="0">
                          <a:effectLst/>
                        </a:rPr>
                        <a:t>FOC*Russian crisis</a:t>
                      </a:r>
                      <a:endParaRPr lang="en-US" sz="1800" b="1"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a:effectLst/>
                        </a:rPr>
                        <a:t>0,020</a:t>
                      </a:r>
                      <a:endParaRPr lang="ru-RU" sz="1800" b="1"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dirty="0">
                          <a:effectLst/>
                        </a:rPr>
                        <a:t>0,001</a:t>
                      </a:r>
                      <a:endParaRPr lang="ru-RU" sz="1800" b="1"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b="1" u="none" strike="noStrike" dirty="0">
                          <a:effectLst/>
                        </a:rPr>
                        <a:t>FOC*Russian crisis</a:t>
                      </a:r>
                      <a:endParaRPr lang="en-US" sz="1800" b="1"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dirty="0">
                          <a:effectLst/>
                        </a:rPr>
                        <a:t>0,017</a:t>
                      </a:r>
                      <a:endParaRPr lang="ru-RU" sz="1800" b="1"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b="1" u="none" strike="noStrike" dirty="0">
                          <a:effectLst/>
                        </a:rPr>
                        <a:t>0,039</a:t>
                      </a:r>
                      <a:endParaRPr lang="ru-RU" sz="1800" b="1" i="0" u="none" strike="noStrike" dirty="0">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Controls</a:t>
                      </a:r>
                      <a:endParaRPr lang="en-US" sz="1800" b="0" i="0" u="none" strike="noStrike">
                        <a:solidFill>
                          <a:srgbClr val="000000"/>
                        </a:solidFill>
                        <a:effectLst/>
                        <a:latin typeface="Arial" panose="020B0604020202020204" pitchFamily="34" charset="0"/>
                      </a:endParaRPr>
                    </a:p>
                  </a:txBody>
                  <a:tcPr marL="6191" marR="6191" marT="6191" marB="0" anchor="ctr"/>
                </a:tc>
                <a:tc gridSpan="2">
                  <a:txBody>
                    <a:bodyPr/>
                    <a:lstStyle/>
                    <a:p>
                      <a:pPr algn="ctr" fontAlgn="ctr"/>
                      <a:r>
                        <a:rPr lang="en-US" sz="1800" u="none" strike="noStrike">
                          <a:effectLst/>
                        </a:rPr>
                        <a:t>Included</a:t>
                      </a:r>
                      <a:endParaRPr lang="en-US" sz="1800" b="0" i="0" u="none" strike="noStrike">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a:txBody>
                    <a:bodyPr/>
                    <a:lstStyle/>
                    <a:p>
                      <a:pPr algn="l" fontAlgn="ctr"/>
                      <a:r>
                        <a:rPr lang="en-US" sz="1800" u="none" strike="noStrike">
                          <a:effectLst/>
                        </a:rPr>
                        <a:t>Controls</a:t>
                      </a:r>
                      <a:endParaRPr lang="en-US" sz="1800" b="0" i="0" u="none" strike="noStrike">
                        <a:solidFill>
                          <a:srgbClr val="000000"/>
                        </a:solidFill>
                        <a:effectLst/>
                        <a:latin typeface="Arial" panose="020B0604020202020204" pitchFamily="34" charset="0"/>
                      </a:endParaRPr>
                    </a:p>
                  </a:txBody>
                  <a:tcPr marL="6191" marR="6191" marT="6191" marB="0" anchor="ctr"/>
                </a:tc>
                <a:tc gridSpan="2">
                  <a:txBody>
                    <a:bodyPr/>
                    <a:lstStyle/>
                    <a:p>
                      <a:pPr algn="ctr" fontAlgn="ctr"/>
                      <a:r>
                        <a:rPr lang="en-US" sz="1800" u="none" strike="noStrike" dirty="0">
                          <a:effectLst/>
                        </a:rPr>
                        <a:t>Included</a:t>
                      </a:r>
                      <a:endParaRPr lang="en-US" sz="1800" b="0" i="0" u="none" strike="noStrike" dirty="0">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r>
              <a:tr h="173260">
                <a:tc>
                  <a:txBody>
                    <a:bodyPr/>
                    <a:lstStyle/>
                    <a:p>
                      <a:pPr algn="l" fontAlgn="ctr"/>
                      <a:r>
                        <a:rPr lang="en-US" sz="1800" u="none" strike="noStrike">
                          <a:effectLst/>
                        </a:rPr>
                        <a:t>Constanta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-0,015</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Constanta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0,057</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Pesudo R2</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ru-RU" sz="1800" u="none" strike="noStrike">
                          <a:effectLst/>
                        </a:rPr>
                        <a:t>0.0339</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b"/>
                      <a:r>
                        <a:rPr lang="ru-RU" sz="1800" u="none" strike="noStrike">
                          <a:effectLst/>
                        </a:rPr>
                        <a:t> </a:t>
                      </a:r>
                      <a:endParaRPr lang="ru-RU" sz="1800" b="0" i="0" u="none" strike="noStrike">
                        <a:solidFill>
                          <a:srgbClr val="000000"/>
                        </a:solidFill>
                        <a:effectLst/>
                        <a:latin typeface="Arial" panose="020B0604020202020204" pitchFamily="34" charset="0"/>
                      </a:endParaRPr>
                    </a:p>
                  </a:txBody>
                  <a:tcPr marL="6191" marR="6191" marT="6191" marB="0" anchor="b"/>
                </a:tc>
                <a:tc>
                  <a:txBody>
                    <a:bodyPr/>
                    <a:lstStyle/>
                    <a:p>
                      <a:pPr algn="l" fontAlgn="ctr"/>
                      <a:r>
                        <a:rPr lang="en-US" sz="1800" u="none" strike="noStrike">
                          <a:effectLst/>
                        </a:rPr>
                        <a:t>Pesudo R2</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ru-RU" sz="1800" u="none" strike="noStrike">
                          <a:effectLst/>
                        </a:rPr>
                        <a:t>0.0317</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b"/>
                      <a:r>
                        <a:rPr lang="ru-RU" sz="1800" u="none" strike="noStrike">
                          <a:effectLst/>
                        </a:rPr>
                        <a:t> </a:t>
                      </a:r>
                      <a:endParaRPr lang="ru-RU" sz="1800" b="0" i="0" u="none" strike="noStrike">
                        <a:solidFill>
                          <a:srgbClr val="000000"/>
                        </a:solidFill>
                        <a:effectLst/>
                        <a:latin typeface="Arial" panose="020B0604020202020204" pitchFamily="34" charset="0"/>
                      </a:endParaRPr>
                    </a:p>
                  </a:txBody>
                  <a:tcPr marL="6191" marR="6191" marT="6191" marB="0" anchor="b"/>
                </a:tc>
              </a:tr>
              <a:tr h="173260">
                <a:tc gridSpan="3">
                  <a:txBody>
                    <a:bodyPr/>
                    <a:lstStyle/>
                    <a:p>
                      <a:pPr algn="ctr" fontAlgn="ctr"/>
                      <a:r>
                        <a:rPr lang="en-US" sz="1800" u="none" strike="noStrike">
                          <a:effectLst/>
                        </a:rPr>
                        <a:t>q90</a:t>
                      </a:r>
                      <a:endParaRPr lang="en-US" sz="1800" b="0" i="0" u="none" strike="noStrike">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hMerge="1">
                  <a:txBody>
                    <a:bodyPr/>
                    <a:lstStyle/>
                    <a:p>
                      <a:endParaRPr lang="ru-RU"/>
                    </a:p>
                  </a:txBody>
                  <a:tcPr/>
                </a:tc>
                <a:tc gridSpan="3">
                  <a:txBody>
                    <a:bodyPr/>
                    <a:lstStyle/>
                    <a:p>
                      <a:pPr algn="ctr" fontAlgn="ctr"/>
                      <a:r>
                        <a:rPr lang="en-US" sz="1800" u="none" strike="noStrike">
                          <a:effectLst/>
                        </a:rPr>
                        <a:t>q95</a:t>
                      </a:r>
                      <a:endParaRPr lang="en-US" sz="1800" b="0" i="0" u="none" strike="noStrike">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hMerge="1">
                  <a:txBody>
                    <a:bodyPr/>
                    <a:lstStyle/>
                    <a:p>
                      <a:endParaRPr lang="ru-RU"/>
                    </a:p>
                  </a:txBody>
                  <a:tcPr/>
                </a:tc>
              </a:tr>
              <a:tr h="173260">
                <a:tc>
                  <a:txBody>
                    <a:bodyPr/>
                    <a:lstStyle/>
                    <a:p>
                      <a:pPr algn="l" fontAlgn="ctr"/>
                      <a:r>
                        <a:rPr lang="en-US" sz="1800" u="none" strike="noStrike">
                          <a:effectLst/>
                        </a:rPr>
                        <a:t>Foreign ownership</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0,310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Foreign ownership</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-0,005</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0,779</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Recovery period</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-0,032</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Recovery period</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-0,029</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0,010</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Russian crisis</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-0,080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Russian crisis</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-0,090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dirty="0">
                          <a:effectLst/>
                        </a:rPr>
                        <a:t>FOC*Recovery</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0,014</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0,458</a:t>
                      </a:r>
                      <a:endParaRPr lang="ru-RU"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a:effectLst/>
                        </a:rPr>
                        <a:t>FOC*Recovery</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0,825</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dirty="0">
                          <a:effectLst/>
                        </a:rPr>
                        <a:t>FOC*Russian crisis</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0,025</a:t>
                      </a:r>
                      <a:endParaRPr lang="ru-RU"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dirty="0">
                          <a:effectLst/>
                        </a:rPr>
                        <a:t>0,113</a:t>
                      </a:r>
                      <a:endParaRPr lang="ru-RU"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dirty="0">
                          <a:effectLst/>
                        </a:rPr>
                        <a:t>FOC*Russian crisis</a:t>
                      </a:r>
                      <a:endParaRPr lang="en-US" sz="1800" b="0" i="0" u="none" strike="noStrike" dirty="0">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0,020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0,474</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Controls</a:t>
                      </a:r>
                      <a:endParaRPr lang="en-US" sz="1800" b="0" i="0" u="none" strike="noStrike">
                        <a:solidFill>
                          <a:srgbClr val="000000"/>
                        </a:solidFill>
                        <a:effectLst/>
                        <a:latin typeface="Arial" panose="020B0604020202020204" pitchFamily="34" charset="0"/>
                      </a:endParaRPr>
                    </a:p>
                  </a:txBody>
                  <a:tcPr marL="6191" marR="6191" marT="6191" marB="0" anchor="ctr"/>
                </a:tc>
                <a:tc gridSpan="2">
                  <a:txBody>
                    <a:bodyPr/>
                    <a:lstStyle/>
                    <a:p>
                      <a:pPr algn="ctr" fontAlgn="ctr"/>
                      <a:r>
                        <a:rPr lang="en-US" sz="1800" u="none" strike="noStrike">
                          <a:effectLst/>
                        </a:rPr>
                        <a:t>Included</a:t>
                      </a:r>
                      <a:endParaRPr lang="en-US" sz="1800" b="0" i="0" u="none" strike="noStrike">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c>
                  <a:txBody>
                    <a:bodyPr/>
                    <a:lstStyle/>
                    <a:p>
                      <a:pPr algn="l" fontAlgn="ctr"/>
                      <a:r>
                        <a:rPr lang="en-US" sz="1800" u="none" strike="noStrike">
                          <a:effectLst/>
                        </a:rPr>
                        <a:t>Controls</a:t>
                      </a:r>
                      <a:endParaRPr lang="en-US" sz="1800" b="0" i="0" u="none" strike="noStrike">
                        <a:solidFill>
                          <a:srgbClr val="000000"/>
                        </a:solidFill>
                        <a:effectLst/>
                        <a:latin typeface="Arial" panose="020B0604020202020204" pitchFamily="34" charset="0"/>
                      </a:endParaRPr>
                    </a:p>
                  </a:txBody>
                  <a:tcPr marL="6191" marR="6191" marT="6191" marB="0" anchor="ctr"/>
                </a:tc>
                <a:tc gridSpan="2">
                  <a:txBody>
                    <a:bodyPr/>
                    <a:lstStyle/>
                    <a:p>
                      <a:pPr algn="ctr" fontAlgn="ctr"/>
                      <a:r>
                        <a:rPr lang="en-US" sz="1800" u="none" strike="noStrike">
                          <a:effectLst/>
                        </a:rPr>
                        <a:t>Included</a:t>
                      </a:r>
                      <a:endParaRPr lang="en-US" sz="1800" b="0" i="0" u="none" strike="noStrike">
                        <a:solidFill>
                          <a:srgbClr val="000000"/>
                        </a:solidFill>
                        <a:effectLst/>
                        <a:latin typeface="Arial" panose="020B0604020202020204" pitchFamily="34" charset="0"/>
                      </a:endParaRPr>
                    </a:p>
                  </a:txBody>
                  <a:tcPr marL="6191" marR="6191" marT="6191" marB="0" anchor="ctr"/>
                </a:tc>
                <a:tc hMerge="1">
                  <a:txBody>
                    <a:bodyPr/>
                    <a:lstStyle/>
                    <a:p>
                      <a:endParaRPr lang="ru-RU"/>
                    </a:p>
                  </a:txBody>
                  <a:tcPr/>
                </a:tc>
              </a:tr>
              <a:tr h="173260">
                <a:tc>
                  <a:txBody>
                    <a:bodyPr/>
                    <a:lstStyle/>
                    <a:p>
                      <a:pPr algn="l" fontAlgn="ctr"/>
                      <a:r>
                        <a:rPr lang="en-US" sz="1800" u="none" strike="noStrike">
                          <a:effectLst/>
                        </a:rPr>
                        <a:t>Constanta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0,148</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en-US" sz="1800" u="none" strike="noStrike">
                          <a:effectLst/>
                        </a:rPr>
                        <a:t>Constanta</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0,219</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r" fontAlgn="ctr"/>
                      <a:r>
                        <a:rPr lang="ru-RU" sz="1800" u="none" strike="noStrike">
                          <a:effectLst/>
                        </a:rPr>
                        <a:t>0,000</a:t>
                      </a:r>
                      <a:endParaRPr lang="ru-RU" sz="1800" b="0" i="0" u="none" strike="noStrike">
                        <a:solidFill>
                          <a:srgbClr val="000000"/>
                        </a:solidFill>
                        <a:effectLst/>
                        <a:latin typeface="Arial" panose="020B0604020202020204" pitchFamily="34" charset="0"/>
                      </a:endParaRPr>
                    </a:p>
                  </a:txBody>
                  <a:tcPr marL="6191" marR="6191" marT="6191" marB="0" anchor="ctr"/>
                </a:tc>
              </a:tr>
              <a:tr h="173260">
                <a:tc>
                  <a:txBody>
                    <a:bodyPr/>
                    <a:lstStyle/>
                    <a:p>
                      <a:pPr algn="l" fontAlgn="ctr"/>
                      <a:r>
                        <a:rPr lang="en-US" sz="1800" u="none" strike="noStrike">
                          <a:effectLst/>
                        </a:rPr>
                        <a:t>Pesudo R2</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ru-RU" sz="1800" u="none" strike="noStrike">
                          <a:effectLst/>
                        </a:rPr>
                        <a:t>0.0389</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b"/>
                      <a:r>
                        <a:rPr lang="ru-RU" sz="1800" u="none" strike="noStrike">
                          <a:effectLst/>
                        </a:rPr>
                        <a:t> </a:t>
                      </a:r>
                      <a:endParaRPr lang="ru-RU" sz="1800" b="0" i="0" u="none" strike="noStrike">
                        <a:solidFill>
                          <a:srgbClr val="000000"/>
                        </a:solidFill>
                        <a:effectLst/>
                        <a:latin typeface="Arial" panose="020B0604020202020204" pitchFamily="34" charset="0"/>
                      </a:endParaRPr>
                    </a:p>
                  </a:txBody>
                  <a:tcPr marL="6191" marR="6191" marT="6191" marB="0" anchor="b"/>
                </a:tc>
                <a:tc>
                  <a:txBody>
                    <a:bodyPr/>
                    <a:lstStyle/>
                    <a:p>
                      <a:pPr algn="l" fontAlgn="ctr"/>
                      <a:r>
                        <a:rPr lang="en-US" sz="1800" u="none" strike="noStrike">
                          <a:effectLst/>
                        </a:rPr>
                        <a:t>Pesudo R2</a:t>
                      </a:r>
                      <a:endParaRPr lang="en-US"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ctr"/>
                      <a:r>
                        <a:rPr lang="ru-RU" sz="1800" u="none" strike="noStrike">
                          <a:effectLst/>
                        </a:rPr>
                        <a:t>0.0416</a:t>
                      </a:r>
                      <a:endParaRPr lang="ru-RU" sz="1800" b="0" i="0" u="none" strike="noStrike">
                        <a:solidFill>
                          <a:srgbClr val="000000"/>
                        </a:solidFill>
                        <a:effectLst/>
                        <a:latin typeface="Arial" panose="020B0604020202020204" pitchFamily="34" charset="0"/>
                      </a:endParaRPr>
                    </a:p>
                  </a:txBody>
                  <a:tcPr marL="6191" marR="6191" marT="6191" marB="0" anchor="ctr"/>
                </a:tc>
                <a:tc>
                  <a:txBody>
                    <a:bodyPr/>
                    <a:lstStyle/>
                    <a:p>
                      <a:pPr algn="l" fontAlgn="b"/>
                      <a:r>
                        <a:rPr lang="ru-RU" sz="1800" u="none" strike="noStrike" dirty="0">
                          <a:effectLst/>
                        </a:rPr>
                        <a:t> </a:t>
                      </a:r>
                      <a:endParaRPr lang="ru-RU" sz="1800" b="0" i="0" u="none" strike="noStrike" dirty="0">
                        <a:solidFill>
                          <a:srgbClr val="000000"/>
                        </a:solidFill>
                        <a:effectLst/>
                        <a:latin typeface="Arial" panose="020B0604020202020204" pitchFamily="34" charset="0"/>
                      </a:endParaRPr>
                    </a:p>
                  </a:txBody>
                  <a:tcPr marL="6191" marR="6191" marT="6191" marB="0" anchor="b"/>
                </a:tc>
              </a:tr>
            </a:tbl>
          </a:graphicData>
        </a:graphic>
      </p:graphicFrame>
    </p:spTree>
    <p:extLst>
      <p:ext uri="{BB962C8B-B14F-4D97-AF65-F5344CB8AC3E}">
        <p14:creationId xmlns:p14="http://schemas.microsoft.com/office/powerpoint/2010/main" val="192947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What’s next?</a:t>
            </a:r>
            <a:endParaRPr lang="ru-RU" dirty="0">
              <a:solidFill>
                <a:schemeClr val="bg1"/>
              </a:solidFill>
            </a:endParaRPr>
          </a:p>
        </p:txBody>
      </p:sp>
      <p:sp>
        <p:nvSpPr>
          <p:cNvPr id="3" name="Объект 2"/>
          <p:cNvSpPr>
            <a:spLocks noGrp="1"/>
          </p:cNvSpPr>
          <p:nvPr>
            <p:ph idx="1"/>
          </p:nvPr>
        </p:nvSpPr>
        <p:spPr/>
        <p:txBody>
          <a:bodyPr/>
          <a:lstStyle/>
          <a:p>
            <a:pPr>
              <a:buFont typeface="Wingdings" panose="05000000000000000000" pitchFamily="2" charset="2"/>
              <a:buChar char="Ø"/>
            </a:pPr>
            <a:r>
              <a:rPr lang="en-US" dirty="0" smtClean="0"/>
              <a:t>Different Business capabilities</a:t>
            </a:r>
          </a:p>
          <a:p>
            <a:pPr>
              <a:buFont typeface="Wingdings" panose="05000000000000000000" pitchFamily="2" charset="2"/>
              <a:buChar char="Ø"/>
            </a:pPr>
            <a:r>
              <a:rPr lang="en-US" dirty="0" smtClean="0"/>
              <a:t>Robustness check + Endogeneity : </a:t>
            </a:r>
            <a:r>
              <a:rPr lang="en-US" dirty="0"/>
              <a:t>the Heckman sample selection </a:t>
            </a:r>
            <a:r>
              <a:rPr lang="en-US" dirty="0" smtClean="0"/>
              <a:t>model + IVQREG </a:t>
            </a:r>
          </a:p>
          <a:p>
            <a:pPr>
              <a:buFont typeface="Wingdings" panose="05000000000000000000" pitchFamily="2" charset="2"/>
              <a:buChar char="Ø"/>
            </a:pPr>
            <a:r>
              <a:rPr lang="en-US" dirty="0" smtClean="0"/>
              <a:t>Different controls (CEO characteristics)</a:t>
            </a: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14</a:t>
            </a:fld>
            <a:endParaRPr lang="ru-RU"/>
          </a:p>
        </p:txBody>
      </p:sp>
    </p:spTree>
    <p:extLst>
      <p:ext uri="{BB962C8B-B14F-4D97-AF65-F5344CB8AC3E}">
        <p14:creationId xmlns:p14="http://schemas.microsoft.com/office/powerpoint/2010/main" val="51753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Motivation</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2</a:t>
            </a:fld>
            <a:endParaRPr lang="ru-RU"/>
          </a:p>
        </p:txBody>
      </p:sp>
      <p:sp>
        <p:nvSpPr>
          <p:cNvPr id="5" name="Объект 4"/>
          <p:cNvSpPr>
            <a:spLocks noGrp="1"/>
          </p:cNvSpPr>
          <p:nvPr>
            <p:ph idx="1"/>
          </p:nvPr>
        </p:nvSpPr>
        <p:spPr>
          <a:xfrm>
            <a:off x="827584" y="1268760"/>
            <a:ext cx="8229600" cy="820688"/>
          </a:xfrm>
        </p:spPr>
        <p:txBody>
          <a:bodyPr>
            <a:normAutofit fontScale="70000" lnSpcReduction="20000"/>
          </a:bodyPr>
          <a:lstStyle/>
          <a:p>
            <a:pPr marL="0" indent="0" algn="r">
              <a:buNone/>
            </a:pPr>
            <a:r>
              <a:rPr lang="en-US" i="1" dirty="0"/>
              <a:t>“What we need—surprise—is more research.” (Krugman, 2000</a:t>
            </a:r>
            <a:r>
              <a:rPr lang="en-US" i="1" dirty="0" smtClean="0"/>
              <a:t>) </a:t>
            </a:r>
          </a:p>
          <a:p>
            <a:pPr marL="0" indent="0" algn="r">
              <a:buNone/>
            </a:pPr>
            <a:r>
              <a:rPr lang="en-US" sz="2300" i="1" dirty="0" smtClean="0"/>
              <a:t>(</a:t>
            </a:r>
            <a:r>
              <a:rPr lang="en-US" sz="2300" i="1" dirty="0"/>
              <a:t>about studies of FDI influence during the crisis) </a:t>
            </a:r>
            <a:endParaRPr lang="ru-RU" sz="2300" i="1" dirty="0"/>
          </a:p>
          <a:p>
            <a:pPr algn="r"/>
            <a:endParaRPr lang="ru-RU" dirty="0"/>
          </a:p>
        </p:txBody>
      </p:sp>
      <p:sp>
        <p:nvSpPr>
          <p:cNvPr id="6" name="Объект 4"/>
          <p:cNvSpPr txBox="1">
            <a:spLocks/>
          </p:cNvSpPr>
          <p:nvPr/>
        </p:nvSpPr>
        <p:spPr>
          <a:xfrm>
            <a:off x="323528" y="2194504"/>
            <a:ext cx="8229600" cy="43308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800" b="1" dirty="0" smtClean="0"/>
              <a:t>The deepest economic crisis since the Great Recession: </a:t>
            </a:r>
            <a:r>
              <a:rPr lang="en-US" sz="1800" dirty="0" smtClean="0"/>
              <a:t>GDP </a:t>
            </a:r>
            <a:r>
              <a:rPr lang="en-US" sz="1800" dirty="0"/>
              <a:t>in industrial countries fell by 4.5 percent while average GDP growth in emerging economies dropped from 8.8 percent in 2007 to 0.4 percent, whereas world trade volume shrimped by over 40 percent, in the second half of 2008 (UNCTAD, 2010). </a:t>
            </a:r>
            <a:endParaRPr lang="en-US" sz="1800" dirty="0" smtClean="0"/>
          </a:p>
          <a:p>
            <a:pPr algn="just"/>
            <a:r>
              <a:rPr lang="en-US" sz="1800" dirty="0" smtClean="0"/>
              <a:t>The growing </a:t>
            </a:r>
            <a:r>
              <a:rPr lang="en-US" sz="1800" dirty="0"/>
              <a:t>interest in the research of different aspects of the Global crisis </a:t>
            </a:r>
            <a:r>
              <a:rPr lang="en-US" sz="1800" dirty="0" smtClean="0"/>
              <a:t>(Eaton </a:t>
            </a:r>
            <a:r>
              <a:rPr lang="en-US" sz="1800" dirty="0"/>
              <a:t>et al., 2009; Rose and Spiegel, 2010; </a:t>
            </a:r>
            <a:r>
              <a:rPr lang="en-US" sz="1800" dirty="0" err="1"/>
              <a:t>Levchenko</a:t>
            </a:r>
            <a:r>
              <a:rPr lang="en-US" sz="1800" dirty="0"/>
              <a:t> et al., 2010; </a:t>
            </a:r>
            <a:r>
              <a:rPr lang="en-US" sz="1800" dirty="0" err="1"/>
              <a:t>Chor</a:t>
            </a:r>
            <a:r>
              <a:rPr lang="en-US" sz="1800" dirty="0"/>
              <a:t> and </a:t>
            </a:r>
            <a:r>
              <a:rPr lang="en-US" sz="1800" dirty="0" err="1"/>
              <a:t>Manova</a:t>
            </a:r>
            <a:r>
              <a:rPr lang="en-US" sz="1800" dirty="0"/>
              <a:t>, 2011). Particularly, it grown up the interest of the </a:t>
            </a:r>
            <a:r>
              <a:rPr lang="en-US" sz="1800" b="1" dirty="0"/>
              <a:t>foreign investments as a significant factor</a:t>
            </a:r>
            <a:r>
              <a:rPr lang="en-US" sz="1800" dirty="0"/>
              <a:t> preventing the collapse of global </a:t>
            </a:r>
            <a:r>
              <a:rPr lang="en-US" sz="1800" dirty="0" smtClean="0"/>
              <a:t>trade.</a:t>
            </a:r>
          </a:p>
          <a:p>
            <a:pPr algn="just"/>
            <a:r>
              <a:rPr lang="en-US" sz="1800" b="1" dirty="0"/>
              <a:t>F</a:t>
            </a:r>
            <a:r>
              <a:rPr lang="en-US" sz="1800" b="1" dirty="0" smtClean="0"/>
              <a:t>ew </a:t>
            </a:r>
            <a:r>
              <a:rPr lang="en-US" sz="1800" b="1" dirty="0"/>
              <a:t>studies </a:t>
            </a:r>
            <a:r>
              <a:rPr lang="en-US" sz="1800" dirty="0"/>
              <a:t>attempt to estimate the role of foreign ownership around the economic crisis </a:t>
            </a:r>
            <a:r>
              <a:rPr lang="en-US" sz="1800" dirty="0" smtClean="0"/>
              <a:t>period</a:t>
            </a:r>
            <a:r>
              <a:rPr lang="en-US" sz="1800" dirty="0"/>
              <a:t> </a:t>
            </a:r>
            <a:r>
              <a:rPr lang="en-US" sz="1800" dirty="0" smtClean="0"/>
              <a:t>on the micro level.</a:t>
            </a:r>
          </a:p>
          <a:p>
            <a:pPr algn="just"/>
            <a:r>
              <a:rPr lang="en-US" sz="1800" dirty="0"/>
              <a:t>Instead of these uncertain empirical observations, most of the countries </a:t>
            </a:r>
            <a:r>
              <a:rPr lang="en-US" sz="1800" b="1" dirty="0"/>
              <a:t>continue to pursue policies aimed at encouraging more FDI inflows</a:t>
            </a:r>
            <a:r>
              <a:rPr lang="en-US" sz="1800" dirty="0"/>
              <a:t>.</a:t>
            </a:r>
            <a:endParaRPr lang="ru-RU" sz="1800" dirty="0"/>
          </a:p>
          <a:p>
            <a:pPr marL="0" indent="0" algn="just">
              <a:buNone/>
            </a:pPr>
            <a:endParaRPr lang="en-US" sz="1400" dirty="0" smtClean="0"/>
          </a:p>
          <a:p>
            <a:pPr algn="just"/>
            <a:endParaRPr lang="ru-RU" sz="1400" dirty="0"/>
          </a:p>
        </p:txBody>
      </p:sp>
    </p:spTree>
    <p:extLst>
      <p:ext uri="{BB962C8B-B14F-4D97-AF65-F5344CB8AC3E}">
        <p14:creationId xmlns:p14="http://schemas.microsoft.com/office/powerpoint/2010/main" val="339485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Motivation (cont.)</a:t>
            </a:r>
            <a:endParaRPr lang="ru-RU" dirty="0">
              <a:solidFill>
                <a:schemeClr val="bg1"/>
              </a:solidFill>
            </a:endParaRPr>
          </a:p>
        </p:txBody>
      </p:sp>
      <p:sp>
        <p:nvSpPr>
          <p:cNvPr id="3" name="Объект 2"/>
          <p:cNvSpPr>
            <a:spLocks noGrp="1"/>
          </p:cNvSpPr>
          <p:nvPr>
            <p:ph idx="1"/>
          </p:nvPr>
        </p:nvSpPr>
        <p:spPr/>
        <p:txBody>
          <a:bodyPr>
            <a:normAutofit fontScale="85000" lnSpcReduction="10000"/>
          </a:bodyPr>
          <a:lstStyle/>
          <a:p>
            <a:pPr marL="0" indent="0" algn="just">
              <a:buNone/>
            </a:pPr>
            <a:r>
              <a:rPr lang="en-US" sz="3500" dirty="0" smtClean="0"/>
              <a:t>Russia became </a:t>
            </a:r>
            <a:r>
              <a:rPr lang="en-US" sz="3500" dirty="0" smtClean="0"/>
              <a:t>one of </a:t>
            </a:r>
            <a:r>
              <a:rPr lang="en-US" sz="3500" dirty="0" smtClean="0"/>
              <a:t>the </a:t>
            </a:r>
            <a:r>
              <a:rPr lang="en-US" sz="3500" dirty="0"/>
              <a:t>three largest recipients in inward FDI amount in 2013 (UNCTAD, 2013). </a:t>
            </a:r>
            <a:endParaRPr lang="en-US" sz="3500" dirty="0" smtClean="0"/>
          </a:p>
          <a:p>
            <a:pPr marL="0" indent="0">
              <a:buNone/>
            </a:pPr>
            <a:endParaRPr lang="en-US" sz="3500" dirty="0" smtClean="0"/>
          </a:p>
          <a:p>
            <a:pPr marL="0" indent="0" algn="just">
              <a:buNone/>
            </a:pPr>
            <a:r>
              <a:rPr lang="en-US" dirty="0"/>
              <a:t>T</a:t>
            </a:r>
            <a:r>
              <a:rPr lang="en-US" dirty="0" smtClean="0"/>
              <a:t>he </a:t>
            </a:r>
            <a:r>
              <a:rPr lang="en-US" dirty="0"/>
              <a:t>dramatic shift of the Russian economy from 2004 to 2014 </a:t>
            </a:r>
            <a:r>
              <a:rPr lang="en-US" dirty="0" smtClean="0"/>
              <a:t>is an </a:t>
            </a:r>
            <a:r>
              <a:rPr lang="en-US" dirty="0"/>
              <a:t>ideal context for examining micro economic responses of foreign ownership to large negative economic shocks. </a:t>
            </a:r>
            <a:endParaRPr lang="en-US" dirty="0" smtClean="0"/>
          </a:p>
          <a:p>
            <a:pPr marL="0" indent="0" algn="just">
              <a:buNone/>
            </a:pPr>
            <a:endParaRPr lang="en-US" sz="3500" dirty="0"/>
          </a:p>
          <a:p>
            <a:pPr marL="0" indent="0">
              <a:buNone/>
            </a:pPr>
            <a:r>
              <a:rPr lang="en-US" sz="3500" dirty="0" smtClean="0"/>
              <a:t>The investigation </a:t>
            </a:r>
            <a:r>
              <a:rPr lang="en-US" dirty="0" smtClean="0"/>
              <a:t>of </a:t>
            </a:r>
            <a:r>
              <a:rPr lang="en-US" dirty="0"/>
              <a:t>mechanisms smoothing the effect of the crisis is particularly of essential.</a:t>
            </a: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3</a:t>
            </a:fld>
            <a:endParaRPr lang="ru-RU"/>
          </a:p>
        </p:txBody>
      </p:sp>
    </p:spTree>
    <p:extLst>
      <p:ext uri="{BB962C8B-B14F-4D97-AF65-F5344CB8AC3E}">
        <p14:creationId xmlns:p14="http://schemas.microsoft.com/office/powerpoint/2010/main" val="151275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fontScale="90000"/>
          </a:bodyPr>
          <a:lstStyle/>
          <a:p>
            <a:r>
              <a:rPr lang="en-US" dirty="0" smtClean="0">
                <a:solidFill>
                  <a:schemeClr val="bg1"/>
                </a:solidFill>
              </a:rPr>
              <a:t>Previous studies: </a:t>
            </a:r>
            <a:br>
              <a:rPr lang="en-US" dirty="0" smtClean="0">
                <a:solidFill>
                  <a:schemeClr val="bg1"/>
                </a:solidFill>
              </a:rPr>
            </a:br>
            <a:r>
              <a:rPr lang="en-US" dirty="0" smtClean="0">
                <a:solidFill>
                  <a:schemeClr val="bg1"/>
                </a:solidFill>
              </a:rPr>
              <a:t>the lack of consideration</a:t>
            </a:r>
            <a:endParaRPr lang="ru-RU" dirty="0">
              <a:solidFill>
                <a:schemeClr val="bg1"/>
              </a:solidFill>
            </a:endParaRPr>
          </a:p>
        </p:txBody>
      </p:sp>
      <p:sp>
        <p:nvSpPr>
          <p:cNvPr id="3" name="Объект 2"/>
          <p:cNvSpPr>
            <a:spLocks noGrp="1"/>
          </p:cNvSpPr>
          <p:nvPr>
            <p:ph idx="1"/>
          </p:nvPr>
        </p:nvSpPr>
        <p:spPr>
          <a:xfrm>
            <a:off x="457200" y="1340768"/>
            <a:ext cx="8229600" cy="4785395"/>
          </a:xfrm>
        </p:spPr>
        <p:txBody>
          <a:bodyPr>
            <a:normAutofit fontScale="77500" lnSpcReduction="20000"/>
          </a:bodyPr>
          <a:lstStyle/>
          <a:p>
            <a:pPr marL="0" indent="0" algn="just">
              <a:buNone/>
            </a:pPr>
            <a:r>
              <a:rPr lang="en-US" dirty="0" smtClean="0"/>
              <a:t>Desai</a:t>
            </a:r>
            <a:r>
              <a:rPr lang="en-US" dirty="0"/>
              <a:t>, Foley and Forbes (2008), evaluating the response of multinational and local firms to sharp currency depreciations, and sales, assets, and investments </a:t>
            </a:r>
            <a:r>
              <a:rPr lang="en-US" b="1" dirty="0"/>
              <a:t>to increase significantly </a:t>
            </a:r>
            <a:r>
              <a:rPr lang="en-US" dirty="0"/>
              <a:t>more for U.S. multinational affiliates than for local firms. </a:t>
            </a:r>
            <a:endParaRPr lang="en-US" dirty="0" smtClean="0"/>
          </a:p>
          <a:p>
            <a:pPr marL="0" indent="0">
              <a:buNone/>
            </a:pPr>
            <a:endParaRPr lang="en-US" dirty="0" smtClean="0"/>
          </a:p>
          <a:p>
            <a:pPr marL="0" indent="0">
              <a:buNone/>
            </a:pPr>
            <a:r>
              <a:rPr lang="en-US" dirty="0" smtClean="0"/>
              <a:t>Alvarez </a:t>
            </a:r>
            <a:r>
              <a:rPr lang="en-US" dirty="0"/>
              <a:t>and </a:t>
            </a:r>
            <a:r>
              <a:rPr lang="en-US" dirty="0" err="1"/>
              <a:t>Gorg</a:t>
            </a:r>
            <a:r>
              <a:rPr lang="en-US" dirty="0"/>
              <a:t> (2007), investigating the response of FOC and DOC to an economic downturn in Chile, </a:t>
            </a:r>
            <a:r>
              <a:rPr lang="en-US" b="1" dirty="0"/>
              <a:t>do not found </a:t>
            </a:r>
            <a:r>
              <a:rPr lang="en-US" dirty="0"/>
              <a:t>multinationals to react to the economic crisis differently than domestic firms. </a:t>
            </a:r>
            <a:endParaRPr lang="en-US" dirty="0" smtClean="0"/>
          </a:p>
          <a:p>
            <a:pPr marL="0" indent="0">
              <a:buNone/>
            </a:pPr>
            <a:endParaRPr lang="en-US" dirty="0" smtClean="0"/>
          </a:p>
          <a:p>
            <a:pPr marL="0" indent="0">
              <a:buNone/>
            </a:pPr>
            <a:r>
              <a:rPr lang="en-US" dirty="0" smtClean="0"/>
              <a:t>Tong </a:t>
            </a:r>
            <a:r>
              <a:rPr lang="en-US" dirty="0"/>
              <a:t>and Wei (2009) </a:t>
            </a:r>
            <a:r>
              <a:rPr lang="en-US" dirty="0" smtClean="0"/>
              <a:t>gained </a:t>
            </a:r>
            <a:r>
              <a:rPr lang="en-US" dirty="0"/>
              <a:t>that declines in stock prices to be, on average, more severe for </a:t>
            </a:r>
            <a:r>
              <a:rPr lang="en-US" dirty="0" smtClean="0"/>
              <a:t>manufacturing firms </a:t>
            </a:r>
            <a:r>
              <a:rPr lang="en-US" dirty="0"/>
              <a:t>intrinsically </a:t>
            </a:r>
            <a:r>
              <a:rPr lang="en-US" b="1" dirty="0"/>
              <a:t>more dependent on external </a:t>
            </a:r>
            <a:r>
              <a:rPr lang="en-US" b="1" dirty="0" smtClean="0"/>
              <a:t>finance</a:t>
            </a:r>
            <a:r>
              <a:rPr lang="en-US" dirty="0" smtClean="0"/>
              <a:t>. </a:t>
            </a:r>
            <a:endParaRPr lang="ru-RU" dirty="0"/>
          </a:p>
          <a:p>
            <a:pPr marL="0" indent="0">
              <a:buNone/>
            </a:pP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4</a:t>
            </a:fld>
            <a:endParaRPr lang="ru-RU"/>
          </a:p>
        </p:txBody>
      </p:sp>
    </p:spTree>
    <p:extLst>
      <p:ext uri="{BB962C8B-B14F-4D97-AF65-F5344CB8AC3E}">
        <p14:creationId xmlns:p14="http://schemas.microsoft.com/office/powerpoint/2010/main" val="177041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The research framework</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5</a:t>
            </a:fld>
            <a:endParaRPr lang="ru-RU" dirty="0"/>
          </a:p>
        </p:txBody>
      </p:sp>
      <p:grpSp>
        <p:nvGrpSpPr>
          <p:cNvPr id="44" name="Группа 43"/>
          <p:cNvGrpSpPr/>
          <p:nvPr/>
        </p:nvGrpSpPr>
        <p:grpSpPr>
          <a:xfrm>
            <a:off x="251195" y="1628800"/>
            <a:ext cx="8641285" cy="4991859"/>
            <a:chOff x="251195" y="1628800"/>
            <a:chExt cx="8641285" cy="4991859"/>
          </a:xfrm>
        </p:grpSpPr>
        <p:sp>
          <p:nvSpPr>
            <p:cNvPr id="25" name="Прямоугольник 24"/>
            <p:cNvSpPr/>
            <p:nvPr/>
          </p:nvSpPr>
          <p:spPr>
            <a:xfrm>
              <a:off x="467544" y="1628800"/>
              <a:ext cx="3275384" cy="4727550"/>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3" name="Группа 42"/>
            <p:cNvGrpSpPr/>
            <p:nvPr/>
          </p:nvGrpSpPr>
          <p:grpSpPr>
            <a:xfrm>
              <a:off x="251195" y="2780928"/>
              <a:ext cx="8641285" cy="3839731"/>
              <a:chOff x="251195" y="2780928"/>
              <a:chExt cx="8641285" cy="3839731"/>
            </a:xfrm>
          </p:grpSpPr>
          <p:sp>
            <p:nvSpPr>
              <p:cNvPr id="5" name="Овал 4"/>
              <p:cNvSpPr/>
              <p:nvPr/>
            </p:nvSpPr>
            <p:spPr>
              <a:xfrm>
                <a:off x="827584" y="2780928"/>
                <a:ext cx="2880320" cy="13681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Recession</a:t>
                </a:r>
                <a:endParaRPr lang="ru-RU" dirty="0">
                  <a:solidFill>
                    <a:schemeClr val="tx1"/>
                  </a:solidFill>
                </a:endParaRPr>
              </a:p>
            </p:txBody>
          </p:sp>
          <p:cxnSp>
            <p:nvCxnSpPr>
              <p:cNvPr id="8" name="Прямая со стрелкой 7"/>
              <p:cNvCxnSpPr>
                <a:stCxn id="5" idx="6"/>
              </p:cNvCxnSpPr>
              <p:nvPr/>
            </p:nvCxnSpPr>
            <p:spPr>
              <a:xfrm>
                <a:off x="3707904" y="3465004"/>
                <a:ext cx="20882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827977" y="4398152"/>
                <a:ext cx="2880320" cy="13681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Foreign ownership</a:t>
                </a:r>
                <a:endParaRPr lang="ru-RU" dirty="0">
                  <a:solidFill>
                    <a:schemeClr val="tx1"/>
                  </a:solidFill>
                </a:endParaRPr>
              </a:p>
            </p:txBody>
          </p:sp>
          <p:cxnSp>
            <p:nvCxnSpPr>
              <p:cNvPr id="7" name="Скругленная соединительная линия 6"/>
              <p:cNvCxnSpPr>
                <a:stCxn id="19" idx="2"/>
                <a:endCxn id="5" idx="2"/>
              </p:cNvCxnSpPr>
              <p:nvPr/>
            </p:nvCxnSpPr>
            <p:spPr>
              <a:xfrm rot="10800000">
                <a:off x="827585" y="3465004"/>
                <a:ext cx="393" cy="1617224"/>
              </a:xfrm>
              <a:prstGeom prst="curvedConnector3">
                <a:avLst>
                  <a:gd name="adj1" fmla="val 16939491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5796136" y="2924944"/>
                <a:ext cx="3096344" cy="2592288"/>
              </a:xfrm>
              <a:prstGeom prst="rect">
                <a:avLst/>
              </a:prstGeom>
              <a:solidFill>
                <a:schemeClr val="accent1"/>
              </a:solidFill>
              <a:ln>
                <a:solidFill>
                  <a:srgbClr val="20409A"/>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Company performance</a:t>
                </a:r>
              </a:p>
            </p:txBody>
          </p:sp>
          <p:cxnSp>
            <p:nvCxnSpPr>
              <p:cNvPr id="21" name="Прямая со стрелкой 20"/>
              <p:cNvCxnSpPr>
                <a:stCxn id="19" idx="6"/>
              </p:cNvCxnSpPr>
              <p:nvPr/>
            </p:nvCxnSpPr>
            <p:spPr>
              <a:xfrm flipV="1">
                <a:off x="3708297" y="5082227"/>
                <a:ext cx="20878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Скругленный прямоугольник 23"/>
              <p:cNvSpPr/>
              <p:nvPr/>
            </p:nvSpPr>
            <p:spPr>
              <a:xfrm>
                <a:off x="4211960" y="2924944"/>
                <a:ext cx="864096"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6" name="Скругленный прямоугольник 25"/>
              <p:cNvSpPr/>
              <p:nvPr/>
            </p:nvSpPr>
            <p:spPr>
              <a:xfrm>
                <a:off x="251195" y="4060418"/>
                <a:ext cx="864096" cy="432048"/>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7" name="Скругленный прямоугольник 26"/>
              <p:cNvSpPr/>
              <p:nvPr/>
            </p:nvSpPr>
            <p:spPr>
              <a:xfrm>
                <a:off x="4287285" y="4542166"/>
                <a:ext cx="864096"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8" name="Скругленный прямоугольник 27"/>
              <p:cNvSpPr/>
              <p:nvPr/>
            </p:nvSpPr>
            <p:spPr>
              <a:xfrm>
                <a:off x="3779912" y="6031027"/>
                <a:ext cx="2736304" cy="5896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Controls: size, age, industry, financial leverage</a:t>
                </a:r>
                <a:endParaRPr lang="ru-RU" dirty="0">
                  <a:solidFill>
                    <a:schemeClr val="tx1"/>
                  </a:solidFill>
                </a:endParaRPr>
              </a:p>
            </p:txBody>
          </p:sp>
          <p:cxnSp>
            <p:nvCxnSpPr>
              <p:cNvPr id="38" name="Прямая со стрелкой 37"/>
              <p:cNvCxnSpPr>
                <a:stCxn id="28" idx="1"/>
                <a:endCxn id="19" idx="4"/>
              </p:cNvCxnSpPr>
              <p:nvPr/>
            </p:nvCxnSpPr>
            <p:spPr>
              <a:xfrm flipH="1" flipV="1">
                <a:off x="2268137" y="5766304"/>
                <a:ext cx="1511775" cy="5595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a:endCxn id="12" idx="2"/>
              </p:cNvCxnSpPr>
              <p:nvPr/>
            </p:nvCxnSpPr>
            <p:spPr>
              <a:xfrm flipV="1">
                <a:off x="6516216" y="5517232"/>
                <a:ext cx="828092" cy="808611"/>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186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fontScale="90000"/>
          </a:bodyPr>
          <a:lstStyle/>
          <a:p>
            <a:r>
              <a:rPr lang="en-US" dirty="0" smtClean="0">
                <a:solidFill>
                  <a:schemeClr val="bg1"/>
                </a:solidFill>
              </a:rPr>
              <a:t>The Recession periods in Russia for 2004-2014 years</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6</a:t>
            </a:fld>
            <a:endParaRPr lang="ru-RU" dirty="0"/>
          </a:p>
        </p:txBody>
      </p:sp>
      <p:pic>
        <p:nvPicPr>
          <p:cNvPr id="20" name="Рисунок 19" descr="https://research.stlouisfed.org/fred2/graph/fredgraph.jpg?hires=1&amp;g=4Ei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412776"/>
            <a:ext cx="6264696" cy="4752528"/>
          </a:xfrm>
          <a:prstGeom prst="rect">
            <a:avLst/>
          </a:prstGeom>
          <a:noFill/>
          <a:ln>
            <a:noFill/>
          </a:ln>
        </p:spPr>
      </p:pic>
      <p:sp>
        <p:nvSpPr>
          <p:cNvPr id="3" name="Прямоугольник 2"/>
          <p:cNvSpPr/>
          <p:nvPr/>
        </p:nvSpPr>
        <p:spPr>
          <a:xfrm>
            <a:off x="107504" y="6108025"/>
            <a:ext cx="6768752" cy="477054"/>
          </a:xfrm>
          <a:prstGeom prst="rect">
            <a:avLst/>
          </a:prstGeom>
        </p:spPr>
        <p:txBody>
          <a:bodyPr wrap="square">
            <a:spAutoFit/>
          </a:bodyPr>
          <a:lstStyle/>
          <a:p>
            <a:pPr>
              <a:lnSpc>
                <a:spcPts val="1510"/>
              </a:lnSpc>
            </a:pPr>
            <a:r>
              <a:rPr lang="en-US" sz="1400" dirty="0">
                <a:latin typeface="Times New Roman" panose="02020603050405020304" pitchFamily="18" charset="0"/>
                <a:ea typeface="Calibri" panose="020F0502020204030204" pitchFamily="34" charset="0"/>
              </a:rPr>
              <a:t>* estimated through OECD Composite Leading Indicators, "Composite Leading Indicators: Reference Turning Points and Component Series", </a:t>
            </a:r>
            <a:r>
              <a:rPr lang="en-US" sz="1400" u="sng" dirty="0">
                <a:solidFill>
                  <a:srgbClr val="0563C1"/>
                </a:solidFill>
                <a:latin typeface="Times New Roman" panose="02020603050405020304" pitchFamily="18" charset="0"/>
                <a:ea typeface="Calibri" panose="020F0502020204030204" pitchFamily="34" charset="0"/>
                <a:hlinkClick r:id="rId3"/>
              </a:rPr>
              <a:t>www.oecd.org/std/cli</a:t>
            </a:r>
            <a:r>
              <a:rPr lang="en-US" sz="1400" dirty="0">
                <a:latin typeface="Times New Roman" panose="02020603050405020304" pitchFamily="18" charset="0"/>
                <a:ea typeface="Calibri" panose="020F0502020204030204" pitchFamily="34" charset="0"/>
              </a:rPr>
              <a:t> </a:t>
            </a:r>
            <a:endParaRPr lang="ru-RU" sz="1400"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6372200" y="1571083"/>
            <a:ext cx="2810528" cy="3539430"/>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2004-2005 – recession (after banking crisis of 2003)</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2006 – 2007 – growth (high oil prices and economy boom)</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2008-2009 – recession (global economic recession)</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2010-2011 – recovery </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2012 – 2014 – recession (falling of oil prices, political and economic sanctions)</a:t>
            </a:r>
            <a:endParaRPr lang="ru-R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9911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0"/>
            <a:ext cx="6948264" cy="1143000"/>
          </a:xfrm>
        </p:spPr>
        <p:txBody>
          <a:bodyPr/>
          <a:lstStyle/>
          <a:p>
            <a:r>
              <a:rPr lang="en-US" dirty="0" smtClean="0">
                <a:solidFill>
                  <a:schemeClr val="bg1"/>
                </a:solidFill>
              </a:rPr>
              <a:t>The Variables</a:t>
            </a:r>
            <a:endParaRPr lang="ru-RU" dirty="0">
              <a:solidFill>
                <a:schemeClr val="bg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842008073"/>
              </p:ext>
            </p:extLst>
          </p:nvPr>
        </p:nvGraphicFramePr>
        <p:xfrm>
          <a:off x="457200" y="1556792"/>
          <a:ext cx="8229600" cy="4468938"/>
        </p:xfrm>
        <a:graphic>
          <a:graphicData uri="http://schemas.openxmlformats.org/drawingml/2006/table">
            <a:tbl>
              <a:tblPr firstRow="1" bandRow="1">
                <a:tableStyleId>{5C22544A-7EE6-4342-B048-85BDC9FD1C3A}</a:tableStyleId>
              </a:tblPr>
              <a:tblGrid>
                <a:gridCol w="4114800"/>
                <a:gridCol w="4114800"/>
              </a:tblGrid>
              <a:tr h="298268">
                <a:tc>
                  <a:txBody>
                    <a:bodyPr/>
                    <a:lstStyle/>
                    <a:p>
                      <a:pPr algn="ctr"/>
                      <a:r>
                        <a:rPr lang="en-US" sz="1400" dirty="0" smtClean="0"/>
                        <a:t>Variables</a:t>
                      </a:r>
                      <a:endParaRPr lang="ru-RU" sz="1400" dirty="0"/>
                    </a:p>
                  </a:txBody>
                  <a:tcPr/>
                </a:tc>
                <a:tc>
                  <a:txBody>
                    <a:bodyPr/>
                    <a:lstStyle/>
                    <a:p>
                      <a:pPr algn="ctr"/>
                      <a:r>
                        <a:rPr lang="en-US" sz="1400" dirty="0" smtClean="0"/>
                        <a:t>Measurement</a:t>
                      </a:r>
                      <a:endParaRPr lang="ru-RU" sz="1400" dirty="0"/>
                    </a:p>
                  </a:txBody>
                  <a:tcPr/>
                </a:tc>
              </a:tr>
              <a:tr h="421257">
                <a:tc>
                  <a:txBody>
                    <a:bodyPr/>
                    <a:lstStyle/>
                    <a:p>
                      <a:r>
                        <a:rPr lang="en-US" sz="1400" dirty="0" smtClean="0"/>
                        <a:t>Company </a:t>
                      </a:r>
                      <a:r>
                        <a:rPr lang="en-US" sz="1400" dirty="0" smtClean="0"/>
                        <a:t>performance</a:t>
                      </a:r>
                      <a:endParaRPr lang="ru-RU" sz="1400" dirty="0"/>
                    </a:p>
                  </a:txBody>
                  <a:tcPr/>
                </a:tc>
                <a:tc>
                  <a:txBody>
                    <a:bodyPr/>
                    <a:lstStyle/>
                    <a:p>
                      <a:r>
                        <a:rPr lang="en-US" sz="1400" dirty="0" smtClean="0"/>
                        <a:t>EVA,</a:t>
                      </a:r>
                      <a:r>
                        <a:rPr lang="en-US" sz="1400" baseline="0" dirty="0" smtClean="0"/>
                        <a:t> </a:t>
                      </a:r>
                      <a:r>
                        <a:rPr lang="en-US" sz="1400" baseline="0" dirty="0" err="1" smtClean="0"/>
                        <a:t>mln.euro</a:t>
                      </a:r>
                      <a:endParaRPr lang="ru-RU" sz="1400" dirty="0"/>
                    </a:p>
                  </a:txBody>
                  <a:tcPr/>
                </a:tc>
              </a:tr>
              <a:tr h="924630">
                <a:tc>
                  <a:txBody>
                    <a:bodyPr/>
                    <a:lstStyle/>
                    <a:p>
                      <a:endParaRPr lang="en-US" sz="1400" dirty="0" smtClean="0"/>
                    </a:p>
                    <a:p>
                      <a:r>
                        <a:rPr lang="en-US" sz="1400" dirty="0" smtClean="0"/>
                        <a:t>Recession</a:t>
                      </a:r>
                      <a:r>
                        <a:rPr lang="en-US" sz="1400" baseline="0" dirty="0" smtClean="0"/>
                        <a:t> period</a:t>
                      </a:r>
                      <a:endParaRPr lang="ru-RU" sz="1400" dirty="0"/>
                    </a:p>
                  </a:txBody>
                  <a:tcPr/>
                </a:tc>
                <a:tc>
                  <a:txBody>
                    <a:bodyPr/>
                    <a:lstStyle/>
                    <a:p>
                      <a:r>
                        <a:rPr lang="en-US" sz="1400" dirty="0" smtClean="0"/>
                        <a:t>Dummy</a:t>
                      </a:r>
                      <a:r>
                        <a:rPr lang="en-US" sz="1400" baseline="0" dirty="0" smtClean="0"/>
                        <a:t> for Recession period 1/0</a:t>
                      </a:r>
                      <a:endParaRPr lang="ru-RU" sz="1400" dirty="0"/>
                    </a:p>
                  </a:txBody>
                  <a:tcPr/>
                </a:tc>
              </a:tr>
              <a:tr h="507055">
                <a:tc>
                  <a:txBody>
                    <a:bodyPr/>
                    <a:lstStyle/>
                    <a:p>
                      <a:r>
                        <a:rPr lang="en-US" sz="1400" dirty="0" smtClean="0"/>
                        <a:t>Foreign</a:t>
                      </a:r>
                      <a:r>
                        <a:rPr lang="en-US" sz="1400" baseline="0" dirty="0" smtClean="0"/>
                        <a:t> Ownership</a:t>
                      </a:r>
                      <a:endParaRPr lang="ru-RU" sz="1400" dirty="0"/>
                    </a:p>
                  </a:txBody>
                  <a:tcPr/>
                </a:tc>
                <a:tc>
                  <a:txBody>
                    <a:bodyPr/>
                    <a:lstStyle/>
                    <a:p>
                      <a:pPr marL="285750" indent="-285750">
                        <a:buFontTx/>
                        <a:buChar char="-"/>
                      </a:pPr>
                      <a:r>
                        <a:rPr lang="en-US" sz="1400" dirty="0" smtClean="0"/>
                        <a:t>Dummy for FO presence</a:t>
                      </a:r>
                      <a:r>
                        <a:rPr lang="en-US" sz="1400" baseline="0" dirty="0" smtClean="0"/>
                        <a:t> 1/0</a:t>
                      </a:r>
                    </a:p>
                    <a:p>
                      <a:pPr marL="285750" indent="-285750">
                        <a:buFontTx/>
                        <a:buChar char="-"/>
                      </a:pPr>
                      <a:r>
                        <a:rPr lang="en-US" sz="1400" baseline="0" dirty="0" smtClean="0"/>
                        <a:t>% of shares belonging to foreign investors, %</a:t>
                      </a:r>
                      <a:endParaRPr lang="ru-RU" sz="1400" dirty="0"/>
                    </a:p>
                  </a:txBody>
                  <a:tcPr/>
                </a:tc>
              </a:tr>
              <a:tr h="421257">
                <a:tc gridSpan="2">
                  <a:txBody>
                    <a:bodyPr/>
                    <a:lstStyle/>
                    <a:p>
                      <a:pPr algn="ctr"/>
                      <a:r>
                        <a:rPr lang="en-US" sz="1400" dirty="0" smtClean="0"/>
                        <a:t>Controls</a:t>
                      </a:r>
                      <a:endParaRPr lang="ru-RU" sz="1400" dirty="0"/>
                    </a:p>
                  </a:txBody>
                  <a:tcPr/>
                </a:tc>
                <a:tc hMerge="1">
                  <a:txBody>
                    <a:bodyPr/>
                    <a:lstStyle/>
                    <a:p>
                      <a:endParaRPr lang="ru-RU" dirty="0"/>
                    </a:p>
                  </a:txBody>
                  <a:tcPr/>
                </a:tc>
              </a:tr>
              <a:tr h="507055">
                <a:tc>
                  <a:txBody>
                    <a:bodyPr/>
                    <a:lstStyle/>
                    <a:p>
                      <a:r>
                        <a:rPr lang="en-US" sz="1400" dirty="0" smtClean="0"/>
                        <a:t>Age</a:t>
                      </a:r>
                      <a:endParaRPr lang="ru-RU" sz="1400" dirty="0"/>
                    </a:p>
                  </a:txBody>
                  <a:tcPr/>
                </a:tc>
                <a:tc>
                  <a:txBody>
                    <a:bodyPr/>
                    <a:lstStyle/>
                    <a:p>
                      <a:r>
                        <a:rPr lang="en-US" sz="1400" dirty="0" smtClean="0"/>
                        <a:t>Number of years</a:t>
                      </a:r>
                      <a:r>
                        <a:rPr lang="en-US" sz="1400" baseline="0" dirty="0" smtClean="0"/>
                        <a:t> since the date of establishment, years</a:t>
                      </a:r>
                      <a:endParaRPr lang="ru-RU" sz="1400" dirty="0"/>
                    </a:p>
                  </a:txBody>
                  <a:tcPr/>
                </a:tc>
              </a:tr>
              <a:tr h="507055">
                <a:tc>
                  <a:txBody>
                    <a:bodyPr/>
                    <a:lstStyle/>
                    <a:p>
                      <a:r>
                        <a:rPr lang="en-US" sz="1400" dirty="0" smtClean="0"/>
                        <a:t>Industry</a:t>
                      </a:r>
                      <a:endParaRPr lang="ru-RU" sz="1400" dirty="0"/>
                    </a:p>
                  </a:txBody>
                  <a:tcPr/>
                </a:tc>
                <a:tc>
                  <a:txBody>
                    <a:bodyPr/>
                    <a:lstStyle/>
                    <a:p>
                      <a:r>
                        <a:rPr lang="en-US" sz="1400" dirty="0" smtClean="0"/>
                        <a:t>Agriculture,</a:t>
                      </a:r>
                      <a:r>
                        <a:rPr lang="en-US" sz="1400" baseline="0" dirty="0" smtClean="0"/>
                        <a:t> Mining, Manufacturing, </a:t>
                      </a:r>
                      <a:r>
                        <a:rPr lang="en-US" sz="1400" baseline="0" dirty="0" err="1" smtClean="0"/>
                        <a:t>Electricity&amp;Gas</a:t>
                      </a:r>
                      <a:r>
                        <a:rPr lang="en-US" sz="1400" baseline="0" dirty="0" smtClean="0"/>
                        <a:t>, Trade, Finance</a:t>
                      </a:r>
                      <a:endParaRPr lang="ru-RU" sz="1400" dirty="0"/>
                    </a:p>
                  </a:txBody>
                  <a:tcPr/>
                </a:tc>
              </a:tr>
              <a:tr h="421257">
                <a:tc>
                  <a:txBody>
                    <a:bodyPr/>
                    <a:lstStyle/>
                    <a:p>
                      <a:r>
                        <a:rPr lang="en-US" sz="1400" dirty="0" smtClean="0"/>
                        <a:t>Financial Leverage</a:t>
                      </a:r>
                      <a:endParaRPr lang="ru-RU" sz="1400" dirty="0"/>
                    </a:p>
                  </a:txBody>
                  <a:tcPr/>
                </a:tc>
                <a:tc>
                  <a:txBody>
                    <a:bodyPr/>
                    <a:lstStyle/>
                    <a:p>
                      <a:r>
                        <a:rPr lang="en-US" sz="1400" dirty="0" smtClean="0"/>
                        <a:t>The debt to equity ratio</a:t>
                      </a:r>
                      <a:endParaRPr lang="ru-RU" sz="1400" dirty="0"/>
                    </a:p>
                  </a:txBody>
                  <a:tcPr/>
                </a:tc>
              </a:tr>
              <a:tr h="421257">
                <a:tc>
                  <a:txBody>
                    <a:bodyPr/>
                    <a:lstStyle/>
                    <a:p>
                      <a:r>
                        <a:rPr lang="en-US" sz="1400" dirty="0" smtClean="0"/>
                        <a:t>Size</a:t>
                      </a:r>
                      <a:endParaRPr lang="ru-RU" sz="1400" dirty="0"/>
                    </a:p>
                  </a:txBody>
                  <a:tcPr/>
                </a:tc>
                <a:tc>
                  <a:txBody>
                    <a:bodyPr/>
                    <a:lstStyle/>
                    <a:p>
                      <a:r>
                        <a:rPr lang="en-US" sz="1400" dirty="0" smtClean="0"/>
                        <a:t>The number of employees,</a:t>
                      </a:r>
                      <a:r>
                        <a:rPr lang="en-US" sz="1400" baseline="0" dirty="0" smtClean="0"/>
                        <a:t> number of people</a:t>
                      </a:r>
                      <a:endParaRPr lang="ru-RU" sz="1400" dirty="0"/>
                    </a:p>
                  </a:txBody>
                  <a:tcPr/>
                </a:tc>
              </a:tr>
            </a:tbl>
          </a:graphicData>
        </a:graphic>
      </p:graphicFrame>
      <p:sp>
        <p:nvSpPr>
          <p:cNvPr id="4" name="Номер слайда 3"/>
          <p:cNvSpPr>
            <a:spLocks noGrp="1"/>
          </p:cNvSpPr>
          <p:nvPr>
            <p:ph type="sldNum" sz="quarter" idx="12"/>
          </p:nvPr>
        </p:nvSpPr>
        <p:spPr/>
        <p:txBody>
          <a:bodyPr/>
          <a:lstStyle/>
          <a:p>
            <a:fld id="{F3D24007-F49F-4F6E-8E76-54BAEE2CAFCC}" type="slidenum">
              <a:rPr lang="ru-RU" smtClean="0"/>
              <a:pPr/>
              <a:t>7</a:t>
            </a:fld>
            <a:endParaRPr lang="ru-RU"/>
          </a:p>
        </p:txBody>
      </p:sp>
    </p:spTree>
    <p:extLst>
      <p:ext uri="{BB962C8B-B14F-4D97-AF65-F5344CB8AC3E}">
        <p14:creationId xmlns:p14="http://schemas.microsoft.com/office/powerpoint/2010/main" val="1356080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Dataset</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8</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sp>
        <p:nvSpPr>
          <p:cNvPr id="7" name="Объект 6"/>
          <p:cNvSpPr>
            <a:spLocks noGrp="1"/>
          </p:cNvSpPr>
          <p:nvPr>
            <p:ph idx="1"/>
          </p:nvPr>
        </p:nvSpPr>
        <p:spPr>
          <a:xfrm>
            <a:off x="457200" y="1196752"/>
            <a:ext cx="8229600" cy="4929411"/>
          </a:xfrm>
        </p:spPr>
        <p:txBody>
          <a:bodyPr>
            <a:noAutofit/>
          </a:bodyPr>
          <a:lstStyle/>
          <a:p>
            <a:pPr algn="just"/>
            <a:r>
              <a:rPr lang="en-US" sz="2800" dirty="0"/>
              <a:t>The whole sample for the study contains annual data about 1096 </a:t>
            </a:r>
            <a:r>
              <a:rPr lang="en-US" sz="2800" dirty="0" smtClean="0"/>
              <a:t>public Russian </a:t>
            </a:r>
            <a:r>
              <a:rPr lang="en-US" sz="2800" dirty="0"/>
              <a:t>companies from 2004 to 2014, or 12056 </a:t>
            </a:r>
            <a:r>
              <a:rPr lang="en-US" sz="2800" dirty="0" smtClean="0"/>
              <a:t>firm-year observations</a:t>
            </a:r>
            <a:r>
              <a:rPr lang="en-US" sz="2800" dirty="0"/>
              <a:t>. </a:t>
            </a:r>
            <a:endParaRPr lang="en-US" sz="2800" dirty="0" smtClean="0"/>
          </a:p>
          <a:p>
            <a:pPr algn="just"/>
            <a:r>
              <a:rPr lang="en-US" sz="2800" dirty="0" smtClean="0"/>
              <a:t>Proxies </a:t>
            </a:r>
            <a:r>
              <a:rPr lang="en-US" sz="2800" dirty="0" smtClean="0"/>
              <a:t>for different intangible resources</a:t>
            </a:r>
          </a:p>
          <a:p>
            <a:pPr algn="just"/>
            <a:r>
              <a:rPr lang="en-US" sz="2800" dirty="0" smtClean="0"/>
              <a:t>Ownership </a:t>
            </a:r>
            <a:r>
              <a:rPr lang="en-US" sz="2800" dirty="0"/>
              <a:t>structure via different types of investors (foreign, private</a:t>
            </a:r>
            <a:r>
              <a:rPr lang="en-US" sz="2800" dirty="0" smtClean="0"/>
              <a:t>, government and managerial). </a:t>
            </a:r>
            <a:endParaRPr lang="en-US" sz="2800" dirty="0"/>
          </a:p>
        </p:txBody>
      </p:sp>
    </p:spTree>
    <p:extLst>
      <p:ext uri="{BB962C8B-B14F-4D97-AF65-F5344CB8AC3E}">
        <p14:creationId xmlns:p14="http://schemas.microsoft.com/office/powerpoint/2010/main" val="2171199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Distribution by Industries</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9</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graphicFrame>
        <p:nvGraphicFramePr>
          <p:cNvPr id="10" name="Диаграмма 9"/>
          <p:cNvGraphicFramePr>
            <a:graphicFrameLocks/>
          </p:cNvGraphicFramePr>
          <p:nvPr>
            <p:extLst>
              <p:ext uri="{D42A27DB-BD31-4B8C-83A1-F6EECF244321}">
                <p14:modId xmlns:p14="http://schemas.microsoft.com/office/powerpoint/2010/main" val="3108058244"/>
              </p:ext>
            </p:extLst>
          </p:nvPr>
        </p:nvGraphicFramePr>
        <p:xfrm>
          <a:off x="107504" y="1248867"/>
          <a:ext cx="8352928" cy="52257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8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15138</TotalTime>
  <Words>1040</Words>
  <Application>Microsoft Office PowerPoint</Application>
  <PresentationFormat>Экран (4:3)</PresentationFormat>
  <Paragraphs>300</Paragraphs>
  <Slides>14</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Cambria Math</vt:lpstr>
      <vt:lpstr>Myriad Pro</vt:lpstr>
      <vt:lpstr>Symbol</vt:lpstr>
      <vt:lpstr>Times New Roman</vt:lpstr>
      <vt:lpstr>Wingdings</vt:lpstr>
      <vt:lpstr>Тема Office</vt:lpstr>
      <vt:lpstr>Investigation of performance gap for Russian FOC and DOC This study comprises research findings from the project №15-18-20039 supported by the Russian Science Foundation.  </vt:lpstr>
      <vt:lpstr>Motivation</vt:lpstr>
      <vt:lpstr>Motivation (cont.)</vt:lpstr>
      <vt:lpstr>Previous studies:  the lack of consideration</vt:lpstr>
      <vt:lpstr>The research framework</vt:lpstr>
      <vt:lpstr>The Recession periods in Russia for 2004-2014 years</vt:lpstr>
      <vt:lpstr>The Variables</vt:lpstr>
      <vt:lpstr>Презентация PowerPoint</vt:lpstr>
      <vt:lpstr>Презентация PowerPoint</vt:lpstr>
      <vt:lpstr>Descriptive statistics  of the sample</vt:lpstr>
      <vt:lpstr>Descriptive statistics (cont.)</vt:lpstr>
      <vt:lpstr>Model Estimation:  Quantile regression for panel data</vt:lpstr>
      <vt:lpstr>Model 1 Estimation:  Quantile regression for panel data</vt:lpstr>
      <vt:lpstr>What’s next?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Raros</dc:creator>
  <cp:lastModifiedBy>Анна Быкова</cp:lastModifiedBy>
  <cp:revision>350</cp:revision>
  <dcterms:created xsi:type="dcterms:W3CDTF">2014-11-08T08:08:01Z</dcterms:created>
  <dcterms:modified xsi:type="dcterms:W3CDTF">2016-06-15T17:53:18Z</dcterms:modified>
</cp:coreProperties>
</file>