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27"/>
  </p:notesMasterIdLst>
  <p:sldIdLst>
    <p:sldId id="256" r:id="rId2"/>
    <p:sldId id="359" r:id="rId3"/>
    <p:sldId id="348" r:id="rId4"/>
    <p:sldId id="358" r:id="rId5"/>
    <p:sldId id="366" r:id="rId6"/>
    <p:sldId id="365" r:id="rId7"/>
    <p:sldId id="367" r:id="rId8"/>
    <p:sldId id="368" r:id="rId9"/>
    <p:sldId id="370" r:id="rId10"/>
    <p:sldId id="360" r:id="rId11"/>
    <p:sldId id="369" r:id="rId12"/>
    <p:sldId id="371" r:id="rId13"/>
    <p:sldId id="372" r:id="rId14"/>
    <p:sldId id="362" r:id="rId15"/>
    <p:sldId id="361" r:id="rId16"/>
    <p:sldId id="363" r:id="rId17"/>
    <p:sldId id="310" r:id="rId18"/>
    <p:sldId id="364" r:id="rId19"/>
    <p:sldId id="375" r:id="rId20"/>
    <p:sldId id="376" r:id="rId21"/>
    <p:sldId id="349" r:id="rId22"/>
    <p:sldId id="373" r:id="rId23"/>
    <p:sldId id="374" r:id="rId24"/>
    <p:sldId id="377" r:id="rId25"/>
    <p:sldId id="35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lix Lopez Iturriaga" initials="FL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0099"/>
    <a:srgbClr val="20409A"/>
    <a:srgbClr val="262262"/>
    <a:srgbClr val="224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8" autoAdjust="0"/>
    <p:restoredTop sz="94660"/>
  </p:normalViewPr>
  <p:slideViewPr>
    <p:cSldViewPr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Percentage of companies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Лист1!$A$2:$A$6</c:f>
              <c:strCache>
                <c:ptCount val="5"/>
                <c:pt idx="0">
                  <c:v>No innovation</c:v>
                </c:pt>
                <c:pt idx="1">
                  <c:v>New to the firm</c:v>
                </c:pt>
                <c:pt idx="2">
                  <c:v>New to the region</c:v>
                </c:pt>
                <c:pt idx="3">
                  <c:v>New to the country</c:v>
                </c:pt>
                <c:pt idx="4">
                  <c:v>New to the world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48.6</c:v>
                </c:pt>
                <c:pt idx="1">
                  <c:v>13.4</c:v>
                </c:pt>
                <c:pt idx="2">
                  <c:v>14.3</c:v>
                </c:pt>
                <c:pt idx="3">
                  <c:v>22</c:v>
                </c:pt>
                <c:pt idx="4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6748216"/>
        <c:axId val="16753312"/>
      </c:barChart>
      <c:catAx>
        <c:axId val="16748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53312"/>
        <c:crosses val="autoZero"/>
        <c:auto val="1"/>
        <c:lblAlgn val="ctr"/>
        <c:lblOffset val="100"/>
        <c:noMultiLvlLbl val="0"/>
      </c:catAx>
      <c:valAx>
        <c:axId val="1675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48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08492995727746"/>
          <c:y val="8.6031303623130009E-2"/>
          <c:w val="0.8117532395390411"/>
          <c:h val="0.834820022839890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Percentage of companies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Лист1!$A$2:$A$6</c:f>
              <c:strCache>
                <c:ptCount val="5"/>
                <c:pt idx="0">
                  <c:v>No innovation</c:v>
                </c:pt>
                <c:pt idx="1">
                  <c:v>New to the firm</c:v>
                </c:pt>
                <c:pt idx="2">
                  <c:v>New to the region</c:v>
                </c:pt>
                <c:pt idx="3">
                  <c:v>New to the country</c:v>
                </c:pt>
                <c:pt idx="4">
                  <c:v>New to the world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48.6</c:v>
                </c:pt>
                <c:pt idx="1">
                  <c:v>13.4</c:v>
                </c:pt>
                <c:pt idx="2">
                  <c:v>14.3</c:v>
                </c:pt>
                <c:pt idx="3">
                  <c:v>22</c:v>
                </c:pt>
                <c:pt idx="4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6746256"/>
        <c:axId val="16752920"/>
      </c:barChart>
      <c:catAx>
        <c:axId val="16746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52920"/>
        <c:crosses val="autoZero"/>
        <c:auto val="1"/>
        <c:lblAlgn val="ctr"/>
        <c:lblOffset val="100"/>
        <c:noMultiLvlLbl val="0"/>
      </c:catAx>
      <c:valAx>
        <c:axId val="16752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4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36094-5906-4E45-934C-0F1DD6519C94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CB9EEC-EC8B-4ACE-9A29-61282D22FCCD}">
      <dgm:prSet phldrT="[Текст]"/>
      <dgm:spPr/>
      <dgm:t>
        <a:bodyPr/>
        <a:lstStyle/>
        <a:p>
          <a:r>
            <a:rPr lang="en-US" dirty="0" smtClean="0"/>
            <a:t>To justify theoretically the link between the endowment of intellectual capital and product novelty</a:t>
          </a:r>
          <a:endParaRPr lang="ru-RU" dirty="0"/>
        </a:p>
      </dgm:t>
    </dgm:pt>
    <dgm:pt modelId="{F34A4B2B-1B84-4DB5-AD89-BA4185035F13}" type="parTrans" cxnId="{CB71814B-2906-4EF6-ABF3-B58B43BA1E7C}">
      <dgm:prSet/>
      <dgm:spPr/>
      <dgm:t>
        <a:bodyPr/>
        <a:lstStyle/>
        <a:p>
          <a:endParaRPr lang="ru-RU"/>
        </a:p>
      </dgm:t>
    </dgm:pt>
    <dgm:pt modelId="{B3DEF416-1552-479B-BA57-09D2C0E31D4D}" type="sibTrans" cxnId="{CB71814B-2906-4EF6-ABF3-B58B43BA1E7C}">
      <dgm:prSet/>
      <dgm:spPr/>
      <dgm:t>
        <a:bodyPr/>
        <a:lstStyle/>
        <a:p>
          <a:endParaRPr lang="ru-RU"/>
        </a:p>
      </dgm:t>
    </dgm:pt>
    <dgm:pt modelId="{35E2C1E1-B94C-492F-A781-FBBA96BF658C}">
      <dgm:prSet phldrT="[Текст]"/>
      <dgm:spPr/>
      <dgm:t>
        <a:bodyPr/>
        <a:lstStyle/>
        <a:p>
          <a:r>
            <a:rPr lang="en-US" dirty="0" smtClean="0"/>
            <a:t>To find empirical evidence for such link in Russian business environment </a:t>
          </a:r>
          <a:endParaRPr lang="ru-RU" dirty="0"/>
        </a:p>
      </dgm:t>
    </dgm:pt>
    <dgm:pt modelId="{767524A4-12AE-4886-90C2-1A3386AA94B6}" type="parTrans" cxnId="{A87356CB-C030-4971-B079-EFCE49DB72B2}">
      <dgm:prSet/>
      <dgm:spPr/>
      <dgm:t>
        <a:bodyPr/>
        <a:lstStyle/>
        <a:p>
          <a:endParaRPr lang="ru-RU"/>
        </a:p>
      </dgm:t>
    </dgm:pt>
    <dgm:pt modelId="{B69B1697-50EB-488C-8EEB-BC2903DA4A00}" type="sibTrans" cxnId="{A87356CB-C030-4971-B079-EFCE49DB72B2}">
      <dgm:prSet/>
      <dgm:spPr/>
      <dgm:t>
        <a:bodyPr/>
        <a:lstStyle/>
        <a:p>
          <a:endParaRPr lang="ru-RU"/>
        </a:p>
      </dgm:t>
    </dgm:pt>
    <dgm:pt modelId="{E797DC7E-652A-4BCA-8116-E71B277FC77B}" type="pres">
      <dgm:prSet presAssocID="{8BF36094-5906-4E45-934C-0F1DD6519C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1B85F0-7589-4705-9ED8-B3C276549623}" type="pres">
      <dgm:prSet presAssocID="{87CB9EEC-EC8B-4ACE-9A29-61282D22FCCD}" presName="composite" presStyleCnt="0"/>
      <dgm:spPr/>
    </dgm:pt>
    <dgm:pt modelId="{F2297975-2619-44D2-A5A2-C0495CA46A61}" type="pres">
      <dgm:prSet presAssocID="{87CB9EEC-EC8B-4ACE-9A29-61282D22FCCD}" presName="rect1" presStyleLbl="trAlignAcc1" presStyleIdx="0" presStyleCnt="2" custLinFactNeighborX="-93" custLinFactNeighborY="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8B765-8590-44BF-A4E2-A1E0E858B152}" type="pres">
      <dgm:prSet presAssocID="{87CB9EEC-EC8B-4ACE-9A29-61282D22FCCD}" presName="rect2" presStyleLbl="fgImgPlace1" presStyleIdx="0" presStyleCnt="2"/>
      <dgm:spPr/>
    </dgm:pt>
    <dgm:pt modelId="{A7B3C0AC-4BA4-4AAB-A1A6-69F5960B9C7F}" type="pres">
      <dgm:prSet presAssocID="{B3DEF416-1552-479B-BA57-09D2C0E31D4D}" presName="sibTrans" presStyleCnt="0"/>
      <dgm:spPr/>
    </dgm:pt>
    <dgm:pt modelId="{9DEB770F-7B6D-4D00-BBE9-2A84003E4A71}" type="pres">
      <dgm:prSet presAssocID="{35E2C1E1-B94C-492F-A781-FBBA96BF658C}" presName="composite" presStyleCnt="0"/>
      <dgm:spPr/>
    </dgm:pt>
    <dgm:pt modelId="{0FE6F6BF-3E08-4147-BC1A-EBAB1E726002}" type="pres">
      <dgm:prSet presAssocID="{35E2C1E1-B94C-492F-A781-FBBA96BF658C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E31AE6-7C57-427D-A248-626DFF4488A4}" type="pres">
      <dgm:prSet presAssocID="{35E2C1E1-B94C-492F-A781-FBBA96BF658C}" presName="rect2" presStyleLbl="fgImgPlace1" presStyleIdx="1" presStyleCnt="2"/>
      <dgm:spPr/>
    </dgm:pt>
  </dgm:ptLst>
  <dgm:cxnLst>
    <dgm:cxn modelId="{A87356CB-C030-4971-B079-EFCE49DB72B2}" srcId="{8BF36094-5906-4E45-934C-0F1DD6519C94}" destId="{35E2C1E1-B94C-492F-A781-FBBA96BF658C}" srcOrd="1" destOrd="0" parTransId="{767524A4-12AE-4886-90C2-1A3386AA94B6}" sibTransId="{B69B1697-50EB-488C-8EEB-BC2903DA4A00}"/>
    <dgm:cxn modelId="{B18F4D16-49F4-4872-BC35-6D3AB49D3C05}" type="presOf" srcId="{8BF36094-5906-4E45-934C-0F1DD6519C94}" destId="{E797DC7E-652A-4BCA-8116-E71B277FC77B}" srcOrd="0" destOrd="0" presId="urn:microsoft.com/office/officeart/2008/layout/PictureStrips"/>
    <dgm:cxn modelId="{B4ECF970-8A9F-49A5-B5EC-61371FC793AB}" type="presOf" srcId="{87CB9EEC-EC8B-4ACE-9A29-61282D22FCCD}" destId="{F2297975-2619-44D2-A5A2-C0495CA46A61}" srcOrd="0" destOrd="0" presId="urn:microsoft.com/office/officeart/2008/layout/PictureStrips"/>
    <dgm:cxn modelId="{1CFFBD74-E7DD-4506-ABEE-560074BFFB02}" type="presOf" srcId="{35E2C1E1-B94C-492F-A781-FBBA96BF658C}" destId="{0FE6F6BF-3E08-4147-BC1A-EBAB1E726002}" srcOrd="0" destOrd="0" presId="urn:microsoft.com/office/officeart/2008/layout/PictureStrips"/>
    <dgm:cxn modelId="{CB71814B-2906-4EF6-ABF3-B58B43BA1E7C}" srcId="{8BF36094-5906-4E45-934C-0F1DD6519C94}" destId="{87CB9EEC-EC8B-4ACE-9A29-61282D22FCCD}" srcOrd="0" destOrd="0" parTransId="{F34A4B2B-1B84-4DB5-AD89-BA4185035F13}" sibTransId="{B3DEF416-1552-479B-BA57-09D2C0E31D4D}"/>
    <dgm:cxn modelId="{C3D435B0-CE01-4695-B6C1-7E00E4E5D75A}" type="presParOf" srcId="{E797DC7E-652A-4BCA-8116-E71B277FC77B}" destId="{881B85F0-7589-4705-9ED8-B3C276549623}" srcOrd="0" destOrd="0" presId="urn:microsoft.com/office/officeart/2008/layout/PictureStrips"/>
    <dgm:cxn modelId="{3B7A1326-F62A-4957-9218-14978D6917AD}" type="presParOf" srcId="{881B85F0-7589-4705-9ED8-B3C276549623}" destId="{F2297975-2619-44D2-A5A2-C0495CA46A61}" srcOrd="0" destOrd="0" presId="urn:microsoft.com/office/officeart/2008/layout/PictureStrips"/>
    <dgm:cxn modelId="{63B7FBEA-A983-492D-A7F9-86A06384F9EF}" type="presParOf" srcId="{881B85F0-7589-4705-9ED8-B3C276549623}" destId="{ED68B765-8590-44BF-A4E2-A1E0E858B152}" srcOrd="1" destOrd="0" presId="urn:microsoft.com/office/officeart/2008/layout/PictureStrips"/>
    <dgm:cxn modelId="{54D2F9AB-BEEC-4673-8A52-3B44855F4B84}" type="presParOf" srcId="{E797DC7E-652A-4BCA-8116-E71B277FC77B}" destId="{A7B3C0AC-4BA4-4AAB-A1A6-69F5960B9C7F}" srcOrd="1" destOrd="0" presId="urn:microsoft.com/office/officeart/2008/layout/PictureStrips"/>
    <dgm:cxn modelId="{1C322CD0-5BE5-4EA9-9D39-6A766146CF73}" type="presParOf" srcId="{E797DC7E-652A-4BCA-8116-E71B277FC77B}" destId="{9DEB770F-7B6D-4D00-BBE9-2A84003E4A71}" srcOrd="2" destOrd="0" presId="urn:microsoft.com/office/officeart/2008/layout/PictureStrips"/>
    <dgm:cxn modelId="{76E87A6D-B857-4881-BF42-CFCB0801D977}" type="presParOf" srcId="{9DEB770F-7B6D-4D00-BBE9-2A84003E4A71}" destId="{0FE6F6BF-3E08-4147-BC1A-EBAB1E726002}" srcOrd="0" destOrd="0" presId="urn:microsoft.com/office/officeart/2008/layout/PictureStrips"/>
    <dgm:cxn modelId="{A7FF1A28-35F6-4F61-AB76-D5B37838AFA2}" type="presParOf" srcId="{9DEB770F-7B6D-4D00-BBE9-2A84003E4A71}" destId="{92E31AE6-7C57-427D-A248-626DFF4488A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79E3A6-DB89-4A54-BB3F-7FB7517F8B6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65E4B8C-31C4-4A16-8462-C34C7BCDC0C6}">
      <dgm:prSet phldrT="[Текст]" custT="1"/>
      <dgm:spPr/>
      <dgm:t>
        <a:bodyPr/>
        <a:lstStyle/>
        <a:p>
          <a:r>
            <a:rPr lang="en-US" sz="2000" dirty="0" smtClean="0"/>
            <a:t>New to the firm</a:t>
          </a:r>
          <a:endParaRPr lang="ru-RU" sz="2000" dirty="0"/>
        </a:p>
      </dgm:t>
    </dgm:pt>
    <dgm:pt modelId="{DD9203F9-7A01-4082-B0D8-808D4B19000E}" type="parTrans" cxnId="{B9476AE1-C945-42E7-A077-B030C2C4667C}">
      <dgm:prSet/>
      <dgm:spPr/>
      <dgm:t>
        <a:bodyPr/>
        <a:lstStyle/>
        <a:p>
          <a:endParaRPr lang="ru-RU"/>
        </a:p>
      </dgm:t>
    </dgm:pt>
    <dgm:pt modelId="{89BEEC1D-77A9-4EE1-B5B1-0FBC1A5F12C6}" type="sibTrans" cxnId="{B9476AE1-C945-42E7-A077-B030C2C4667C}">
      <dgm:prSet/>
      <dgm:spPr/>
      <dgm:t>
        <a:bodyPr/>
        <a:lstStyle/>
        <a:p>
          <a:endParaRPr lang="ru-RU"/>
        </a:p>
      </dgm:t>
    </dgm:pt>
    <dgm:pt modelId="{E9328231-FD2B-450E-A843-BF06B3B39A26}">
      <dgm:prSet phldrT="[Текст]" custT="1"/>
      <dgm:spPr/>
      <dgm:t>
        <a:bodyPr/>
        <a:lstStyle/>
        <a:p>
          <a:r>
            <a:rPr lang="en-US" sz="2000" dirty="0" smtClean="0"/>
            <a:t>New to the world</a:t>
          </a:r>
          <a:endParaRPr lang="ru-RU" sz="2000" dirty="0"/>
        </a:p>
      </dgm:t>
    </dgm:pt>
    <dgm:pt modelId="{FC14E56D-3E16-45A1-905A-5E7D0258E389}" type="parTrans" cxnId="{E479CC66-76A4-46F2-89E4-06601CC03E84}">
      <dgm:prSet/>
      <dgm:spPr/>
      <dgm:t>
        <a:bodyPr/>
        <a:lstStyle/>
        <a:p>
          <a:endParaRPr lang="ru-RU"/>
        </a:p>
      </dgm:t>
    </dgm:pt>
    <dgm:pt modelId="{726AC24F-375B-472A-AA10-ACDB092F10E8}" type="sibTrans" cxnId="{E479CC66-76A4-46F2-89E4-06601CC03E84}">
      <dgm:prSet/>
      <dgm:spPr/>
      <dgm:t>
        <a:bodyPr/>
        <a:lstStyle/>
        <a:p>
          <a:endParaRPr lang="ru-RU"/>
        </a:p>
      </dgm:t>
    </dgm:pt>
    <dgm:pt modelId="{130C360F-CB7D-4C91-A9C5-7D0734660B20}">
      <dgm:prSet custT="1"/>
      <dgm:spPr/>
      <dgm:t>
        <a:bodyPr/>
        <a:lstStyle/>
        <a:p>
          <a:r>
            <a:rPr lang="en-US" sz="2000" dirty="0" smtClean="0"/>
            <a:t>New to the country</a:t>
          </a:r>
          <a:endParaRPr lang="ru-RU" sz="2000" dirty="0"/>
        </a:p>
      </dgm:t>
    </dgm:pt>
    <dgm:pt modelId="{26A5E84E-DAB3-4ECA-BF68-CB4DE0969AC6}" type="parTrans" cxnId="{83FBBDB3-1138-4227-B276-9257D820E8F8}">
      <dgm:prSet/>
      <dgm:spPr/>
      <dgm:t>
        <a:bodyPr/>
        <a:lstStyle/>
        <a:p>
          <a:endParaRPr lang="ru-RU"/>
        </a:p>
      </dgm:t>
    </dgm:pt>
    <dgm:pt modelId="{22F04716-360D-43C2-BD2A-99CD776374C5}" type="sibTrans" cxnId="{83FBBDB3-1138-4227-B276-9257D820E8F8}">
      <dgm:prSet/>
      <dgm:spPr/>
      <dgm:t>
        <a:bodyPr/>
        <a:lstStyle/>
        <a:p>
          <a:endParaRPr lang="ru-RU"/>
        </a:p>
      </dgm:t>
    </dgm:pt>
    <dgm:pt modelId="{716BE7DF-F40C-47F6-96E6-BC1AA6508181}" type="pres">
      <dgm:prSet presAssocID="{3979E3A6-DB89-4A54-BB3F-7FB7517F8B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6306031-77BC-482E-A8D7-E6D72AAA7CB6}" type="pres">
      <dgm:prSet presAssocID="{065E4B8C-31C4-4A16-8462-C34C7BCDC0C6}" presName="composite" presStyleCnt="0"/>
      <dgm:spPr/>
    </dgm:pt>
    <dgm:pt modelId="{2AB2E9C8-EFFA-430E-9B6A-5C353D997606}" type="pres">
      <dgm:prSet presAssocID="{065E4B8C-31C4-4A16-8462-C34C7BCDC0C6}" presName="LShape" presStyleLbl="alignNode1" presStyleIdx="0" presStyleCnt="5"/>
      <dgm:spPr/>
    </dgm:pt>
    <dgm:pt modelId="{951C1425-4982-41C9-B409-11C51E6A2EA2}" type="pres">
      <dgm:prSet presAssocID="{065E4B8C-31C4-4A16-8462-C34C7BCDC0C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53F99-A46C-4654-BE01-FBE7DAA0EF28}" type="pres">
      <dgm:prSet presAssocID="{065E4B8C-31C4-4A16-8462-C34C7BCDC0C6}" presName="Triangle" presStyleLbl="alignNode1" presStyleIdx="1" presStyleCnt="5"/>
      <dgm:spPr/>
    </dgm:pt>
    <dgm:pt modelId="{C6806740-135B-4CC8-A8E7-EF75A2A0328B}" type="pres">
      <dgm:prSet presAssocID="{89BEEC1D-77A9-4EE1-B5B1-0FBC1A5F12C6}" presName="sibTrans" presStyleCnt="0"/>
      <dgm:spPr/>
    </dgm:pt>
    <dgm:pt modelId="{51C9616B-0A64-48DD-8631-0CAB256276B4}" type="pres">
      <dgm:prSet presAssocID="{89BEEC1D-77A9-4EE1-B5B1-0FBC1A5F12C6}" presName="space" presStyleCnt="0"/>
      <dgm:spPr/>
    </dgm:pt>
    <dgm:pt modelId="{A133AF2D-283E-4C8F-98EE-F79C4355639E}" type="pres">
      <dgm:prSet presAssocID="{130C360F-CB7D-4C91-A9C5-7D0734660B20}" presName="composite" presStyleCnt="0"/>
      <dgm:spPr/>
    </dgm:pt>
    <dgm:pt modelId="{D568D75F-B834-47CA-A9A2-F4BC471AFF93}" type="pres">
      <dgm:prSet presAssocID="{130C360F-CB7D-4C91-A9C5-7D0734660B20}" presName="LShape" presStyleLbl="alignNode1" presStyleIdx="2" presStyleCnt="5"/>
      <dgm:spPr/>
    </dgm:pt>
    <dgm:pt modelId="{2A886CB0-3464-40C3-8BF0-048B23182A6F}" type="pres">
      <dgm:prSet presAssocID="{130C360F-CB7D-4C91-A9C5-7D0734660B2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2EC89-140F-495D-80F6-D6F88E64AE34}" type="pres">
      <dgm:prSet presAssocID="{130C360F-CB7D-4C91-A9C5-7D0734660B20}" presName="Triangle" presStyleLbl="alignNode1" presStyleIdx="3" presStyleCnt="5"/>
      <dgm:spPr/>
    </dgm:pt>
    <dgm:pt modelId="{2963E4AA-3283-470A-9878-3489A295A4AC}" type="pres">
      <dgm:prSet presAssocID="{22F04716-360D-43C2-BD2A-99CD776374C5}" presName="sibTrans" presStyleCnt="0"/>
      <dgm:spPr/>
    </dgm:pt>
    <dgm:pt modelId="{78001777-0A48-448A-8D50-0B139316C530}" type="pres">
      <dgm:prSet presAssocID="{22F04716-360D-43C2-BD2A-99CD776374C5}" presName="space" presStyleCnt="0"/>
      <dgm:spPr/>
    </dgm:pt>
    <dgm:pt modelId="{3E943D3D-C627-4128-8D7E-4C09F274FCF3}" type="pres">
      <dgm:prSet presAssocID="{E9328231-FD2B-450E-A843-BF06B3B39A26}" presName="composite" presStyleCnt="0"/>
      <dgm:spPr/>
    </dgm:pt>
    <dgm:pt modelId="{E815579B-7474-4628-8304-04B687AD0640}" type="pres">
      <dgm:prSet presAssocID="{E9328231-FD2B-450E-A843-BF06B3B39A26}" presName="LShape" presStyleLbl="alignNode1" presStyleIdx="4" presStyleCnt="5"/>
      <dgm:spPr/>
    </dgm:pt>
    <dgm:pt modelId="{123AF662-E55E-46BA-B69A-244F498EA3FB}" type="pres">
      <dgm:prSet presAssocID="{E9328231-FD2B-450E-A843-BF06B3B39A2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7DEC3B-1265-4E31-9B47-5E692E9AC5F7}" type="presOf" srcId="{E9328231-FD2B-450E-A843-BF06B3B39A26}" destId="{123AF662-E55E-46BA-B69A-244F498EA3FB}" srcOrd="0" destOrd="0" presId="urn:microsoft.com/office/officeart/2009/3/layout/StepUpProcess"/>
    <dgm:cxn modelId="{803621F2-E40A-424F-A6F5-C359C2BF849B}" type="presOf" srcId="{065E4B8C-31C4-4A16-8462-C34C7BCDC0C6}" destId="{951C1425-4982-41C9-B409-11C51E6A2EA2}" srcOrd="0" destOrd="0" presId="urn:microsoft.com/office/officeart/2009/3/layout/StepUpProcess"/>
    <dgm:cxn modelId="{928AC854-B27B-4F0F-997A-24223D4F4DF1}" type="presOf" srcId="{3979E3A6-DB89-4A54-BB3F-7FB7517F8B6C}" destId="{716BE7DF-F40C-47F6-96E6-BC1AA6508181}" srcOrd="0" destOrd="0" presId="urn:microsoft.com/office/officeart/2009/3/layout/StepUpProcess"/>
    <dgm:cxn modelId="{83FBBDB3-1138-4227-B276-9257D820E8F8}" srcId="{3979E3A6-DB89-4A54-BB3F-7FB7517F8B6C}" destId="{130C360F-CB7D-4C91-A9C5-7D0734660B20}" srcOrd="1" destOrd="0" parTransId="{26A5E84E-DAB3-4ECA-BF68-CB4DE0969AC6}" sibTransId="{22F04716-360D-43C2-BD2A-99CD776374C5}"/>
    <dgm:cxn modelId="{B9476AE1-C945-42E7-A077-B030C2C4667C}" srcId="{3979E3A6-DB89-4A54-BB3F-7FB7517F8B6C}" destId="{065E4B8C-31C4-4A16-8462-C34C7BCDC0C6}" srcOrd="0" destOrd="0" parTransId="{DD9203F9-7A01-4082-B0D8-808D4B19000E}" sibTransId="{89BEEC1D-77A9-4EE1-B5B1-0FBC1A5F12C6}"/>
    <dgm:cxn modelId="{E479CC66-76A4-46F2-89E4-06601CC03E84}" srcId="{3979E3A6-DB89-4A54-BB3F-7FB7517F8B6C}" destId="{E9328231-FD2B-450E-A843-BF06B3B39A26}" srcOrd="2" destOrd="0" parTransId="{FC14E56D-3E16-45A1-905A-5E7D0258E389}" sibTransId="{726AC24F-375B-472A-AA10-ACDB092F10E8}"/>
    <dgm:cxn modelId="{F8A0381F-E3E0-4930-AE3D-8FD14857458C}" type="presOf" srcId="{130C360F-CB7D-4C91-A9C5-7D0734660B20}" destId="{2A886CB0-3464-40C3-8BF0-048B23182A6F}" srcOrd="0" destOrd="0" presId="urn:microsoft.com/office/officeart/2009/3/layout/StepUpProcess"/>
    <dgm:cxn modelId="{93E5C7EA-48D9-4A2F-8AD2-7DD373674E20}" type="presParOf" srcId="{716BE7DF-F40C-47F6-96E6-BC1AA6508181}" destId="{36306031-77BC-482E-A8D7-E6D72AAA7CB6}" srcOrd="0" destOrd="0" presId="urn:microsoft.com/office/officeart/2009/3/layout/StepUpProcess"/>
    <dgm:cxn modelId="{7245E96B-38C2-43DE-A48F-4251C303562D}" type="presParOf" srcId="{36306031-77BC-482E-A8D7-E6D72AAA7CB6}" destId="{2AB2E9C8-EFFA-430E-9B6A-5C353D997606}" srcOrd="0" destOrd="0" presId="urn:microsoft.com/office/officeart/2009/3/layout/StepUpProcess"/>
    <dgm:cxn modelId="{C0AA1C51-C312-4664-B3BD-1CB7C5533228}" type="presParOf" srcId="{36306031-77BC-482E-A8D7-E6D72AAA7CB6}" destId="{951C1425-4982-41C9-B409-11C51E6A2EA2}" srcOrd="1" destOrd="0" presId="urn:microsoft.com/office/officeart/2009/3/layout/StepUpProcess"/>
    <dgm:cxn modelId="{780D6513-0BB8-410F-B53F-40C61B532BAE}" type="presParOf" srcId="{36306031-77BC-482E-A8D7-E6D72AAA7CB6}" destId="{97E53F99-A46C-4654-BE01-FBE7DAA0EF28}" srcOrd="2" destOrd="0" presId="urn:microsoft.com/office/officeart/2009/3/layout/StepUpProcess"/>
    <dgm:cxn modelId="{6BDB2E8A-219C-4F5E-9D86-A5E7371F025C}" type="presParOf" srcId="{716BE7DF-F40C-47F6-96E6-BC1AA6508181}" destId="{C6806740-135B-4CC8-A8E7-EF75A2A0328B}" srcOrd="1" destOrd="0" presId="urn:microsoft.com/office/officeart/2009/3/layout/StepUpProcess"/>
    <dgm:cxn modelId="{AF3F6684-10CD-42B6-AADC-EFB723B0B081}" type="presParOf" srcId="{C6806740-135B-4CC8-A8E7-EF75A2A0328B}" destId="{51C9616B-0A64-48DD-8631-0CAB256276B4}" srcOrd="0" destOrd="0" presId="urn:microsoft.com/office/officeart/2009/3/layout/StepUpProcess"/>
    <dgm:cxn modelId="{B8ACB8AA-140C-4330-B7A5-48D058EA6878}" type="presParOf" srcId="{716BE7DF-F40C-47F6-96E6-BC1AA6508181}" destId="{A133AF2D-283E-4C8F-98EE-F79C4355639E}" srcOrd="2" destOrd="0" presId="urn:microsoft.com/office/officeart/2009/3/layout/StepUpProcess"/>
    <dgm:cxn modelId="{19EE72A8-AD8B-4728-AD63-B07E45B34081}" type="presParOf" srcId="{A133AF2D-283E-4C8F-98EE-F79C4355639E}" destId="{D568D75F-B834-47CA-A9A2-F4BC471AFF93}" srcOrd="0" destOrd="0" presId="urn:microsoft.com/office/officeart/2009/3/layout/StepUpProcess"/>
    <dgm:cxn modelId="{95A73301-26C1-4E6C-A477-DAABADF3F443}" type="presParOf" srcId="{A133AF2D-283E-4C8F-98EE-F79C4355639E}" destId="{2A886CB0-3464-40C3-8BF0-048B23182A6F}" srcOrd="1" destOrd="0" presId="urn:microsoft.com/office/officeart/2009/3/layout/StepUpProcess"/>
    <dgm:cxn modelId="{47F0514E-3A8D-4AA9-B61F-F17C56A03071}" type="presParOf" srcId="{A133AF2D-283E-4C8F-98EE-F79C4355639E}" destId="{80B2EC89-140F-495D-80F6-D6F88E64AE34}" srcOrd="2" destOrd="0" presId="urn:microsoft.com/office/officeart/2009/3/layout/StepUpProcess"/>
    <dgm:cxn modelId="{740D65FA-2870-4592-A0D9-C7E07EE45FE8}" type="presParOf" srcId="{716BE7DF-F40C-47F6-96E6-BC1AA6508181}" destId="{2963E4AA-3283-470A-9878-3489A295A4AC}" srcOrd="3" destOrd="0" presId="urn:microsoft.com/office/officeart/2009/3/layout/StepUpProcess"/>
    <dgm:cxn modelId="{0CAFC5FB-FF9E-4A7A-834C-890BD84E6881}" type="presParOf" srcId="{2963E4AA-3283-470A-9878-3489A295A4AC}" destId="{78001777-0A48-448A-8D50-0B139316C530}" srcOrd="0" destOrd="0" presId="urn:microsoft.com/office/officeart/2009/3/layout/StepUpProcess"/>
    <dgm:cxn modelId="{69D86076-0CF3-47F7-BE4C-F0382F310CB0}" type="presParOf" srcId="{716BE7DF-F40C-47F6-96E6-BC1AA6508181}" destId="{3E943D3D-C627-4128-8D7E-4C09F274FCF3}" srcOrd="4" destOrd="0" presId="urn:microsoft.com/office/officeart/2009/3/layout/StepUpProcess"/>
    <dgm:cxn modelId="{8BFE7F7B-D3D4-419F-9C8D-3AF62E3DB7DF}" type="presParOf" srcId="{3E943D3D-C627-4128-8D7E-4C09F274FCF3}" destId="{E815579B-7474-4628-8304-04B687AD0640}" srcOrd="0" destOrd="0" presId="urn:microsoft.com/office/officeart/2009/3/layout/StepUpProcess"/>
    <dgm:cxn modelId="{36A32266-CCB8-474A-9D90-7FE95976175F}" type="presParOf" srcId="{3E943D3D-C627-4128-8D7E-4C09F274FCF3}" destId="{123AF662-E55E-46BA-B69A-244F498EA3F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C03C74-E623-4EFF-BB52-FA6B63A5888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BF6C74-C45F-4D3A-9718-F4D3030D0722}">
      <dgm:prSet phldrT="[Текст]" custT="1"/>
      <dgm:spPr/>
      <dgm:t>
        <a:bodyPr/>
        <a:lstStyle/>
        <a:p>
          <a:r>
            <a:rPr lang="en-US" sz="1800" dirty="0" smtClean="0"/>
            <a:t>Intellectual capital</a:t>
          </a:r>
          <a:endParaRPr lang="ru-RU" sz="1800" dirty="0"/>
        </a:p>
      </dgm:t>
    </dgm:pt>
    <dgm:pt modelId="{7A205EBB-E44E-41FD-8DC2-23E5DBC86851}" type="parTrans" cxnId="{9DADC82D-719D-4B48-A5BD-F060B700F121}">
      <dgm:prSet/>
      <dgm:spPr/>
      <dgm:t>
        <a:bodyPr/>
        <a:lstStyle/>
        <a:p>
          <a:endParaRPr lang="ru-RU"/>
        </a:p>
      </dgm:t>
    </dgm:pt>
    <dgm:pt modelId="{3233C6D3-0A7D-4619-B095-C153758D951D}" type="sibTrans" cxnId="{9DADC82D-719D-4B48-A5BD-F060B700F121}">
      <dgm:prSet/>
      <dgm:spPr/>
      <dgm:t>
        <a:bodyPr/>
        <a:lstStyle/>
        <a:p>
          <a:endParaRPr lang="ru-RU"/>
        </a:p>
      </dgm:t>
    </dgm:pt>
    <dgm:pt modelId="{E48FACAC-A6AB-4F79-802A-A90F2FB875EF}">
      <dgm:prSet phldrT="[Текст]" custT="1"/>
      <dgm:spPr/>
      <dgm:t>
        <a:bodyPr/>
        <a:lstStyle/>
        <a:p>
          <a:r>
            <a:rPr lang="en-US" sz="2000" dirty="0" smtClean="0"/>
            <a:t>Human  capital</a:t>
          </a:r>
          <a:endParaRPr lang="ru-RU" sz="2000" dirty="0"/>
        </a:p>
      </dgm:t>
    </dgm:pt>
    <dgm:pt modelId="{EF1AEF84-EAED-4917-82DE-4A4F409F78B0}" type="parTrans" cxnId="{86FB41CE-C01D-46CD-B50C-F18A7A070983}">
      <dgm:prSet/>
      <dgm:spPr/>
      <dgm:t>
        <a:bodyPr/>
        <a:lstStyle/>
        <a:p>
          <a:endParaRPr lang="ru-RU"/>
        </a:p>
      </dgm:t>
    </dgm:pt>
    <dgm:pt modelId="{B283ED69-27CA-4047-860F-99A20961D9EC}" type="sibTrans" cxnId="{86FB41CE-C01D-46CD-B50C-F18A7A070983}">
      <dgm:prSet/>
      <dgm:spPr/>
      <dgm:t>
        <a:bodyPr/>
        <a:lstStyle/>
        <a:p>
          <a:endParaRPr lang="ru-RU"/>
        </a:p>
      </dgm:t>
    </dgm:pt>
    <dgm:pt modelId="{F9D9F29F-189E-40CD-B59D-2A173E2286F6}">
      <dgm:prSet phldrT="[Текст]"/>
      <dgm:spPr/>
      <dgm:t>
        <a:bodyPr/>
        <a:lstStyle/>
        <a:p>
          <a:r>
            <a:rPr lang="en-GB" dirty="0" smtClean="0"/>
            <a:t>What the single employee brings into the value-adding processes</a:t>
          </a:r>
          <a:endParaRPr lang="ru-RU" dirty="0"/>
        </a:p>
      </dgm:t>
    </dgm:pt>
    <dgm:pt modelId="{C8601CF9-385C-4A87-BC3E-5DBE83270D1F}" type="parTrans" cxnId="{2121786D-527B-476E-BDB8-E4FF6E08D7B5}">
      <dgm:prSet/>
      <dgm:spPr/>
      <dgm:t>
        <a:bodyPr/>
        <a:lstStyle/>
        <a:p>
          <a:endParaRPr lang="ru-RU"/>
        </a:p>
      </dgm:t>
    </dgm:pt>
    <dgm:pt modelId="{B876C215-E73E-4403-873F-6EB2301D810B}" type="sibTrans" cxnId="{2121786D-527B-476E-BDB8-E4FF6E08D7B5}">
      <dgm:prSet/>
      <dgm:spPr/>
      <dgm:t>
        <a:bodyPr/>
        <a:lstStyle/>
        <a:p>
          <a:endParaRPr lang="ru-RU"/>
        </a:p>
      </dgm:t>
    </dgm:pt>
    <dgm:pt modelId="{CEF433CC-A865-4D34-ADC4-4D7860F2E3E7}">
      <dgm:prSet phldrT="[Текст]" custT="1"/>
      <dgm:spPr/>
      <dgm:t>
        <a:bodyPr/>
        <a:lstStyle/>
        <a:p>
          <a:r>
            <a:rPr lang="en-US" sz="2000" dirty="0" smtClean="0"/>
            <a:t>Relational capital</a:t>
          </a:r>
          <a:endParaRPr lang="ru-RU" sz="2000" dirty="0"/>
        </a:p>
      </dgm:t>
    </dgm:pt>
    <dgm:pt modelId="{64074E34-7AC7-47C7-B2A4-972C624D20A7}" type="parTrans" cxnId="{F838E9B8-97AD-468E-9380-57C401826DA1}">
      <dgm:prSet/>
      <dgm:spPr/>
      <dgm:t>
        <a:bodyPr/>
        <a:lstStyle/>
        <a:p>
          <a:endParaRPr lang="ru-RU"/>
        </a:p>
      </dgm:t>
    </dgm:pt>
    <dgm:pt modelId="{31991107-A757-4DDD-80F0-6D857101D3F7}" type="sibTrans" cxnId="{F838E9B8-97AD-468E-9380-57C401826DA1}">
      <dgm:prSet/>
      <dgm:spPr/>
      <dgm:t>
        <a:bodyPr/>
        <a:lstStyle/>
        <a:p>
          <a:endParaRPr lang="ru-RU"/>
        </a:p>
      </dgm:t>
    </dgm:pt>
    <dgm:pt modelId="{A223FC80-AEBB-4F17-A2A4-1CE95A624DE1}">
      <dgm:prSet phldrT="[Текст]"/>
      <dgm:spPr/>
      <dgm:t>
        <a:bodyPr/>
        <a:lstStyle/>
        <a:p>
          <a:r>
            <a:rPr lang="en-GB" dirty="0" smtClean="0"/>
            <a:t>The relations of the company to external stakeholders</a:t>
          </a:r>
          <a:endParaRPr lang="ru-RU" dirty="0"/>
        </a:p>
      </dgm:t>
    </dgm:pt>
    <dgm:pt modelId="{5E01437C-E8F7-4D6C-B7B1-84E1E1112EA1}" type="parTrans" cxnId="{8BBE0BF6-442C-4601-9197-AD8C60A90A0A}">
      <dgm:prSet/>
      <dgm:spPr/>
      <dgm:t>
        <a:bodyPr/>
        <a:lstStyle/>
        <a:p>
          <a:endParaRPr lang="ru-RU"/>
        </a:p>
      </dgm:t>
    </dgm:pt>
    <dgm:pt modelId="{C9BD7BFA-7A53-4E7D-8F61-16C0C15AFC99}" type="sibTrans" cxnId="{8BBE0BF6-442C-4601-9197-AD8C60A90A0A}">
      <dgm:prSet/>
      <dgm:spPr/>
      <dgm:t>
        <a:bodyPr/>
        <a:lstStyle/>
        <a:p>
          <a:endParaRPr lang="ru-RU"/>
        </a:p>
      </dgm:t>
    </dgm:pt>
    <dgm:pt modelId="{3A18D00A-4E3D-481E-AD33-7A775C003CF6}">
      <dgm:prSet custT="1"/>
      <dgm:spPr/>
      <dgm:t>
        <a:bodyPr/>
        <a:lstStyle/>
        <a:p>
          <a:r>
            <a:rPr lang="en-US" sz="2000" dirty="0" smtClean="0"/>
            <a:t>Structural capital</a:t>
          </a:r>
          <a:endParaRPr lang="ru-RU" sz="2000" dirty="0"/>
        </a:p>
      </dgm:t>
    </dgm:pt>
    <dgm:pt modelId="{2B6C24CF-C8AB-4BCA-9057-043B16FD37D0}" type="parTrans" cxnId="{DCD362E9-3ABC-41CF-9A32-FCC64BD62E50}">
      <dgm:prSet/>
      <dgm:spPr/>
      <dgm:t>
        <a:bodyPr/>
        <a:lstStyle/>
        <a:p>
          <a:endParaRPr lang="ru-RU"/>
        </a:p>
      </dgm:t>
    </dgm:pt>
    <dgm:pt modelId="{8830A71E-F9D0-4F5B-B54B-6A6685291FE6}" type="sibTrans" cxnId="{DCD362E9-3ABC-41CF-9A32-FCC64BD62E50}">
      <dgm:prSet/>
      <dgm:spPr/>
      <dgm:t>
        <a:bodyPr/>
        <a:lstStyle/>
        <a:p>
          <a:endParaRPr lang="ru-RU"/>
        </a:p>
      </dgm:t>
    </dgm:pt>
    <dgm:pt modelId="{47411AF0-20D1-4F99-A525-93506654551F}">
      <dgm:prSet/>
      <dgm:spPr/>
      <dgm:t>
        <a:bodyPr/>
        <a:lstStyle/>
        <a:p>
          <a:r>
            <a:rPr lang="en-GB" dirty="0" smtClean="0"/>
            <a:t>How people are connected within the company, and what remains when the employee leaves the company</a:t>
          </a:r>
          <a:endParaRPr lang="ru-RU" dirty="0"/>
        </a:p>
      </dgm:t>
    </dgm:pt>
    <dgm:pt modelId="{420AA0E3-B1E2-44EB-82BD-D3383B56EBE9}" type="parTrans" cxnId="{7AE6BE33-DDDC-4324-8748-1FC344D78B1E}">
      <dgm:prSet/>
      <dgm:spPr/>
      <dgm:t>
        <a:bodyPr/>
        <a:lstStyle/>
        <a:p>
          <a:endParaRPr lang="ru-RU"/>
        </a:p>
      </dgm:t>
    </dgm:pt>
    <dgm:pt modelId="{29489DD7-4D2A-421E-8FBF-53FF1158977E}" type="sibTrans" cxnId="{7AE6BE33-DDDC-4324-8748-1FC344D78B1E}">
      <dgm:prSet/>
      <dgm:spPr/>
      <dgm:t>
        <a:bodyPr/>
        <a:lstStyle/>
        <a:p>
          <a:endParaRPr lang="ru-RU"/>
        </a:p>
      </dgm:t>
    </dgm:pt>
    <dgm:pt modelId="{1AFC97EF-E4F0-456C-AFF6-A6AA6A22F839}" type="pres">
      <dgm:prSet presAssocID="{ACC03C74-E623-4EFF-BB52-FA6B63A5888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DDDC0ED-4597-4DC0-B785-8C7C7E238319}" type="pres">
      <dgm:prSet presAssocID="{71BF6C74-C45F-4D3A-9718-F4D3030D0722}" presName="hierRoot1" presStyleCnt="0"/>
      <dgm:spPr/>
    </dgm:pt>
    <dgm:pt modelId="{C0C8EAA3-7B92-44B6-8492-C5492AD76785}" type="pres">
      <dgm:prSet presAssocID="{71BF6C74-C45F-4D3A-9718-F4D3030D0722}" presName="composite" presStyleCnt="0"/>
      <dgm:spPr/>
    </dgm:pt>
    <dgm:pt modelId="{D60CCF17-F70F-4C0D-B67A-6A790D675521}" type="pres">
      <dgm:prSet presAssocID="{71BF6C74-C45F-4D3A-9718-F4D3030D0722}" presName="background" presStyleLbl="node0" presStyleIdx="0" presStyleCnt="1"/>
      <dgm:spPr/>
    </dgm:pt>
    <dgm:pt modelId="{37FD5056-FA4F-4A88-8B2B-DDA240B610D9}" type="pres">
      <dgm:prSet presAssocID="{71BF6C74-C45F-4D3A-9718-F4D3030D072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C7C222-D917-4B58-AF09-68EBA1157766}" type="pres">
      <dgm:prSet presAssocID="{71BF6C74-C45F-4D3A-9718-F4D3030D0722}" presName="hierChild2" presStyleCnt="0"/>
      <dgm:spPr/>
    </dgm:pt>
    <dgm:pt modelId="{83EE79E4-FDCE-44E0-9081-EBC3745209D7}" type="pres">
      <dgm:prSet presAssocID="{EF1AEF84-EAED-4917-82DE-4A4F409F78B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87C0472-E459-4189-9954-94DCB6B5F5C0}" type="pres">
      <dgm:prSet presAssocID="{E48FACAC-A6AB-4F79-802A-A90F2FB875EF}" presName="hierRoot2" presStyleCnt="0"/>
      <dgm:spPr/>
    </dgm:pt>
    <dgm:pt modelId="{4D097300-3E4E-42F0-A6E4-3BB0F8DD07D0}" type="pres">
      <dgm:prSet presAssocID="{E48FACAC-A6AB-4F79-802A-A90F2FB875EF}" presName="composite2" presStyleCnt="0"/>
      <dgm:spPr/>
    </dgm:pt>
    <dgm:pt modelId="{F28A60C4-41B8-4CD3-A96E-736D10A2F656}" type="pres">
      <dgm:prSet presAssocID="{E48FACAC-A6AB-4F79-802A-A90F2FB875EF}" presName="background2" presStyleLbl="node2" presStyleIdx="0" presStyleCnt="3"/>
      <dgm:spPr/>
    </dgm:pt>
    <dgm:pt modelId="{2868154A-8F93-4888-8F15-DBCBB7F03E66}" type="pres">
      <dgm:prSet presAssocID="{E48FACAC-A6AB-4F79-802A-A90F2FB875E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2A3E06-B52B-482B-BB17-B204CB56DE16}" type="pres">
      <dgm:prSet presAssocID="{E48FACAC-A6AB-4F79-802A-A90F2FB875EF}" presName="hierChild3" presStyleCnt="0"/>
      <dgm:spPr/>
    </dgm:pt>
    <dgm:pt modelId="{45146E83-9951-4FEB-B545-7DFF41F1666C}" type="pres">
      <dgm:prSet presAssocID="{C8601CF9-385C-4A87-BC3E-5DBE83270D1F}" presName="Name17" presStyleLbl="parChTrans1D3" presStyleIdx="0" presStyleCnt="3"/>
      <dgm:spPr/>
      <dgm:t>
        <a:bodyPr/>
        <a:lstStyle/>
        <a:p>
          <a:endParaRPr lang="ru-RU"/>
        </a:p>
      </dgm:t>
    </dgm:pt>
    <dgm:pt modelId="{042D6EA1-2D65-46CF-8696-7F0ECDD859B8}" type="pres">
      <dgm:prSet presAssocID="{F9D9F29F-189E-40CD-B59D-2A173E2286F6}" presName="hierRoot3" presStyleCnt="0"/>
      <dgm:spPr/>
    </dgm:pt>
    <dgm:pt modelId="{B2F4B3DB-2265-4785-B304-D15C94A18F54}" type="pres">
      <dgm:prSet presAssocID="{F9D9F29F-189E-40CD-B59D-2A173E2286F6}" presName="composite3" presStyleCnt="0"/>
      <dgm:spPr/>
    </dgm:pt>
    <dgm:pt modelId="{0185E0AF-88D1-4D80-8D5D-8E21027A4399}" type="pres">
      <dgm:prSet presAssocID="{F9D9F29F-189E-40CD-B59D-2A173E2286F6}" presName="background3" presStyleLbl="node3" presStyleIdx="0" presStyleCnt="3"/>
      <dgm:spPr/>
    </dgm:pt>
    <dgm:pt modelId="{D1293765-0505-4B28-A0A6-EB22B494CEFE}" type="pres">
      <dgm:prSet presAssocID="{F9D9F29F-189E-40CD-B59D-2A173E2286F6}" presName="text3" presStyleLbl="fgAcc3" presStyleIdx="0" presStyleCnt="3" custScaleX="1215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159DA2-A509-4652-84F3-E0A91B8756B9}" type="pres">
      <dgm:prSet presAssocID="{F9D9F29F-189E-40CD-B59D-2A173E2286F6}" presName="hierChild4" presStyleCnt="0"/>
      <dgm:spPr/>
    </dgm:pt>
    <dgm:pt modelId="{315539F4-FE00-4794-9F43-809823C3B76C}" type="pres">
      <dgm:prSet presAssocID="{2B6C24CF-C8AB-4BCA-9057-043B16FD37D0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2EF71C2-8041-404D-9C60-202BA0FB9130}" type="pres">
      <dgm:prSet presAssocID="{3A18D00A-4E3D-481E-AD33-7A775C003CF6}" presName="hierRoot2" presStyleCnt="0"/>
      <dgm:spPr/>
    </dgm:pt>
    <dgm:pt modelId="{35D0F16B-3D5F-485C-85F6-288A68298AD7}" type="pres">
      <dgm:prSet presAssocID="{3A18D00A-4E3D-481E-AD33-7A775C003CF6}" presName="composite2" presStyleCnt="0"/>
      <dgm:spPr/>
    </dgm:pt>
    <dgm:pt modelId="{709317FE-25C2-46C9-B3E1-B6AEF9EA6824}" type="pres">
      <dgm:prSet presAssocID="{3A18D00A-4E3D-481E-AD33-7A775C003CF6}" presName="background2" presStyleLbl="node2" presStyleIdx="1" presStyleCnt="3"/>
      <dgm:spPr/>
    </dgm:pt>
    <dgm:pt modelId="{520D7418-6584-41B1-8789-0BDFA37A14DA}" type="pres">
      <dgm:prSet presAssocID="{3A18D00A-4E3D-481E-AD33-7A775C003CF6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004326-868D-4CF3-B343-BD49FA967358}" type="pres">
      <dgm:prSet presAssocID="{3A18D00A-4E3D-481E-AD33-7A775C003CF6}" presName="hierChild3" presStyleCnt="0"/>
      <dgm:spPr/>
    </dgm:pt>
    <dgm:pt modelId="{60626766-BD14-492E-9218-317E12C10206}" type="pres">
      <dgm:prSet presAssocID="{420AA0E3-B1E2-44EB-82BD-D3383B56EBE9}" presName="Name17" presStyleLbl="parChTrans1D3" presStyleIdx="1" presStyleCnt="3"/>
      <dgm:spPr/>
      <dgm:t>
        <a:bodyPr/>
        <a:lstStyle/>
        <a:p>
          <a:endParaRPr lang="ru-RU"/>
        </a:p>
      </dgm:t>
    </dgm:pt>
    <dgm:pt modelId="{60C4A390-0F99-40AC-9FB2-FA4FB9893867}" type="pres">
      <dgm:prSet presAssocID="{47411AF0-20D1-4F99-A525-93506654551F}" presName="hierRoot3" presStyleCnt="0"/>
      <dgm:spPr/>
    </dgm:pt>
    <dgm:pt modelId="{CE60C881-C801-4F87-8551-FD5DFDE165BE}" type="pres">
      <dgm:prSet presAssocID="{47411AF0-20D1-4F99-A525-93506654551F}" presName="composite3" presStyleCnt="0"/>
      <dgm:spPr/>
    </dgm:pt>
    <dgm:pt modelId="{9C1534B4-A7C5-4DFD-A9D6-5C6B141AA943}" type="pres">
      <dgm:prSet presAssocID="{47411AF0-20D1-4F99-A525-93506654551F}" presName="background3" presStyleLbl="node3" presStyleIdx="1" presStyleCnt="3"/>
      <dgm:spPr/>
    </dgm:pt>
    <dgm:pt modelId="{C41BC063-460F-48B9-97FD-8DEFE151ED53}" type="pres">
      <dgm:prSet presAssocID="{47411AF0-20D1-4F99-A525-93506654551F}" presName="text3" presStyleLbl="fgAcc3" presStyleIdx="1" presStyleCnt="3" custScaleX="1159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37256C-AA2F-4ED8-AF58-456F69770615}" type="pres">
      <dgm:prSet presAssocID="{47411AF0-20D1-4F99-A525-93506654551F}" presName="hierChild4" presStyleCnt="0"/>
      <dgm:spPr/>
    </dgm:pt>
    <dgm:pt modelId="{4646E396-FFF1-4C63-AD37-75440EF00B8D}" type="pres">
      <dgm:prSet presAssocID="{64074E34-7AC7-47C7-B2A4-972C624D20A7}" presName="Name10" presStyleLbl="parChTrans1D2" presStyleIdx="2" presStyleCnt="3"/>
      <dgm:spPr/>
      <dgm:t>
        <a:bodyPr/>
        <a:lstStyle/>
        <a:p>
          <a:endParaRPr lang="ru-RU"/>
        </a:p>
      </dgm:t>
    </dgm:pt>
    <dgm:pt modelId="{AB751AC9-62F9-4D6F-8704-09D6D335C237}" type="pres">
      <dgm:prSet presAssocID="{CEF433CC-A865-4D34-ADC4-4D7860F2E3E7}" presName="hierRoot2" presStyleCnt="0"/>
      <dgm:spPr/>
    </dgm:pt>
    <dgm:pt modelId="{070FE18B-1AF5-4A7E-A7A2-B9FB289B9AE7}" type="pres">
      <dgm:prSet presAssocID="{CEF433CC-A865-4D34-ADC4-4D7860F2E3E7}" presName="composite2" presStyleCnt="0"/>
      <dgm:spPr/>
    </dgm:pt>
    <dgm:pt modelId="{74704D3D-5F9C-4208-BA7B-4CC44816B187}" type="pres">
      <dgm:prSet presAssocID="{CEF433CC-A865-4D34-ADC4-4D7860F2E3E7}" presName="background2" presStyleLbl="node2" presStyleIdx="2" presStyleCnt="3"/>
      <dgm:spPr/>
    </dgm:pt>
    <dgm:pt modelId="{3EBD1E3E-E966-423A-ACFD-FA2C0BF85F89}" type="pres">
      <dgm:prSet presAssocID="{CEF433CC-A865-4D34-ADC4-4D7860F2E3E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6E1C9-6829-4771-AB81-AADBC3F2C129}" type="pres">
      <dgm:prSet presAssocID="{CEF433CC-A865-4D34-ADC4-4D7860F2E3E7}" presName="hierChild3" presStyleCnt="0"/>
      <dgm:spPr/>
    </dgm:pt>
    <dgm:pt modelId="{35088176-9D21-4E4D-8B25-ABFBA438E06C}" type="pres">
      <dgm:prSet presAssocID="{5E01437C-E8F7-4D6C-B7B1-84E1E1112EA1}" presName="Name17" presStyleLbl="parChTrans1D3" presStyleIdx="2" presStyleCnt="3"/>
      <dgm:spPr/>
      <dgm:t>
        <a:bodyPr/>
        <a:lstStyle/>
        <a:p>
          <a:endParaRPr lang="ru-RU"/>
        </a:p>
      </dgm:t>
    </dgm:pt>
    <dgm:pt modelId="{9CBD98E9-3B90-4781-93B0-D03167DFB3FE}" type="pres">
      <dgm:prSet presAssocID="{A223FC80-AEBB-4F17-A2A4-1CE95A624DE1}" presName="hierRoot3" presStyleCnt="0"/>
      <dgm:spPr/>
    </dgm:pt>
    <dgm:pt modelId="{04343AB8-883C-4C77-9098-006ED8EE3D47}" type="pres">
      <dgm:prSet presAssocID="{A223FC80-AEBB-4F17-A2A4-1CE95A624DE1}" presName="composite3" presStyleCnt="0"/>
      <dgm:spPr/>
    </dgm:pt>
    <dgm:pt modelId="{FAC30D24-1AB8-4670-B767-27D2ED841926}" type="pres">
      <dgm:prSet presAssocID="{A223FC80-AEBB-4F17-A2A4-1CE95A624DE1}" presName="background3" presStyleLbl="node3" presStyleIdx="2" presStyleCnt="3"/>
      <dgm:spPr/>
    </dgm:pt>
    <dgm:pt modelId="{BCD6A1DA-0065-4C9B-A1B3-B7C5F7760994}" type="pres">
      <dgm:prSet presAssocID="{A223FC80-AEBB-4F17-A2A4-1CE95A624DE1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D5C35D-0F4A-4E3F-A647-05307B279A07}" type="pres">
      <dgm:prSet presAssocID="{A223FC80-AEBB-4F17-A2A4-1CE95A624DE1}" presName="hierChild4" presStyleCnt="0"/>
      <dgm:spPr/>
    </dgm:pt>
  </dgm:ptLst>
  <dgm:cxnLst>
    <dgm:cxn modelId="{E6409630-FA64-450A-9A21-DCFE15DECED9}" type="presOf" srcId="{A223FC80-AEBB-4F17-A2A4-1CE95A624DE1}" destId="{BCD6A1DA-0065-4C9B-A1B3-B7C5F7760994}" srcOrd="0" destOrd="0" presId="urn:microsoft.com/office/officeart/2005/8/layout/hierarchy1"/>
    <dgm:cxn modelId="{7AE6BE33-DDDC-4324-8748-1FC344D78B1E}" srcId="{3A18D00A-4E3D-481E-AD33-7A775C003CF6}" destId="{47411AF0-20D1-4F99-A525-93506654551F}" srcOrd="0" destOrd="0" parTransId="{420AA0E3-B1E2-44EB-82BD-D3383B56EBE9}" sibTransId="{29489DD7-4D2A-421E-8FBF-53FF1158977E}"/>
    <dgm:cxn modelId="{6C5ACF7E-1C51-43EE-A060-0EB2513C5A99}" type="presOf" srcId="{71BF6C74-C45F-4D3A-9718-F4D3030D0722}" destId="{37FD5056-FA4F-4A88-8B2B-DDA240B610D9}" srcOrd="0" destOrd="0" presId="urn:microsoft.com/office/officeart/2005/8/layout/hierarchy1"/>
    <dgm:cxn modelId="{DCD362E9-3ABC-41CF-9A32-FCC64BD62E50}" srcId="{71BF6C74-C45F-4D3A-9718-F4D3030D0722}" destId="{3A18D00A-4E3D-481E-AD33-7A775C003CF6}" srcOrd="1" destOrd="0" parTransId="{2B6C24CF-C8AB-4BCA-9057-043B16FD37D0}" sibTransId="{8830A71E-F9D0-4F5B-B54B-6A6685291FE6}"/>
    <dgm:cxn modelId="{9DADC82D-719D-4B48-A5BD-F060B700F121}" srcId="{ACC03C74-E623-4EFF-BB52-FA6B63A58885}" destId="{71BF6C74-C45F-4D3A-9718-F4D3030D0722}" srcOrd="0" destOrd="0" parTransId="{7A205EBB-E44E-41FD-8DC2-23E5DBC86851}" sibTransId="{3233C6D3-0A7D-4619-B095-C153758D951D}"/>
    <dgm:cxn modelId="{3B555F00-1E1E-4E2B-8AB6-70C84465A719}" type="presOf" srcId="{F9D9F29F-189E-40CD-B59D-2A173E2286F6}" destId="{D1293765-0505-4B28-A0A6-EB22B494CEFE}" srcOrd="0" destOrd="0" presId="urn:microsoft.com/office/officeart/2005/8/layout/hierarchy1"/>
    <dgm:cxn modelId="{86FB41CE-C01D-46CD-B50C-F18A7A070983}" srcId="{71BF6C74-C45F-4D3A-9718-F4D3030D0722}" destId="{E48FACAC-A6AB-4F79-802A-A90F2FB875EF}" srcOrd="0" destOrd="0" parTransId="{EF1AEF84-EAED-4917-82DE-4A4F409F78B0}" sibTransId="{B283ED69-27CA-4047-860F-99A20961D9EC}"/>
    <dgm:cxn modelId="{8E081DF9-BF6C-4EF1-BC60-A111ECF58841}" type="presOf" srcId="{ACC03C74-E623-4EFF-BB52-FA6B63A58885}" destId="{1AFC97EF-E4F0-456C-AFF6-A6AA6A22F839}" srcOrd="0" destOrd="0" presId="urn:microsoft.com/office/officeart/2005/8/layout/hierarchy1"/>
    <dgm:cxn modelId="{6252952F-E26C-4898-919E-13AC6414E410}" type="presOf" srcId="{3A18D00A-4E3D-481E-AD33-7A775C003CF6}" destId="{520D7418-6584-41B1-8789-0BDFA37A14DA}" srcOrd="0" destOrd="0" presId="urn:microsoft.com/office/officeart/2005/8/layout/hierarchy1"/>
    <dgm:cxn modelId="{170DF417-7DC2-4E46-BF6C-45DE0AE53BF3}" type="presOf" srcId="{420AA0E3-B1E2-44EB-82BD-D3383B56EBE9}" destId="{60626766-BD14-492E-9218-317E12C10206}" srcOrd="0" destOrd="0" presId="urn:microsoft.com/office/officeart/2005/8/layout/hierarchy1"/>
    <dgm:cxn modelId="{273E4C42-DF73-43AF-839C-C425494F245D}" type="presOf" srcId="{5E01437C-E8F7-4D6C-B7B1-84E1E1112EA1}" destId="{35088176-9D21-4E4D-8B25-ABFBA438E06C}" srcOrd="0" destOrd="0" presId="urn:microsoft.com/office/officeart/2005/8/layout/hierarchy1"/>
    <dgm:cxn modelId="{0468D9F7-0A33-441D-8058-23AE67639E79}" type="presOf" srcId="{64074E34-7AC7-47C7-B2A4-972C624D20A7}" destId="{4646E396-FFF1-4C63-AD37-75440EF00B8D}" srcOrd="0" destOrd="0" presId="urn:microsoft.com/office/officeart/2005/8/layout/hierarchy1"/>
    <dgm:cxn modelId="{2121786D-527B-476E-BDB8-E4FF6E08D7B5}" srcId="{E48FACAC-A6AB-4F79-802A-A90F2FB875EF}" destId="{F9D9F29F-189E-40CD-B59D-2A173E2286F6}" srcOrd="0" destOrd="0" parTransId="{C8601CF9-385C-4A87-BC3E-5DBE83270D1F}" sibTransId="{B876C215-E73E-4403-873F-6EB2301D810B}"/>
    <dgm:cxn modelId="{B75F1AEF-91DE-4D22-B530-01F11E2F77E1}" type="presOf" srcId="{C8601CF9-385C-4A87-BC3E-5DBE83270D1F}" destId="{45146E83-9951-4FEB-B545-7DFF41F1666C}" srcOrd="0" destOrd="0" presId="urn:microsoft.com/office/officeart/2005/8/layout/hierarchy1"/>
    <dgm:cxn modelId="{F838E9B8-97AD-468E-9380-57C401826DA1}" srcId="{71BF6C74-C45F-4D3A-9718-F4D3030D0722}" destId="{CEF433CC-A865-4D34-ADC4-4D7860F2E3E7}" srcOrd="2" destOrd="0" parTransId="{64074E34-7AC7-47C7-B2A4-972C624D20A7}" sibTransId="{31991107-A757-4DDD-80F0-6D857101D3F7}"/>
    <dgm:cxn modelId="{DAE2B63B-9FF2-4CCB-A84C-431DB5F25543}" type="presOf" srcId="{CEF433CC-A865-4D34-ADC4-4D7860F2E3E7}" destId="{3EBD1E3E-E966-423A-ACFD-FA2C0BF85F89}" srcOrd="0" destOrd="0" presId="urn:microsoft.com/office/officeart/2005/8/layout/hierarchy1"/>
    <dgm:cxn modelId="{8BBE0BF6-442C-4601-9197-AD8C60A90A0A}" srcId="{CEF433CC-A865-4D34-ADC4-4D7860F2E3E7}" destId="{A223FC80-AEBB-4F17-A2A4-1CE95A624DE1}" srcOrd="0" destOrd="0" parTransId="{5E01437C-E8F7-4D6C-B7B1-84E1E1112EA1}" sibTransId="{C9BD7BFA-7A53-4E7D-8F61-16C0C15AFC99}"/>
    <dgm:cxn modelId="{050BF2B8-E761-4AB9-8A0A-DF48EA600028}" type="presOf" srcId="{E48FACAC-A6AB-4F79-802A-A90F2FB875EF}" destId="{2868154A-8F93-4888-8F15-DBCBB7F03E66}" srcOrd="0" destOrd="0" presId="urn:microsoft.com/office/officeart/2005/8/layout/hierarchy1"/>
    <dgm:cxn modelId="{6FD845EB-4EC0-431D-85D0-B1AACC0C6930}" type="presOf" srcId="{EF1AEF84-EAED-4917-82DE-4A4F409F78B0}" destId="{83EE79E4-FDCE-44E0-9081-EBC3745209D7}" srcOrd="0" destOrd="0" presId="urn:microsoft.com/office/officeart/2005/8/layout/hierarchy1"/>
    <dgm:cxn modelId="{680A9C06-315B-4B6A-8EEF-1248EB0BF20E}" type="presOf" srcId="{47411AF0-20D1-4F99-A525-93506654551F}" destId="{C41BC063-460F-48B9-97FD-8DEFE151ED53}" srcOrd="0" destOrd="0" presId="urn:microsoft.com/office/officeart/2005/8/layout/hierarchy1"/>
    <dgm:cxn modelId="{790B2F54-2707-40C4-B680-06546D97376F}" type="presOf" srcId="{2B6C24CF-C8AB-4BCA-9057-043B16FD37D0}" destId="{315539F4-FE00-4794-9F43-809823C3B76C}" srcOrd="0" destOrd="0" presId="urn:microsoft.com/office/officeart/2005/8/layout/hierarchy1"/>
    <dgm:cxn modelId="{F1F875FE-2A67-450F-8847-23A87D1D015B}" type="presParOf" srcId="{1AFC97EF-E4F0-456C-AFF6-A6AA6A22F839}" destId="{4DDDC0ED-4597-4DC0-B785-8C7C7E238319}" srcOrd="0" destOrd="0" presId="urn:microsoft.com/office/officeart/2005/8/layout/hierarchy1"/>
    <dgm:cxn modelId="{D29A24B1-813E-4D2C-B82B-AB9F192AD697}" type="presParOf" srcId="{4DDDC0ED-4597-4DC0-B785-8C7C7E238319}" destId="{C0C8EAA3-7B92-44B6-8492-C5492AD76785}" srcOrd="0" destOrd="0" presId="urn:microsoft.com/office/officeart/2005/8/layout/hierarchy1"/>
    <dgm:cxn modelId="{00248BA2-2773-4292-B9DF-8E9AA9862191}" type="presParOf" srcId="{C0C8EAA3-7B92-44B6-8492-C5492AD76785}" destId="{D60CCF17-F70F-4C0D-B67A-6A790D675521}" srcOrd="0" destOrd="0" presId="urn:microsoft.com/office/officeart/2005/8/layout/hierarchy1"/>
    <dgm:cxn modelId="{F9D3F563-2BA1-43C4-BDF3-27678CD3BB2A}" type="presParOf" srcId="{C0C8EAA3-7B92-44B6-8492-C5492AD76785}" destId="{37FD5056-FA4F-4A88-8B2B-DDA240B610D9}" srcOrd="1" destOrd="0" presId="urn:microsoft.com/office/officeart/2005/8/layout/hierarchy1"/>
    <dgm:cxn modelId="{5BBE19FA-0353-4327-BA4E-527FE77747AE}" type="presParOf" srcId="{4DDDC0ED-4597-4DC0-B785-8C7C7E238319}" destId="{F7C7C222-D917-4B58-AF09-68EBA1157766}" srcOrd="1" destOrd="0" presId="urn:microsoft.com/office/officeart/2005/8/layout/hierarchy1"/>
    <dgm:cxn modelId="{3A068DA8-6D31-46F6-A395-4415081958BF}" type="presParOf" srcId="{F7C7C222-D917-4B58-AF09-68EBA1157766}" destId="{83EE79E4-FDCE-44E0-9081-EBC3745209D7}" srcOrd="0" destOrd="0" presId="urn:microsoft.com/office/officeart/2005/8/layout/hierarchy1"/>
    <dgm:cxn modelId="{DEBFF25F-E7F8-4B54-B017-8B75399CF3BA}" type="presParOf" srcId="{F7C7C222-D917-4B58-AF09-68EBA1157766}" destId="{087C0472-E459-4189-9954-94DCB6B5F5C0}" srcOrd="1" destOrd="0" presId="urn:microsoft.com/office/officeart/2005/8/layout/hierarchy1"/>
    <dgm:cxn modelId="{55E9D3DE-BD86-4198-8F64-A7D413921413}" type="presParOf" srcId="{087C0472-E459-4189-9954-94DCB6B5F5C0}" destId="{4D097300-3E4E-42F0-A6E4-3BB0F8DD07D0}" srcOrd="0" destOrd="0" presId="urn:microsoft.com/office/officeart/2005/8/layout/hierarchy1"/>
    <dgm:cxn modelId="{5BFEA6E4-EBF2-4286-B775-B5F3D0F3901A}" type="presParOf" srcId="{4D097300-3E4E-42F0-A6E4-3BB0F8DD07D0}" destId="{F28A60C4-41B8-4CD3-A96E-736D10A2F656}" srcOrd="0" destOrd="0" presId="urn:microsoft.com/office/officeart/2005/8/layout/hierarchy1"/>
    <dgm:cxn modelId="{3639F038-410A-42A8-BDDA-B73FD345B5CE}" type="presParOf" srcId="{4D097300-3E4E-42F0-A6E4-3BB0F8DD07D0}" destId="{2868154A-8F93-4888-8F15-DBCBB7F03E66}" srcOrd="1" destOrd="0" presId="urn:microsoft.com/office/officeart/2005/8/layout/hierarchy1"/>
    <dgm:cxn modelId="{6B6EA21E-8843-4942-9C5F-F631D8B0B3A9}" type="presParOf" srcId="{087C0472-E459-4189-9954-94DCB6B5F5C0}" destId="{612A3E06-B52B-482B-BB17-B204CB56DE16}" srcOrd="1" destOrd="0" presId="urn:microsoft.com/office/officeart/2005/8/layout/hierarchy1"/>
    <dgm:cxn modelId="{9FD39056-9843-4079-994B-209B4BEEE34C}" type="presParOf" srcId="{612A3E06-B52B-482B-BB17-B204CB56DE16}" destId="{45146E83-9951-4FEB-B545-7DFF41F1666C}" srcOrd="0" destOrd="0" presId="urn:microsoft.com/office/officeart/2005/8/layout/hierarchy1"/>
    <dgm:cxn modelId="{84E569DB-6E52-4C13-8D33-5DEE58F9F9C2}" type="presParOf" srcId="{612A3E06-B52B-482B-BB17-B204CB56DE16}" destId="{042D6EA1-2D65-46CF-8696-7F0ECDD859B8}" srcOrd="1" destOrd="0" presId="urn:microsoft.com/office/officeart/2005/8/layout/hierarchy1"/>
    <dgm:cxn modelId="{2E5A8AE6-DB6D-4FA6-8D54-EC47C0E62248}" type="presParOf" srcId="{042D6EA1-2D65-46CF-8696-7F0ECDD859B8}" destId="{B2F4B3DB-2265-4785-B304-D15C94A18F54}" srcOrd="0" destOrd="0" presId="urn:microsoft.com/office/officeart/2005/8/layout/hierarchy1"/>
    <dgm:cxn modelId="{94C415CE-0D11-4F38-B99A-F0E3C092D371}" type="presParOf" srcId="{B2F4B3DB-2265-4785-B304-D15C94A18F54}" destId="{0185E0AF-88D1-4D80-8D5D-8E21027A4399}" srcOrd="0" destOrd="0" presId="urn:microsoft.com/office/officeart/2005/8/layout/hierarchy1"/>
    <dgm:cxn modelId="{CA415F2F-96EB-4888-8F33-B3BC7E794A71}" type="presParOf" srcId="{B2F4B3DB-2265-4785-B304-D15C94A18F54}" destId="{D1293765-0505-4B28-A0A6-EB22B494CEFE}" srcOrd="1" destOrd="0" presId="urn:microsoft.com/office/officeart/2005/8/layout/hierarchy1"/>
    <dgm:cxn modelId="{EA180A24-BC25-41F1-BB84-548653399EF5}" type="presParOf" srcId="{042D6EA1-2D65-46CF-8696-7F0ECDD859B8}" destId="{7D159DA2-A509-4652-84F3-E0A91B8756B9}" srcOrd="1" destOrd="0" presId="urn:microsoft.com/office/officeart/2005/8/layout/hierarchy1"/>
    <dgm:cxn modelId="{87BA3167-4784-4637-BA12-F1FC78DE1914}" type="presParOf" srcId="{F7C7C222-D917-4B58-AF09-68EBA1157766}" destId="{315539F4-FE00-4794-9F43-809823C3B76C}" srcOrd="2" destOrd="0" presId="urn:microsoft.com/office/officeart/2005/8/layout/hierarchy1"/>
    <dgm:cxn modelId="{6234F0B0-427C-4B10-A765-CBE093CC5E06}" type="presParOf" srcId="{F7C7C222-D917-4B58-AF09-68EBA1157766}" destId="{52EF71C2-8041-404D-9C60-202BA0FB9130}" srcOrd="3" destOrd="0" presId="urn:microsoft.com/office/officeart/2005/8/layout/hierarchy1"/>
    <dgm:cxn modelId="{76842A1A-E605-4C79-903D-FF635AF05FCD}" type="presParOf" srcId="{52EF71C2-8041-404D-9C60-202BA0FB9130}" destId="{35D0F16B-3D5F-485C-85F6-288A68298AD7}" srcOrd="0" destOrd="0" presId="urn:microsoft.com/office/officeart/2005/8/layout/hierarchy1"/>
    <dgm:cxn modelId="{BFFC93EB-02AA-46F1-9714-519352E635F1}" type="presParOf" srcId="{35D0F16B-3D5F-485C-85F6-288A68298AD7}" destId="{709317FE-25C2-46C9-B3E1-B6AEF9EA6824}" srcOrd="0" destOrd="0" presId="urn:microsoft.com/office/officeart/2005/8/layout/hierarchy1"/>
    <dgm:cxn modelId="{606C81D8-5AF6-46B9-8D06-E7DB515CC09B}" type="presParOf" srcId="{35D0F16B-3D5F-485C-85F6-288A68298AD7}" destId="{520D7418-6584-41B1-8789-0BDFA37A14DA}" srcOrd="1" destOrd="0" presId="urn:microsoft.com/office/officeart/2005/8/layout/hierarchy1"/>
    <dgm:cxn modelId="{9591519B-7553-4213-8103-0475E593B9BD}" type="presParOf" srcId="{52EF71C2-8041-404D-9C60-202BA0FB9130}" destId="{11004326-868D-4CF3-B343-BD49FA967358}" srcOrd="1" destOrd="0" presId="urn:microsoft.com/office/officeart/2005/8/layout/hierarchy1"/>
    <dgm:cxn modelId="{4B333601-AAD4-4E99-BA09-8376635CC375}" type="presParOf" srcId="{11004326-868D-4CF3-B343-BD49FA967358}" destId="{60626766-BD14-492E-9218-317E12C10206}" srcOrd="0" destOrd="0" presId="urn:microsoft.com/office/officeart/2005/8/layout/hierarchy1"/>
    <dgm:cxn modelId="{20939139-81BE-4CCC-861E-35F6CCF74056}" type="presParOf" srcId="{11004326-868D-4CF3-B343-BD49FA967358}" destId="{60C4A390-0F99-40AC-9FB2-FA4FB9893867}" srcOrd="1" destOrd="0" presId="urn:microsoft.com/office/officeart/2005/8/layout/hierarchy1"/>
    <dgm:cxn modelId="{83FBD228-5938-4CEE-BE87-44CB1EB3CBAF}" type="presParOf" srcId="{60C4A390-0F99-40AC-9FB2-FA4FB9893867}" destId="{CE60C881-C801-4F87-8551-FD5DFDE165BE}" srcOrd="0" destOrd="0" presId="urn:microsoft.com/office/officeart/2005/8/layout/hierarchy1"/>
    <dgm:cxn modelId="{4092D96B-C735-4358-ABF8-57628CB15A74}" type="presParOf" srcId="{CE60C881-C801-4F87-8551-FD5DFDE165BE}" destId="{9C1534B4-A7C5-4DFD-A9D6-5C6B141AA943}" srcOrd="0" destOrd="0" presId="urn:microsoft.com/office/officeart/2005/8/layout/hierarchy1"/>
    <dgm:cxn modelId="{FEFDA23A-EA59-424B-9C1B-EDBEC8FC1A74}" type="presParOf" srcId="{CE60C881-C801-4F87-8551-FD5DFDE165BE}" destId="{C41BC063-460F-48B9-97FD-8DEFE151ED53}" srcOrd="1" destOrd="0" presId="urn:microsoft.com/office/officeart/2005/8/layout/hierarchy1"/>
    <dgm:cxn modelId="{F7A87E9B-012F-436C-97F9-0F7BDCF69667}" type="presParOf" srcId="{60C4A390-0F99-40AC-9FB2-FA4FB9893867}" destId="{E837256C-AA2F-4ED8-AF58-456F69770615}" srcOrd="1" destOrd="0" presId="urn:microsoft.com/office/officeart/2005/8/layout/hierarchy1"/>
    <dgm:cxn modelId="{ECCCF5CF-AE13-405E-B749-E322F2F8514A}" type="presParOf" srcId="{F7C7C222-D917-4B58-AF09-68EBA1157766}" destId="{4646E396-FFF1-4C63-AD37-75440EF00B8D}" srcOrd="4" destOrd="0" presId="urn:microsoft.com/office/officeart/2005/8/layout/hierarchy1"/>
    <dgm:cxn modelId="{F81C90D0-15F6-4D39-A2C2-4B1476F0E1FE}" type="presParOf" srcId="{F7C7C222-D917-4B58-AF09-68EBA1157766}" destId="{AB751AC9-62F9-4D6F-8704-09D6D335C237}" srcOrd="5" destOrd="0" presId="urn:microsoft.com/office/officeart/2005/8/layout/hierarchy1"/>
    <dgm:cxn modelId="{9CE27A57-C013-40E3-B037-9066D3B597DB}" type="presParOf" srcId="{AB751AC9-62F9-4D6F-8704-09D6D335C237}" destId="{070FE18B-1AF5-4A7E-A7A2-B9FB289B9AE7}" srcOrd="0" destOrd="0" presId="urn:microsoft.com/office/officeart/2005/8/layout/hierarchy1"/>
    <dgm:cxn modelId="{6DD8D4DC-228D-4AC7-8FC6-F506731BA169}" type="presParOf" srcId="{070FE18B-1AF5-4A7E-A7A2-B9FB289B9AE7}" destId="{74704D3D-5F9C-4208-BA7B-4CC44816B187}" srcOrd="0" destOrd="0" presId="urn:microsoft.com/office/officeart/2005/8/layout/hierarchy1"/>
    <dgm:cxn modelId="{0DC8A1CB-02B0-4B64-9D18-3D69062F35B7}" type="presParOf" srcId="{070FE18B-1AF5-4A7E-A7A2-B9FB289B9AE7}" destId="{3EBD1E3E-E966-423A-ACFD-FA2C0BF85F89}" srcOrd="1" destOrd="0" presId="urn:microsoft.com/office/officeart/2005/8/layout/hierarchy1"/>
    <dgm:cxn modelId="{4E15F1D5-4A62-463B-BC23-36CED9A21286}" type="presParOf" srcId="{AB751AC9-62F9-4D6F-8704-09D6D335C237}" destId="{3556E1C9-6829-4771-AB81-AADBC3F2C129}" srcOrd="1" destOrd="0" presId="urn:microsoft.com/office/officeart/2005/8/layout/hierarchy1"/>
    <dgm:cxn modelId="{343A6676-D0F7-48F7-AD14-F5B05F36A6F0}" type="presParOf" srcId="{3556E1C9-6829-4771-AB81-AADBC3F2C129}" destId="{35088176-9D21-4E4D-8B25-ABFBA438E06C}" srcOrd="0" destOrd="0" presId="urn:microsoft.com/office/officeart/2005/8/layout/hierarchy1"/>
    <dgm:cxn modelId="{023DCA7F-A1BB-4E3F-AB63-4617B9F68298}" type="presParOf" srcId="{3556E1C9-6829-4771-AB81-AADBC3F2C129}" destId="{9CBD98E9-3B90-4781-93B0-D03167DFB3FE}" srcOrd="1" destOrd="0" presId="urn:microsoft.com/office/officeart/2005/8/layout/hierarchy1"/>
    <dgm:cxn modelId="{416E3F2B-D29C-484D-A2E0-7A17D0829658}" type="presParOf" srcId="{9CBD98E9-3B90-4781-93B0-D03167DFB3FE}" destId="{04343AB8-883C-4C77-9098-006ED8EE3D47}" srcOrd="0" destOrd="0" presId="urn:microsoft.com/office/officeart/2005/8/layout/hierarchy1"/>
    <dgm:cxn modelId="{ED4625A4-80C6-41BC-8A40-710112A771A9}" type="presParOf" srcId="{04343AB8-883C-4C77-9098-006ED8EE3D47}" destId="{FAC30D24-1AB8-4670-B767-27D2ED841926}" srcOrd="0" destOrd="0" presId="urn:microsoft.com/office/officeart/2005/8/layout/hierarchy1"/>
    <dgm:cxn modelId="{4DF83E2D-2B68-4022-9811-0D3DB50C73D6}" type="presParOf" srcId="{04343AB8-883C-4C77-9098-006ED8EE3D47}" destId="{BCD6A1DA-0065-4C9B-A1B3-B7C5F7760994}" srcOrd="1" destOrd="0" presId="urn:microsoft.com/office/officeart/2005/8/layout/hierarchy1"/>
    <dgm:cxn modelId="{45A7E25C-DC17-46D2-96B0-764875E03831}" type="presParOf" srcId="{9CBD98E9-3B90-4781-93B0-D03167DFB3FE}" destId="{68D5C35D-0F4A-4E3F-A647-05307B279A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79E3A6-DB89-4A54-BB3F-7FB7517F8B6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65E4B8C-31C4-4A16-8462-C34C7BCDC0C6}">
      <dgm:prSet phldrT="[Текст]" custT="1"/>
      <dgm:spPr/>
      <dgm:t>
        <a:bodyPr/>
        <a:lstStyle/>
        <a:p>
          <a:r>
            <a:rPr lang="en-US" sz="1400" dirty="0" smtClean="0"/>
            <a:t>New to the firm</a:t>
          </a:r>
          <a:endParaRPr lang="ru-RU" sz="1400" dirty="0"/>
        </a:p>
      </dgm:t>
    </dgm:pt>
    <dgm:pt modelId="{DD9203F9-7A01-4082-B0D8-808D4B19000E}" type="parTrans" cxnId="{B9476AE1-C945-42E7-A077-B030C2C4667C}">
      <dgm:prSet/>
      <dgm:spPr/>
      <dgm:t>
        <a:bodyPr/>
        <a:lstStyle/>
        <a:p>
          <a:endParaRPr lang="ru-RU"/>
        </a:p>
      </dgm:t>
    </dgm:pt>
    <dgm:pt modelId="{89BEEC1D-77A9-4EE1-B5B1-0FBC1A5F12C6}" type="sibTrans" cxnId="{B9476AE1-C945-42E7-A077-B030C2C4667C}">
      <dgm:prSet/>
      <dgm:spPr/>
      <dgm:t>
        <a:bodyPr/>
        <a:lstStyle/>
        <a:p>
          <a:endParaRPr lang="ru-RU"/>
        </a:p>
      </dgm:t>
    </dgm:pt>
    <dgm:pt modelId="{E9328231-FD2B-450E-A843-BF06B3B39A26}">
      <dgm:prSet phldrT="[Текст]" custT="1"/>
      <dgm:spPr/>
      <dgm:t>
        <a:bodyPr/>
        <a:lstStyle/>
        <a:p>
          <a:r>
            <a:rPr lang="en-US" sz="1400" dirty="0" smtClean="0"/>
            <a:t>New to the world</a:t>
          </a:r>
          <a:endParaRPr lang="ru-RU" sz="1400" dirty="0"/>
        </a:p>
      </dgm:t>
    </dgm:pt>
    <dgm:pt modelId="{FC14E56D-3E16-45A1-905A-5E7D0258E389}" type="parTrans" cxnId="{E479CC66-76A4-46F2-89E4-06601CC03E84}">
      <dgm:prSet/>
      <dgm:spPr/>
      <dgm:t>
        <a:bodyPr/>
        <a:lstStyle/>
        <a:p>
          <a:endParaRPr lang="ru-RU"/>
        </a:p>
      </dgm:t>
    </dgm:pt>
    <dgm:pt modelId="{726AC24F-375B-472A-AA10-ACDB092F10E8}" type="sibTrans" cxnId="{E479CC66-76A4-46F2-89E4-06601CC03E84}">
      <dgm:prSet/>
      <dgm:spPr/>
      <dgm:t>
        <a:bodyPr/>
        <a:lstStyle/>
        <a:p>
          <a:endParaRPr lang="ru-RU"/>
        </a:p>
      </dgm:t>
    </dgm:pt>
    <dgm:pt modelId="{130C360F-CB7D-4C91-A9C5-7D0734660B20}">
      <dgm:prSet custT="1"/>
      <dgm:spPr/>
      <dgm:t>
        <a:bodyPr/>
        <a:lstStyle/>
        <a:p>
          <a:r>
            <a:rPr lang="en-US" sz="1400" dirty="0" smtClean="0"/>
            <a:t>New to the country</a:t>
          </a:r>
          <a:endParaRPr lang="ru-RU" sz="1400" dirty="0"/>
        </a:p>
      </dgm:t>
    </dgm:pt>
    <dgm:pt modelId="{26A5E84E-DAB3-4ECA-BF68-CB4DE0969AC6}" type="parTrans" cxnId="{83FBBDB3-1138-4227-B276-9257D820E8F8}">
      <dgm:prSet/>
      <dgm:spPr/>
      <dgm:t>
        <a:bodyPr/>
        <a:lstStyle/>
        <a:p>
          <a:endParaRPr lang="ru-RU"/>
        </a:p>
      </dgm:t>
    </dgm:pt>
    <dgm:pt modelId="{22F04716-360D-43C2-BD2A-99CD776374C5}" type="sibTrans" cxnId="{83FBBDB3-1138-4227-B276-9257D820E8F8}">
      <dgm:prSet/>
      <dgm:spPr/>
      <dgm:t>
        <a:bodyPr/>
        <a:lstStyle/>
        <a:p>
          <a:endParaRPr lang="ru-RU"/>
        </a:p>
      </dgm:t>
    </dgm:pt>
    <dgm:pt modelId="{716BE7DF-F40C-47F6-96E6-BC1AA6508181}" type="pres">
      <dgm:prSet presAssocID="{3979E3A6-DB89-4A54-BB3F-7FB7517F8B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6306031-77BC-482E-A8D7-E6D72AAA7CB6}" type="pres">
      <dgm:prSet presAssocID="{065E4B8C-31C4-4A16-8462-C34C7BCDC0C6}" presName="composite" presStyleCnt="0"/>
      <dgm:spPr/>
    </dgm:pt>
    <dgm:pt modelId="{2AB2E9C8-EFFA-430E-9B6A-5C353D997606}" type="pres">
      <dgm:prSet presAssocID="{065E4B8C-31C4-4A16-8462-C34C7BCDC0C6}" presName="LShape" presStyleLbl="alignNode1" presStyleIdx="0" presStyleCnt="5"/>
      <dgm:spPr/>
    </dgm:pt>
    <dgm:pt modelId="{951C1425-4982-41C9-B409-11C51E6A2EA2}" type="pres">
      <dgm:prSet presAssocID="{065E4B8C-31C4-4A16-8462-C34C7BCDC0C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53F99-A46C-4654-BE01-FBE7DAA0EF28}" type="pres">
      <dgm:prSet presAssocID="{065E4B8C-31C4-4A16-8462-C34C7BCDC0C6}" presName="Triangle" presStyleLbl="alignNode1" presStyleIdx="1" presStyleCnt="5"/>
      <dgm:spPr/>
    </dgm:pt>
    <dgm:pt modelId="{C6806740-135B-4CC8-A8E7-EF75A2A0328B}" type="pres">
      <dgm:prSet presAssocID="{89BEEC1D-77A9-4EE1-B5B1-0FBC1A5F12C6}" presName="sibTrans" presStyleCnt="0"/>
      <dgm:spPr/>
    </dgm:pt>
    <dgm:pt modelId="{51C9616B-0A64-48DD-8631-0CAB256276B4}" type="pres">
      <dgm:prSet presAssocID="{89BEEC1D-77A9-4EE1-B5B1-0FBC1A5F12C6}" presName="space" presStyleCnt="0"/>
      <dgm:spPr/>
    </dgm:pt>
    <dgm:pt modelId="{A133AF2D-283E-4C8F-98EE-F79C4355639E}" type="pres">
      <dgm:prSet presAssocID="{130C360F-CB7D-4C91-A9C5-7D0734660B20}" presName="composite" presStyleCnt="0"/>
      <dgm:spPr/>
    </dgm:pt>
    <dgm:pt modelId="{D568D75F-B834-47CA-A9A2-F4BC471AFF93}" type="pres">
      <dgm:prSet presAssocID="{130C360F-CB7D-4C91-A9C5-7D0734660B20}" presName="LShape" presStyleLbl="alignNode1" presStyleIdx="2" presStyleCnt="5" custLinFactNeighborX="100" custLinFactNeighborY="6231"/>
      <dgm:spPr/>
    </dgm:pt>
    <dgm:pt modelId="{2A886CB0-3464-40C3-8BF0-048B23182A6F}" type="pres">
      <dgm:prSet presAssocID="{130C360F-CB7D-4C91-A9C5-7D0734660B2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2EC89-140F-495D-80F6-D6F88E64AE34}" type="pres">
      <dgm:prSet presAssocID="{130C360F-CB7D-4C91-A9C5-7D0734660B20}" presName="Triangle" presStyleLbl="alignNode1" presStyleIdx="3" presStyleCnt="5"/>
      <dgm:spPr/>
    </dgm:pt>
    <dgm:pt modelId="{2963E4AA-3283-470A-9878-3489A295A4AC}" type="pres">
      <dgm:prSet presAssocID="{22F04716-360D-43C2-BD2A-99CD776374C5}" presName="sibTrans" presStyleCnt="0"/>
      <dgm:spPr/>
    </dgm:pt>
    <dgm:pt modelId="{78001777-0A48-448A-8D50-0B139316C530}" type="pres">
      <dgm:prSet presAssocID="{22F04716-360D-43C2-BD2A-99CD776374C5}" presName="space" presStyleCnt="0"/>
      <dgm:spPr/>
    </dgm:pt>
    <dgm:pt modelId="{3E943D3D-C627-4128-8D7E-4C09F274FCF3}" type="pres">
      <dgm:prSet presAssocID="{E9328231-FD2B-450E-A843-BF06B3B39A26}" presName="composite" presStyleCnt="0"/>
      <dgm:spPr/>
    </dgm:pt>
    <dgm:pt modelId="{E815579B-7474-4628-8304-04B687AD0640}" type="pres">
      <dgm:prSet presAssocID="{E9328231-FD2B-450E-A843-BF06B3B39A26}" presName="LShape" presStyleLbl="alignNode1" presStyleIdx="4" presStyleCnt="5"/>
      <dgm:spPr/>
    </dgm:pt>
    <dgm:pt modelId="{123AF662-E55E-46BA-B69A-244F498EA3FB}" type="pres">
      <dgm:prSet presAssocID="{E9328231-FD2B-450E-A843-BF06B3B39A2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FBBDB3-1138-4227-B276-9257D820E8F8}" srcId="{3979E3A6-DB89-4A54-BB3F-7FB7517F8B6C}" destId="{130C360F-CB7D-4C91-A9C5-7D0734660B20}" srcOrd="1" destOrd="0" parTransId="{26A5E84E-DAB3-4ECA-BF68-CB4DE0969AC6}" sibTransId="{22F04716-360D-43C2-BD2A-99CD776374C5}"/>
    <dgm:cxn modelId="{49579D2F-338E-4CB0-9E4A-77ABBF2D24A9}" type="presOf" srcId="{065E4B8C-31C4-4A16-8462-C34C7BCDC0C6}" destId="{951C1425-4982-41C9-B409-11C51E6A2EA2}" srcOrd="0" destOrd="0" presId="urn:microsoft.com/office/officeart/2009/3/layout/StepUpProcess"/>
    <dgm:cxn modelId="{B9476AE1-C945-42E7-A077-B030C2C4667C}" srcId="{3979E3A6-DB89-4A54-BB3F-7FB7517F8B6C}" destId="{065E4B8C-31C4-4A16-8462-C34C7BCDC0C6}" srcOrd="0" destOrd="0" parTransId="{DD9203F9-7A01-4082-B0D8-808D4B19000E}" sibTransId="{89BEEC1D-77A9-4EE1-B5B1-0FBC1A5F12C6}"/>
    <dgm:cxn modelId="{E479CC66-76A4-46F2-89E4-06601CC03E84}" srcId="{3979E3A6-DB89-4A54-BB3F-7FB7517F8B6C}" destId="{E9328231-FD2B-450E-A843-BF06B3B39A26}" srcOrd="2" destOrd="0" parTransId="{FC14E56D-3E16-45A1-905A-5E7D0258E389}" sibTransId="{726AC24F-375B-472A-AA10-ACDB092F10E8}"/>
    <dgm:cxn modelId="{682F62BE-AD1B-44AF-BAE7-7C50D072DF09}" type="presOf" srcId="{E9328231-FD2B-450E-A843-BF06B3B39A26}" destId="{123AF662-E55E-46BA-B69A-244F498EA3FB}" srcOrd="0" destOrd="0" presId="urn:microsoft.com/office/officeart/2009/3/layout/StepUpProcess"/>
    <dgm:cxn modelId="{05D3A029-F6C2-4DC3-93DD-B83C80718842}" type="presOf" srcId="{3979E3A6-DB89-4A54-BB3F-7FB7517F8B6C}" destId="{716BE7DF-F40C-47F6-96E6-BC1AA6508181}" srcOrd="0" destOrd="0" presId="urn:microsoft.com/office/officeart/2009/3/layout/StepUpProcess"/>
    <dgm:cxn modelId="{5F9AA0E6-EB57-4C81-812D-80AD25975C0E}" type="presOf" srcId="{130C360F-CB7D-4C91-A9C5-7D0734660B20}" destId="{2A886CB0-3464-40C3-8BF0-048B23182A6F}" srcOrd="0" destOrd="0" presId="urn:microsoft.com/office/officeart/2009/3/layout/StepUpProcess"/>
    <dgm:cxn modelId="{17F98DD3-AA50-47D2-8E3E-9692009955C6}" type="presParOf" srcId="{716BE7DF-F40C-47F6-96E6-BC1AA6508181}" destId="{36306031-77BC-482E-A8D7-E6D72AAA7CB6}" srcOrd="0" destOrd="0" presId="urn:microsoft.com/office/officeart/2009/3/layout/StepUpProcess"/>
    <dgm:cxn modelId="{240BA8B3-C139-4E0C-AC21-578E8D94C4D8}" type="presParOf" srcId="{36306031-77BC-482E-A8D7-E6D72AAA7CB6}" destId="{2AB2E9C8-EFFA-430E-9B6A-5C353D997606}" srcOrd="0" destOrd="0" presId="urn:microsoft.com/office/officeart/2009/3/layout/StepUpProcess"/>
    <dgm:cxn modelId="{889FA5AA-FA93-47AB-9254-360A3BDF47E0}" type="presParOf" srcId="{36306031-77BC-482E-A8D7-E6D72AAA7CB6}" destId="{951C1425-4982-41C9-B409-11C51E6A2EA2}" srcOrd="1" destOrd="0" presId="urn:microsoft.com/office/officeart/2009/3/layout/StepUpProcess"/>
    <dgm:cxn modelId="{D39A1EF6-DB53-4ED1-A8AD-299AA3B4A8B9}" type="presParOf" srcId="{36306031-77BC-482E-A8D7-E6D72AAA7CB6}" destId="{97E53F99-A46C-4654-BE01-FBE7DAA0EF28}" srcOrd="2" destOrd="0" presId="urn:microsoft.com/office/officeart/2009/3/layout/StepUpProcess"/>
    <dgm:cxn modelId="{88F98160-EE29-4E16-99BF-5CF47965E109}" type="presParOf" srcId="{716BE7DF-F40C-47F6-96E6-BC1AA6508181}" destId="{C6806740-135B-4CC8-A8E7-EF75A2A0328B}" srcOrd="1" destOrd="0" presId="urn:microsoft.com/office/officeart/2009/3/layout/StepUpProcess"/>
    <dgm:cxn modelId="{2A769D57-BCA5-47B3-BE9E-AB3B24C9D69B}" type="presParOf" srcId="{C6806740-135B-4CC8-A8E7-EF75A2A0328B}" destId="{51C9616B-0A64-48DD-8631-0CAB256276B4}" srcOrd="0" destOrd="0" presId="urn:microsoft.com/office/officeart/2009/3/layout/StepUpProcess"/>
    <dgm:cxn modelId="{56EE138B-1868-4C83-833E-C1CE09B96794}" type="presParOf" srcId="{716BE7DF-F40C-47F6-96E6-BC1AA6508181}" destId="{A133AF2D-283E-4C8F-98EE-F79C4355639E}" srcOrd="2" destOrd="0" presId="urn:microsoft.com/office/officeart/2009/3/layout/StepUpProcess"/>
    <dgm:cxn modelId="{FBE4249B-F1DE-4892-8C69-726D7EFA3C72}" type="presParOf" srcId="{A133AF2D-283E-4C8F-98EE-F79C4355639E}" destId="{D568D75F-B834-47CA-A9A2-F4BC471AFF93}" srcOrd="0" destOrd="0" presId="urn:microsoft.com/office/officeart/2009/3/layout/StepUpProcess"/>
    <dgm:cxn modelId="{29504793-D879-458D-BAE6-71B854423A8B}" type="presParOf" srcId="{A133AF2D-283E-4C8F-98EE-F79C4355639E}" destId="{2A886CB0-3464-40C3-8BF0-048B23182A6F}" srcOrd="1" destOrd="0" presId="urn:microsoft.com/office/officeart/2009/3/layout/StepUpProcess"/>
    <dgm:cxn modelId="{A89437BF-5B8D-486E-982A-A7E812E8BCF7}" type="presParOf" srcId="{A133AF2D-283E-4C8F-98EE-F79C4355639E}" destId="{80B2EC89-140F-495D-80F6-D6F88E64AE34}" srcOrd="2" destOrd="0" presId="urn:microsoft.com/office/officeart/2009/3/layout/StepUpProcess"/>
    <dgm:cxn modelId="{602624BB-650F-47BE-9DDD-3ACC38867C79}" type="presParOf" srcId="{716BE7DF-F40C-47F6-96E6-BC1AA6508181}" destId="{2963E4AA-3283-470A-9878-3489A295A4AC}" srcOrd="3" destOrd="0" presId="urn:microsoft.com/office/officeart/2009/3/layout/StepUpProcess"/>
    <dgm:cxn modelId="{9EE776E3-68FC-48D7-B67C-D12EB1653B7B}" type="presParOf" srcId="{2963E4AA-3283-470A-9878-3489A295A4AC}" destId="{78001777-0A48-448A-8D50-0B139316C530}" srcOrd="0" destOrd="0" presId="urn:microsoft.com/office/officeart/2009/3/layout/StepUpProcess"/>
    <dgm:cxn modelId="{D31374F1-50F0-4C6E-A7F4-F0975B2ED842}" type="presParOf" srcId="{716BE7DF-F40C-47F6-96E6-BC1AA6508181}" destId="{3E943D3D-C627-4128-8D7E-4C09F274FCF3}" srcOrd="4" destOrd="0" presId="urn:microsoft.com/office/officeart/2009/3/layout/StepUpProcess"/>
    <dgm:cxn modelId="{DFE4180B-E421-486F-B144-75EDAC5BB628}" type="presParOf" srcId="{3E943D3D-C627-4128-8D7E-4C09F274FCF3}" destId="{E815579B-7474-4628-8304-04B687AD0640}" srcOrd="0" destOrd="0" presId="urn:microsoft.com/office/officeart/2009/3/layout/StepUpProcess"/>
    <dgm:cxn modelId="{83941172-4809-43F4-9247-3CB6B5A0F278}" type="presParOf" srcId="{3E943D3D-C627-4128-8D7E-4C09F274FCF3}" destId="{123AF662-E55E-46BA-B69A-244F498EA3F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97975-2619-44D2-A5A2-C0495CA46A61}">
      <dsp:nvSpPr>
        <dsp:cNvPr id="0" name=""/>
        <dsp:cNvSpPr/>
      </dsp:nvSpPr>
      <dsp:spPr>
        <a:xfrm>
          <a:off x="2920144" y="263852"/>
          <a:ext cx="5391553" cy="16848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1212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To justify theoretically the link between the endowment of intellectual capital and product novelty</a:t>
          </a:r>
          <a:endParaRPr lang="ru-RU" sz="2600" kern="1200" dirty="0"/>
        </a:p>
      </dsp:txBody>
      <dsp:txXfrm>
        <a:off x="2920144" y="263852"/>
        <a:ext cx="5391553" cy="1684860"/>
      </dsp:txXfrm>
    </dsp:sp>
    <dsp:sp modelId="{ED68B765-8590-44BF-A4E2-A1E0E858B152}">
      <dsp:nvSpPr>
        <dsp:cNvPr id="0" name=""/>
        <dsp:cNvSpPr/>
      </dsp:nvSpPr>
      <dsp:spPr>
        <a:xfrm>
          <a:off x="2700510" y="7359"/>
          <a:ext cx="1179402" cy="176910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E6F6BF-3E08-4147-BC1A-EBAB1E726002}">
      <dsp:nvSpPr>
        <dsp:cNvPr id="0" name=""/>
        <dsp:cNvSpPr/>
      </dsp:nvSpPr>
      <dsp:spPr>
        <a:xfrm>
          <a:off x="2925159" y="2371780"/>
          <a:ext cx="5391553" cy="168486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1212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To find empirical evidence for such link in Russian business environment </a:t>
          </a:r>
          <a:endParaRPr lang="ru-RU" sz="2600" kern="1200" dirty="0"/>
        </a:p>
      </dsp:txBody>
      <dsp:txXfrm>
        <a:off x="2925159" y="2371780"/>
        <a:ext cx="5391553" cy="1684860"/>
      </dsp:txXfrm>
    </dsp:sp>
    <dsp:sp modelId="{92E31AE6-7C57-427D-A248-626DFF4488A4}">
      <dsp:nvSpPr>
        <dsp:cNvPr id="0" name=""/>
        <dsp:cNvSpPr/>
      </dsp:nvSpPr>
      <dsp:spPr>
        <a:xfrm>
          <a:off x="2700510" y="2128411"/>
          <a:ext cx="1179402" cy="176910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2E9C8-EFFA-430E-9B6A-5C353D997606}">
      <dsp:nvSpPr>
        <dsp:cNvPr id="0" name=""/>
        <dsp:cNvSpPr/>
      </dsp:nvSpPr>
      <dsp:spPr>
        <a:xfrm rot="5400000">
          <a:off x="887254" y="725222"/>
          <a:ext cx="1251400" cy="208230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C1425-4982-41C9-B409-11C51E6A2EA2}">
      <dsp:nvSpPr>
        <dsp:cNvPr id="0" name=""/>
        <dsp:cNvSpPr/>
      </dsp:nvSpPr>
      <dsp:spPr>
        <a:xfrm>
          <a:off x="678364" y="1347382"/>
          <a:ext cx="1879914" cy="164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New to the firm</a:t>
          </a:r>
          <a:endParaRPr lang="ru-RU" sz="2000" kern="1200" dirty="0"/>
        </a:p>
      </dsp:txBody>
      <dsp:txXfrm>
        <a:off x="678364" y="1347382"/>
        <a:ext cx="1879914" cy="1647855"/>
      </dsp:txXfrm>
    </dsp:sp>
    <dsp:sp modelId="{97E53F99-A46C-4654-BE01-FBE7DAA0EF28}">
      <dsp:nvSpPr>
        <dsp:cNvPr id="0" name=""/>
        <dsp:cNvSpPr/>
      </dsp:nvSpPr>
      <dsp:spPr>
        <a:xfrm>
          <a:off x="2203578" y="571920"/>
          <a:ext cx="354700" cy="354700"/>
        </a:xfrm>
        <a:prstGeom prst="triangle">
          <a:avLst>
            <a:gd name="adj" fmla="val 10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8D75F-B834-47CA-A9A2-F4BC471AFF93}">
      <dsp:nvSpPr>
        <dsp:cNvPr id="0" name=""/>
        <dsp:cNvSpPr/>
      </dsp:nvSpPr>
      <dsp:spPr>
        <a:xfrm rot="5400000">
          <a:off x="3188637" y="155742"/>
          <a:ext cx="1251400" cy="208230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86CB0-3464-40C3-8BF0-048B23182A6F}">
      <dsp:nvSpPr>
        <dsp:cNvPr id="0" name=""/>
        <dsp:cNvSpPr/>
      </dsp:nvSpPr>
      <dsp:spPr>
        <a:xfrm>
          <a:off x="2979747" y="777902"/>
          <a:ext cx="1879914" cy="164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New to the country</a:t>
          </a:r>
          <a:endParaRPr lang="ru-RU" sz="2000" kern="1200" dirty="0"/>
        </a:p>
      </dsp:txBody>
      <dsp:txXfrm>
        <a:off x="2979747" y="777902"/>
        <a:ext cx="1879914" cy="1647855"/>
      </dsp:txXfrm>
    </dsp:sp>
    <dsp:sp modelId="{80B2EC89-140F-495D-80F6-D6F88E64AE34}">
      <dsp:nvSpPr>
        <dsp:cNvPr id="0" name=""/>
        <dsp:cNvSpPr/>
      </dsp:nvSpPr>
      <dsp:spPr>
        <a:xfrm>
          <a:off x="4504960" y="2441"/>
          <a:ext cx="354700" cy="354700"/>
        </a:xfrm>
        <a:prstGeom prst="triangle">
          <a:avLst>
            <a:gd name="adj" fmla="val 10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5579B-7474-4628-8304-04B687AD0640}">
      <dsp:nvSpPr>
        <dsp:cNvPr id="0" name=""/>
        <dsp:cNvSpPr/>
      </dsp:nvSpPr>
      <dsp:spPr>
        <a:xfrm rot="5400000">
          <a:off x="5490019" y="-413736"/>
          <a:ext cx="1251400" cy="208230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AF662-E55E-46BA-B69A-244F498EA3FB}">
      <dsp:nvSpPr>
        <dsp:cNvPr id="0" name=""/>
        <dsp:cNvSpPr/>
      </dsp:nvSpPr>
      <dsp:spPr>
        <a:xfrm>
          <a:off x="5281129" y="208423"/>
          <a:ext cx="1879914" cy="1647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New to the world</a:t>
          </a:r>
          <a:endParaRPr lang="ru-RU" sz="2000" kern="1200" dirty="0"/>
        </a:p>
      </dsp:txBody>
      <dsp:txXfrm>
        <a:off x="5281129" y="208423"/>
        <a:ext cx="1879914" cy="16478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88176-9D21-4E4D-8B25-ABFBA438E06C}">
      <dsp:nvSpPr>
        <dsp:cNvPr id="0" name=""/>
        <dsp:cNvSpPr/>
      </dsp:nvSpPr>
      <dsp:spPr>
        <a:xfrm>
          <a:off x="7213428" y="2724951"/>
          <a:ext cx="91440" cy="507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5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6E396-FFF1-4C63-AD37-75440EF00B8D}">
      <dsp:nvSpPr>
        <dsp:cNvPr id="0" name=""/>
        <dsp:cNvSpPr/>
      </dsp:nvSpPr>
      <dsp:spPr>
        <a:xfrm>
          <a:off x="4893506" y="1109269"/>
          <a:ext cx="2365641" cy="507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71"/>
              </a:lnTo>
              <a:lnTo>
                <a:pt x="2365641" y="345871"/>
              </a:lnTo>
              <a:lnTo>
                <a:pt x="2365641" y="507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26766-BD14-492E-9218-317E12C10206}">
      <dsp:nvSpPr>
        <dsp:cNvPr id="0" name=""/>
        <dsp:cNvSpPr/>
      </dsp:nvSpPr>
      <dsp:spPr>
        <a:xfrm>
          <a:off x="4941699" y="2724951"/>
          <a:ext cx="91440" cy="507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5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539F4-FE00-4794-9F43-809823C3B76C}">
      <dsp:nvSpPr>
        <dsp:cNvPr id="0" name=""/>
        <dsp:cNvSpPr/>
      </dsp:nvSpPr>
      <dsp:spPr>
        <a:xfrm>
          <a:off x="4893506" y="1109269"/>
          <a:ext cx="93913" cy="507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71"/>
              </a:lnTo>
              <a:lnTo>
                <a:pt x="93913" y="345871"/>
              </a:lnTo>
              <a:lnTo>
                <a:pt x="93913" y="507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46E83-9951-4FEB-B545-7DFF41F1666C}">
      <dsp:nvSpPr>
        <dsp:cNvPr id="0" name=""/>
        <dsp:cNvSpPr/>
      </dsp:nvSpPr>
      <dsp:spPr>
        <a:xfrm>
          <a:off x="2482144" y="2724951"/>
          <a:ext cx="91440" cy="507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5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E79E4-FDCE-44E0-9081-EBC3745209D7}">
      <dsp:nvSpPr>
        <dsp:cNvPr id="0" name=""/>
        <dsp:cNvSpPr/>
      </dsp:nvSpPr>
      <dsp:spPr>
        <a:xfrm>
          <a:off x="2527864" y="1109269"/>
          <a:ext cx="2365641" cy="507536"/>
        </a:xfrm>
        <a:custGeom>
          <a:avLst/>
          <a:gdLst/>
          <a:ahLst/>
          <a:cxnLst/>
          <a:rect l="0" t="0" r="0" b="0"/>
          <a:pathLst>
            <a:path>
              <a:moveTo>
                <a:pt x="2365641" y="0"/>
              </a:moveTo>
              <a:lnTo>
                <a:pt x="2365641" y="345871"/>
              </a:lnTo>
              <a:lnTo>
                <a:pt x="0" y="345871"/>
              </a:lnTo>
              <a:lnTo>
                <a:pt x="0" y="507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CCF17-F70F-4C0D-B67A-6A790D675521}">
      <dsp:nvSpPr>
        <dsp:cNvPr id="0" name=""/>
        <dsp:cNvSpPr/>
      </dsp:nvSpPr>
      <dsp:spPr>
        <a:xfrm>
          <a:off x="4020951" y="1123"/>
          <a:ext cx="1745111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D5056-FA4F-4A88-8B2B-DDA240B610D9}">
      <dsp:nvSpPr>
        <dsp:cNvPr id="0" name=""/>
        <dsp:cNvSpPr/>
      </dsp:nvSpPr>
      <dsp:spPr>
        <a:xfrm>
          <a:off x="4214852" y="185329"/>
          <a:ext cx="1745111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Intellectual capital</a:t>
          </a:r>
          <a:endParaRPr lang="ru-RU" sz="1800" kern="1200" dirty="0"/>
        </a:p>
      </dsp:txBody>
      <dsp:txXfrm>
        <a:off x="4247308" y="217785"/>
        <a:ext cx="1680199" cy="1043233"/>
      </dsp:txXfrm>
    </dsp:sp>
    <dsp:sp modelId="{F28A60C4-41B8-4CD3-A96E-736D10A2F656}">
      <dsp:nvSpPr>
        <dsp:cNvPr id="0" name=""/>
        <dsp:cNvSpPr/>
      </dsp:nvSpPr>
      <dsp:spPr>
        <a:xfrm>
          <a:off x="1655309" y="1616805"/>
          <a:ext cx="1745111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8154A-8F93-4888-8F15-DBCBB7F03E66}">
      <dsp:nvSpPr>
        <dsp:cNvPr id="0" name=""/>
        <dsp:cNvSpPr/>
      </dsp:nvSpPr>
      <dsp:spPr>
        <a:xfrm>
          <a:off x="1849210" y="1801011"/>
          <a:ext cx="1745111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Human  capital</a:t>
          </a:r>
          <a:endParaRPr lang="ru-RU" sz="2000" kern="1200" dirty="0"/>
        </a:p>
      </dsp:txBody>
      <dsp:txXfrm>
        <a:off x="1881666" y="1833467"/>
        <a:ext cx="1680199" cy="1043233"/>
      </dsp:txXfrm>
    </dsp:sp>
    <dsp:sp modelId="{0185E0AF-88D1-4D80-8D5D-8E21027A4399}">
      <dsp:nvSpPr>
        <dsp:cNvPr id="0" name=""/>
        <dsp:cNvSpPr/>
      </dsp:nvSpPr>
      <dsp:spPr>
        <a:xfrm>
          <a:off x="1467483" y="3232487"/>
          <a:ext cx="2120763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93765-0505-4B28-A0A6-EB22B494CEFE}">
      <dsp:nvSpPr>
        <dsp:cNvPr id="0" name=""/>
        <dsp:cNvSpPr/>
      </dsp:nvSpPr>
      <dsp:spPr>
        <a:xfrm>
          <a:off x="1661384" y="3416693"/>
          <a:ext cx="2120763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What the single employee brings into the value-adding processes</a:t>
          </a:r>
          <a:endParaRPr lang="ru-RU" sz="1300" kern="1200" dirty="0"/>
        </a:p>
      </dsp:txBody>
      <dsp:txXfrm>
        <a:off x="1693840" y="3449149"/>
        <a:ext cx="2055851" cy="1043233"/>
      </dsp:txXfrm>
    </dsp:sp>
    <dsp:sp modelId="{709317FE-25C2-46C9-B3E1-B6AEF9EA6824}">
      <dsp:nvSpPr>
        <dsp:cNvPr id="0" name=""/>
        <dsp:cNvSpPr/>
      </dsp:nvSpPr>
      <dsp:spPr>
        <a:xfrm>
          <a:off x="4114864" y="1616805"/>
          <a:ext cx="1745111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0D7418-6584-41B1-8789-0BDFA37A14DA}">
      <dsp:nvSpPr>
        <dsp:cNvPr id="0" name=""/>
        <dsp:cNvSpPr/>
      </dsp:nvSpPr>
      <dsp:spPr>
        <a:xfrm>
          <a:off x="4308765" y="1801011"/>
          <a:ext cx="1745111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Structural capital</a:t>
          </a:r>
          <a:endParaRPr lang="ru-RU" sz="2000" kern="1200" dirty="0"/>
        </a:p>
      </dsp:txBody>
      <dsp:txXfrm>
        <a:off x="4341221" y="1833467"/>
        <a:ext cx="1680199" cy="1043233"/>
      </dsp:txXfrm>
    </dsp:sp>
    <dsp:sp modelId="{9C1534B4-A7C5-4DFD-A9D6-5C6B141AA943}">
      <dsp:nvSpPr>
        <dsp:cNvPr id="0" name=""/>
        <dsp:cNvSpPr/>
      </dsp:nvSpPr>
      <dsp:spPr>
        <a:xfrm>
          <a:off x="3976049" y="3232487"/>
          <a:ext cx="2022740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BC063-460F-48B9-97FD-8DEFE151ED53}">
      <dsp:nvSpPr>
        <dsp:cNvPr id="0" name=""/>
        <dsp:cNvSpPr/>
      </dsp:nvSpPr>
      <dsp:spPr>
        <a:xfrm>
          <a:off x="4169950" y="3416693"/>
          <a:ext cx="2022740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How people are connected within the company, and what remains when the employee leaves the company</a:t>
          </a:r>
          <a:endParaRPr lang="ru-RU" sz="1300" kern="1200" dirty="0"/>
        </a:p>
      </dsp:txBody>
      <dsp:txXfrm>
        <a:off x="4202406" y="3449149"/>
        <a:ext cx="1957828" cy="1043233"/>
      </dsp:txXfrm>
    </dsp:sp>
    <dsp:sp modelId="{74704D3D-5F9C-4208-BA7B-4CC44816B187}">
      <dsp:nvSpPr>
        <dsp:cNvPr id="0" name=""/>
        <dsp:cNvSpPr/>
      </dsp:nvSpPr>
      <dsp:spPr>
        <a:xfrm>
          <a:off x="6386592" y="1616805"/>
          <a:ext cx="1745111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D1E3E-E966-423A-ACFD-FA2C0BF85F89}">
      <dsp:nvSpPr>
        <dsp:cNvPr id="0" name=""/>
        <dsp:cNvSpPr/>
      </dsp:nvSpPr>
      <dsp:spPr>
        <a:xfrm>
          <a:off x="6580493" y="1801011"/>
          <a:ext cx="1745111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Relational capital</a:t>
          </a:r>
          <a:endParaRPr lang="ru-RU" sz="2000" kern="1200" dirty="0"/>
        </a:p>
      </dsp:txBody>
      <dsp:txXfrm>
        <a:off x="6612949" y="1833467"/>
        <a:ext cx="1680199" cy="1043233"/>
      </dsp:txXfrm>
    </dsp:sp>
    <dsp:sp modelId="{FAC30D24-1AB8-4670-B767-27D2ED841926}">
      <dsp:nvSpPr>
        <dsp:cNvPr id="0" name=""/>
        <dsp:cNvSpPr/>
      </dsp:nvSpPr>
      <dsp:spPr>
        <a:xfrm>
          <a:off x="6386592" y="3232487"/>
          <a:ext cx="1745111" cy="1108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6A1DA-0065-4C9B-A1B3-B7C5F7760994}">
      <dsp:nvSpPr>
        <dsp:cNvPr id="0" name=""/>
        <dsp:cNvSpPr/>
      </dsp:nvSpPr>
      <dsp:spPr>
        <a:xfrm>
          <a:off x="6580493" y="3416693"/>
          <a:ext cx="1745111" cy="1108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The relations of the company to external stakeholders</a:t>
          </a:r>
          <a:endParaRPr lang="ru-RU" sz="1300" kern="1200" dirty="0"/>
        </a:p>
      </dsp:txBody>
      <dsp:txXfrm>
        <a:off x="6612949" y="3449149"/>
        <a:ext cx="1680199" cy="1043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0.46281</cdr:x>
      <cdr:y>0</cdr:y>
    </cdr:from>
    <cdr:to>
      <cdr:x>0.6281</cdr:x>
      <cdr:y>0.82031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4032448" y="0"/>
          <a:ext cx="1440160" cy="4264090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>
              <a:solidFill>
                <a:schemeClr val="accent1">
                  <a:lumMod val="75000"/>
                </a:schemeClr>
              </a:solidFill>
            </a:rPr>
            <a:t>Novelty level</a:t>
          </a:r>
        </a:p>
        <a:p xmlns:a="http://schemas.openxmlformats.org/drawingml/2006/main">
          <a:pPr algn="ctr"/>
          <a:r>
            <a:rPr lang="en-US" sz="2000" b="1" dirty="0" smtClean="0">
              <a:solidFill>
                <a:schemeClr val="accent1">
                  <a:lumMod val="75000"/>
                </a:schemeClr>
              </a:solidFill>
            </a:rPr>
            <a:t>4</a:t>
          </a:r>
        </a:p>
        <a:p xmlns:a="http://schemas.openxmlformats.org/drawingml/2006/main">
          <a:pPr algn="ctr"/>
          <a:endParaRPr lang="en-US" sz="2000" b="1" dirty="0" smtClean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endParaRPr lang="en-US" sz="200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US" sz="2000" b="1" dirty="0" smtClean="0">
              <a:solidFill>
                <a:schemeClr val="accent1">
                  <a:lumMod val="75000"/>
                </a:schemeClr>
              </a:solidFill>
            </a:rPr>
            <a:t>3</a:t>
          </a:r>
        </a:p>
        <a:p xmlns:a="http://schemas.openxmlformats.org/drawingml/2006/main">
          <a:pPr algn="ctr"/>
          <a:endParaRPr lang="en-US" sz="200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endParaRPr lang="en-US" sz="200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US" sz="2000" b="1" dirty="0" smtClean="0">
              <a:solidFill>
                <a:schemeClr val="accent1">
                  <a:lumMod val="75000"/>
                </a:schemeClr>
              </a:solidFill>
            </a:rPr>
            <a:t>2</a:t>
          </a:r>
        </a:p>
        <a:p xmlns:a="http://schemas.openxmlformats.org/drawingml/2006/main">
          <a:pPr algn="ctr"/>
          <a:endParaRPr lang="en-US" sz="200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endParaRPr lang="en-US" sz="2000" b="1" dirty="0" smtClean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US" sz="2000" b="1" dirty="0">
              <a:solidFill>
                <a:schemeClr val="accent1">
                  <a:lumMod val="75000"/>
                </a:schemeClr>
              </a:solidFill>
            </a:rPr>
            <a:t>1</a:t>
          </a:r>
          <a:endParaRPr lang="ru-RU" sz="2000" b="1" dirty="0"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31B46-D76B-44AB-B383-3257164C9183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1FC7-25BB-4154-A86E-A4EA3C599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1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add specific</a:t>
            </a:r>
            <a:r>
              <a:rPr lang="en-US" baseline="0" dirty="0" smtClean="0"/>
              <a:t> IC components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5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4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83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SMEs located in Moscow and Saint Petersburg generate 18% and 7% of total turnover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93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985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831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90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855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38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82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23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BE9A-9EDC-49A7-9171-301171F69C54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2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A81B-8736-423E-A7F5-DEFEA472CF58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80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AA20-55DF-4FE8-A44A-D970E71AC049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0747-F73C-412E-B0D2-43C51ED4C853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4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5FF2-42A3-4718-A9B9-CB8843B39987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B7FC-024C-40AD-AF43-31A3C2ED0088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39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6C8C-FBDC-49F8-B8FC-634615F8D016}" type="datetime1">
              <a:rPr lang="ru-RU" smtClean="0"/>
              <a:t>05.05.2016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7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F2B-B54B-403D-954D-CBF4AE387983}" type="datetime1">
              <a:rPr lang="ru-RU" smtClean="0"/>
              <a:t>05.05.2016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1130-5667-42A9-944E-46509C674903}" type="datetime1">
              <a:rPr lang="ru-RU" smtClean="0"/>
              <a:t>05.05.2016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4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2B97-D1FD-4622-B8E5-57836B409949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8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079F-6467-45B5-9B10-E267901B08EC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9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9B85C-F6F2-427B-A609-ED57501C5491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4007-F49F-4F6E-8E76-54BAEE2CAF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47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208823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Intellectual capital and product novelty: empirical evidence from Russia</a:t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The project is supported by Russian Science Foundation, </a:t>
            </a:r>
            <a:b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grant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№ 15-18-20039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29200"/>
            <a:ext cx="7704856" cy="1248544"/>
          </a:xfrm>
        </p:spPr>
        <p:txBody>
          <a:bodyPr>
            <a:normAutofit fontScale="77500" lnSpcReduction="20000"/>
          </a:bodyPr>
          <a:lstStyle/>
          <a:p>
            <a:pPr algn="r"/>
            <a:endParaRPr lang="en-US" sz="2400" dirty="0" smtClean="0"/>
          </a:p>
          <a:p>
            <a:pPr algn="r"/>
            <a:r>
              <a:rPr lang="en-US" sz="2400" dirty="0" err="1" smtClean="0"/>
              <a:t>C.Jardon</a:t>
            </a:r>
            <a:r>
              <a:rPr lang="en-US" sz="2400" dirty="0" smtClean="0"/>
              <a:t>, </a:t>
            </a:r>
            <a:r>
              <a:rPr lang="en-US" sz="2400" dirty="0" err="1" smtClean="0"/>
              <a:t>M.Molodchik</a:t>
            </a:r>
            <a:endParaRPr lang="en-US" sz="2400" dirty="0" smtClean="0"/>
          </a:p>
          <a:p>
            <a:pPr algn="r"/>
            <a:r>
              <a:rPr lang="en-US" sz="2400" dirty="0" smtClean="0"/>
              <a:t>mmolodchik@hse.ru </a:t>
            </a:r>
          </a:p>
          <a:p>
            <a:pPr algn="r"/>
            <a:r>
              <a:rPr lang="en-US" sz="2400" dirty="0" smtClean="0"/>
              <a:t>05.</a:t>
            </a:r>
            <a:r>
              <a:rPr lang="ru-RU" sz="2400" dirty="0" smtClean="0"/>
              <a:t>0</a:t>
            </a:r>
            <a:r>
              <a:rPr lang="en-US" sz="2400" dirty="0" smtClean="0"/>
              <a:t>5.201</a:t>
            </a:r>
            <a:r>
              <a:rPr lang="ru-RU" sz="2400" dirty="0" smtClean="0"/>
              <a:t>6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73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01058"/>
            <a:ext cx="6419056" cy="995694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Specific context: SMEs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140F-FB4C-4337-BE95-FEC03CB8FD51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48750" y="1372128"/>
            <a:ext cx="8443730" cy="47561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Report of European Investment Bank, 2013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Share of SMEs in GDP is growing but still in lower level:  20-25%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SME business in Russia is one of top priorities for the Russian </a:t>
            </a:r>
            <a:r>
              <a:rPr lang="en-US" sz="2400" dirty="0" smtClean="0"/>
              <a:t>government</a:t>
            </a:r>
          </a:p>
          <a:p>
            <a:endParaRPr lang="en-US" sz="2400" dirty="0" smtClean="0"/>
          </a:p>
          <a:p>
            <a:r>
              <a:rPr lang="en-US" sz="2400" dirty="0" smtClean="0"/>
              <a:t>Russian SMEs are attractive for </a:t>
            </a:r>
            <a:r>
              <a:rPr lang="en-US" sz="2400" dirty="0"/>
              <a:t>international </a:t>
            </a:r>
            <a:r>
              <a:rPr lang="en-US" sz="2400" dirty="0" smtClean="0"/>
              <a:t>players: European </a:t>
            </a:r>
            <a:r>
              <a:rPr lang="en-US" sz="2400" dirty="0"/>
              <a:t>Bank for Reconstruction and Development (</a:t>
            </a:r>
            <a:r>
              <a:rPr lang="en-US" sz="2400" dirty="0" smtClean="0"/>
              <a:t>investment portfolio </a:t>
            </a:r>
            <a:r>
              <a:rPr lang="en-US" sz="2400" dirty="0"/>
              <a:t>of </a:t>
            </a:r>
            <a:r>
              <a:rPr lang="en-US" sz="2400" dirty="0" smtClean="0"/>
              <a:t>EUR 9.7 </a:t>
            </a:r>
            <a:r>
              <a:rPr lang="en-US" sz="2400" dirty="0" err="1"/>
              <a:t>bln</a:t>
            </a:r>
            <a:r>
              <a:rPr lang="en-US" sz="2400" dirty="0"/>
              <a:t>), International Finance Corporation (invested </a:t>
            </a:r>
            <a:r>
              <a:rPr lang="en-US" sz="2400" dirty="0" smtClean="0"/>
              <a:t>EUR 7.6 </a:t>
            </a:r>
            <a:r>
              <a:rPr lang="en-US" sz="2400" dirty="0" err="1"/>
              <a:t>bln</a:t>
            </a:r>
            <a:r>
              <a:rPr lang="en-US" sz="2400" dirty="0"/>
              <a:t> since 1993) and </a:t>
            </a:r>
            <a:r>
              <a:rPr lang="en-US" sz="2400" dirty="0" err="1"/>
              <a:t>KfW</a:t>
            </a:r>
            <a:r>
              <a:rPr lang="en-US" sz="2400" dirty="0"/>
              <a:t> </a:t>
            </a:r>
            <a:r>
              <a:rPr lang="en-US" sz="2400" dirty="0" err="1"/>
              <a:t>Bankengruppe</a:t>
            </a:r>
            <a:r>
              <a:rPr lang="en-US" sz="2400" dirty="0"/>
              <a:t> (</a:t>
            </a:r>
            <a:r>
              <a:rPr lang="en-US" sz="2400" dirty="0" smtClean="0"/>
              <a:t>targeted loans </a:t>
            </a:r>
            <a:r>
              <a:rPr lang="en-US" sz="2400"/>
              <a:t>of </a:t>
            </a:r>
            <a:r>
              <a:rPr lang="en-US" sz="2400" smtClean="0"/>
              <a:t>EUR 200 </a:t>
            </a:r>
            <a:r>
              <a:rPr lang="en-US" sz="2400" dirty="0" err="1"/>
              <a:t>mln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8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563072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SMEs: Russia and EU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0747-F73C-412E-B0D2-43C51ED4C853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8229600" cy="487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01058"/>
            <a:ext cx="6419056" cy="99569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Specific context: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Russian innovation landscape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140F-FB4C-4337-BE95-FEC03CB8FD51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E.A.Klochikhin</a:t>
            </a:r>
            <a:r>
              <a:rPr lang="en-US" sz="2400" dirty="0" smtClean="0"/>
              <a:t> (2012); </a:t>
            </a:r>
            <a:r>
              <a:rPr lang="en-US" sz="2400" dirty="0" err="1" smtClean="0"/>
              <a:t>S.Puffer</a:t>
            </a:r>
            <a:r>
              <a:rPr lang="en-US" sz="2400" dirty="0" smtClean="0"/>
              <a:t> et al. (2013)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External drivers of innovation: </a:t>
            </a:r>
          </a:p>
          <a:p>
            <a:pPr lvl="1"/>
            <a:r>
              <a:rPr lang="en-US" dirty="0" smtClean="0"/>
              <a:t>accelerating globalization, </a:t>
            </a:r>
          </a:p>
          <a:p>
            <a:pPr lvl="1"/>
            <a:r>
              <a:rPr lang="en-US" dirty="0" smtClean="0"/>
              <a:t>decrease of oil prices, </a:t>
            </a:r>
          </a:p>
          <a:p>
            <a:pPr lvl="1"/>
            <a:r>
              <a:rPr lang="en-US" dirty="0" smtClean="0"/>
              <a:t>economic sanctions.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Internal drivers of innovation:</a:t>
            </a:r>
          </a:p>
          <a:p>
            <a:pPr lvl="1"/>
            <a:r>
              <a:rPr lang="en-US" dirty="0" smtClean="0"/>
              <a:t>Young generation of scientists and engineers with entrepreneurial mindset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01058"/>
            <a:ext cx="6419056" cy="995694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Specific context: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intellectual resources in Russian business environment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and hypotheses development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140F-FB4C-4337-BE95-FEC03CB8FD51}" type="datetime1">
              <a:rPr lang="ru-RU" smtClean="0"/>
              <a:t>05.05.2016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1556792"/>
            <a:ext cx="4032448" cy="479955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Intellectual capital</a:t>
            </a:r>
          </a:p>
          <a:p>
            <a:pPr algn="ctr"/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Human capital: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Human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u="sng" dirty="0" smtClean="0"/>
              <a:t>Foreign </a:t>
            </a:r>
            <a:r>
              <a:rPr lang="en-US" dirty="0" smtClean="0"/>
              <a:t>human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Structural capital: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R&amp;D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Process capital developed at</a:t>
            </a:r>
            <a:r>
              <a:rPr lang="en-US" b="1" u="sng" dirty="0" smtClean="0"/>
              <a:t> international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Relational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Relational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Cooperation </a:t>
            </a:r>
            <a:r>
              <a:rPr lang="en-US" b="1" u="sng" dirty="0" smtClean="0"/>
              <a:t>with foreign partners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Governmental support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89648" y="1556792"/>
            <a:ext cx="4464496" cy="488753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Specific features</a:t>
            </a:r>
          </a:p>
          <a:p>
            <a:pPr algn="ctr"/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Human capital: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Brain drain; high creativity but lack of entrepreneurship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Low quality of foreign human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Structural capital: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58 position in R&amp;D expenditures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Low level of ICT </a:t>
            </a:r>
            <a:endParaRPr lang="en-US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Relational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Personal networks play a pivotal role in Russian business environment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 u="sng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Governmental support is growing but  is not efficient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27907" y="3632395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27907" y="2243798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27907" y="4214913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27907" y="5066330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27907" y="5556441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+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07730" y="2852936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36357" y="5892209"/>
            <a:ext cx="57606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n.s</a:t>
            </a:r>
            <a:r>
              <a:rPr lang="en-U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45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DATABASE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conducted in 2013 within the research project “Russian Firms in Global Environment” (</a:t>
            </a:r>
            <a:r>
              <a:rPr lang="en-US" dirty="0" err="1" smtClean="0"/>
              <a:t>RuFIGE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than 1600 Russian manufacturing SMEs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9E2-B910-469A-9B2B-183F98C11E10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Distributions of SMEs by novelty level. Database </a:t>
            </a:r>
            <a:r>
              <a:rPr lang="en-US" sz="3600" dirty="0" err="1" smtClean="0">
                <a:solidFill>
                  <a:schemeClr val="bg1"/>
                </a:solidFill>
              </a:rPr>
              <a:t>RuFIGE</a:t>
            </a:r>
            <a:r>
              <a:rPr lang="en-US" sz="3600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959941"/>
              </p:ext>
            </p:extLst>
          </p:nvPr>
        </p:nvGraphicFramePr>
        <p:xfrm>
          <a:off x="251520" y="1268760"/>
          <a:ext cx="8712968" cy="5087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F5F2-54F0-44CA-BAE6-AD2F93C89291}" type="datetime1">
              <a:rPr lang="ru-RU" smtClean="0"/>
              <a:t>05.05.2016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Methodology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Principal component analysis for intellectual capital measurement.</a:t>
            </a:r>
          </a:p>
          <a:p>
            <a:endParaRPr lang="en-US" dirty="0" smtClean="0"/>
          </a:p>
          <a:p>
            <a:r>
              <a:rPr lang="en-US" dirty="0" smtClean="0"/>
              <a:t>Ordinal logistic regression for estimating the link between the intellectual capital components and the level of product novelty.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FC4B-2E6A-4903-B6C0-28C15D40B24E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 txBox="1">
            <a:spLocks/>
          </p:cNvSpPr>
          <p:nvPr/>
        </p:nvSpPr>
        <p:spPr bwMode="auto">
          <a:xfrm>
            <a:off x="2197100" y="333375"/>
            <a:ext cx="68040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ru-RU" sz="3600" dirty="0" smtClean="0">
                <a:solidFill>
                  <a:schemeClr val="bg1"/>
                </a:solidFill>
                <a:latin typeface="Myriad Pro"/>
              </a:rPr>
              <a:t>Measurements. Human capital.</a:t>
            </a:r>
            <a:endParaRPr lang="en-US" altLang="ru-RU" sz="3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076" name="Дата 1"/>
          <p:cNvSpPr>
            <a:spLocks noGrp="1"/>
          </p:cNvSpPr>
          <p:nvPr>
            <p:ph type="dt" sz="quarter" idx="10"/>
          </p:nvPr>
        </p:nvSpPr>
        <p:spPr bwMode="auto">
          <a:xfrm>
            <a:off x="457200" y="6597650"/>
            <a:ext cx="2170113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299A4E7-6D44-41FE-9892-1EBD9A5AA64E}" type="datetime1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t>05.05.2016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524625"/>
            <a:ext cx="2170112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9CC92-07D3-4930-86F4-D1B490B810B0}" type="slidenum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17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458309"/>
              </p:ext>
            </p:extLst>
          </p:nvPr>
        </p:nvGraphicFramePr>
        <p:xfrm>
          <a:off x="457200" y="1600200"/>
          <a:ext cx="8229600" cy="4111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8856"/>
                <a:gridCol w="1944216"/>
                <a:gridCol w="1666528"/>
              </a:tblGrid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r>
                        <a:rPr lang="en-US" baseline="0" dirty="0" smtClean="0"/>
                        <a:t> 2</a:t>
                      </a:r>
                      <a:endParaRPr lang="ru-RU" dirty="0"/>
                    </a:p>
                  </a:txBody>
                  <a:tcPr/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% of white</a:t>
                      </a:r>
                      <a:r>
                        <a:rPr lang="en-US" baseline="0" dirty="0" smtClean="0"/>
                        <a:t> collars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0.674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% of managers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0.678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% of employees with</a:t>
                      </a:r>
                      <a:r>
                        <a:rPr lang="en-US" baseline="0" dirty="0" smtClean="0"/>
                        <a:t> higher education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0.799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Presence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foreign employees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0.817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-0.019</a:t>
                      </a:r>
                      <a:endParaRPr lang="ru-RU" dirty="0"/>
                    </a:p>
                  </a:txBody>
                  <a:tcPr/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% of foreign employees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0.850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-0.022</a:t>
                      </a:r>
                      <a:endParaRPr lang="ru-RU" dirty="0"/>
                    </a:p>
                  </a:txBody>
                  <a:tcPr/>
                </a:tc>
              </a:tr>
              <a:tr h="456707">
                <a:tc>
                  <a:txBody>
                    <a:bodyPr/>
                    <a:lstStyle/>
                    <a:p>
                      <a:r>
                        <a:rPr lang="en-US" dirty="0" smtClean="0"/>
                        <a:t>% of</a:t>
                      </a:r>
                      <a:r>
                        <a:rPr lang="en-US" baseline="0" dirty="0" smtClean="0"/>
                        <a:t> foreign managers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0.595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0.022</a:t>
                      </a:r>
                      <a:endParaRPr lang="ru-RU" dirty="0"/>
                    </a:p>
                  </a:txBody>
                  <a:tcPr/>
                </a:tc>
              </a:tr>
              <a:tr h="456707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Constructs of human capital: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Foreign human capital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General human capital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93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 txBox="1">
            <a:spLocks/>
          </p:cNvSpPr>
          <p:nvPr/>
        </p:nvSpPr>
        <p:spPr bwMode="auto">
          <a:xfrm>
            <a:off x="2195736" y="272615"/>
            <a:ext cx="68040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ru-RU" sz="3200" dirty="0" smtClean="0">
                <a:solidFill>
                  <a:schemeClr val="bg1"/>
                </a:solidFill>
                <a:latin typeface="Myriad Pro"/>
              </a:rPr>
              <a:t>Measurements. Structural capital.</a:t>
            </a:r>
            <a:endParaRPr lang="en-US" altLang="ru-RU" sz="32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076" name="Дата 1"/>
          <p:cNvSpPr>
            <a:spLocks noGrp="1"/>
          </p:cNvSpPr>
          <p:nvPr>
            <p:ph type="dt" sz="quarter" idx="10"/>
          </p:nvPr>
        </p:nvSpPr>
        <p:spPr bwMode="auto">
          <a:xfrm>
            <a:off x="457200" y="6597650"/>
            <a:ext cx="2170113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4023C09-708C-4D6B-B219-52BADB10904C}" type="datetime1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t>05.05.2016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524625"/>
            <a:ext cx="2170112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9CC92-07D3-4930-86F4-D1B490B810B0}" type="slidenum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18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382207"/>
              </p:ext>
            </p:extLst>
          </p:nvPr>
        </p:nvGraphicFramePr>
        <p:xfrm>
          <a:off x="300719" y="1268730"/>
          <a:ext cx="8386081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7385"/>
                <a:gridCol w="1656184"/>
                <a:gridCol w="15225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r>
                        <a:rPr lang="en-US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information system</a:t>
                      </a:r>
                      <a:r>
                        <a:rPr lang="en-US" baseline="0" dirty="0" smtClean="0"/>
                        <a:t> of planning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0.626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of sales/purchases management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0.685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Electronic</a:t>
                      </a:r>
                      <a:r>
                        <a:rPr lang="en-US" baseline="0" dirty="0" smtClean="0"/>
                        <a:t> commerce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0.546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Website in English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0.587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firm has international quality certificate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0.591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Technological production quality of the main product corresponds to the best foreign samples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0.576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of R&amp;D investments</a:t>
                      </a:r>
                      <a:r>
                        <a:rPr lang="en-US" baseline="0" dirty="0" smtClean="0"/>
                        <a:t> in total turnover in the last three years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0.845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Presence of R&amp;D investment in the last three years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0.840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Constructs</a:t>
                      </a:r>
                      <a:r>
                        <a:rPr lang="en-US" baseline="0" dirty="0" smtClean="0"/>
                        <a:t> of structural capital: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ICT </a:t>
                      </a:r>
                      <a:r>
                        <a:rPr lang="en-US" dirty="0" err="1" smtClean="0"/>
                        <a:t>capital_inter</a:t>
                      </a:r>
                      <a:r>
                        <a:rPr lang="en-US" dirty="0" smtClean="0"/>
                        <a:t>-national level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R&amp;D capital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8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 txBox="1">
            <a:spLocks/>
          </p:cNvSpPr>
          <p:nvPr/>
        </p:nvSpPr>
        <p:spPr bwMode="auto">
          <a:xfrm>
            <a:off x="2195736" y="272615"/>
            <a:ext cx="68040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ru-RU" sz="3200" dirty="0" smtClean="0">
                <a:solidFill>
                  <a:schemeClr val="bg1"/>
                </a:solidFill>
                <a:latin typeface="Myriad Pro"/>
              </a:rPr>
              <a:t>Measurements. Relational capital.</a:t>
            </a:r>
            <a:endParaRPr lang="en-US" altLang="ru-RU" sz="32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076" name="Дата 1"/>
          <p:cNvSpPr>
            <a:spLocks noGrp="1"/>
          </p:cNvSpPr>
          <p:nvPr>
            <p:ph type="dt" sz="quarter" idx="10"/>
          </p:nvPr>
        </p:nvSpPr>
        <p:spPr bwMode="auto">
          <a:xfrm>
            <a:off x="457200" y="6597650"/>
            <a:ext cx="2170113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4023C09-708C-4D6B-B219-52BADB10904C}" type="datetime1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t>05.05.2016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524625"/>
            <a:ext cx="2170112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9CC92-07D3-4930-86F4-D1B490B810B0}" type="slidenum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19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77954"/>
              </p:ext>
            </p:extLst>
          </p:nvPr>
        </p:nvGraphicFramePr>
        <p:xfrm>
          <a:off x="0" y="1009268"/>
          <a:ext cx="9169473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539833"/>
                <a:gridCol w="1487202"/>
                <a:gridCol w="15704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r>
                        <a:rPr lang="en-US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 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Presence of foreign strategic partner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0.822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-0.383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new products with foreign</a:t>
                      </a:r>
                      <a:r>
                        <a:rPr lang="en-US" baseline="0" dirty="0" smtClean="0"/>
                        <a:t> partners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0.740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-0.219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new technology with foreign partners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0.734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Manufacturing</a:t>
                      </a:r>
                      <a:r>
                        <a:rPr lang="en-US" baseline="0" dirty="0" smtClean="0"/>
                        <a:t> with foreign partners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0.740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-0.196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new products with Russian</a:t>
                      </a:r>
                      <a:r>
                        <a:rPr lang="en-US" baseline="0" dirty="0" smtClean="0"/>
                        <a:t> partners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-0.658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new technology with Russian partners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-0.611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Manufacturing</a:t>
                      </a:r>
                      <a:r>
                        <a:rPr lang="en-US" baseline="0" dirty="0" smtClean="0"/>
                        <a:t> with Russian partners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-0.745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support from federal authorities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0.725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-0.134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support from regional authorities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0.833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-0.197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Constructs of relational capital: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Cooperation with foreign partners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Governmen-tal</a:t>
                      </a:r>
                      <a:r>
                        <a:rPr lang="en-US" dirty="0" smtClean="0"/>
                        <a:t> support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Cooperation with Russian partners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73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341"/>
            <a:ext cx="6419056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International Laboratory of Intangible-driven Economy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02749"/>
            <a:ext cx="8688252" cy="1896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Aim of ID LAB: </a:t>
            </a:r>
          </a:p>
          <a:p>
            <a:r>
              <a:rPr lang="en-US" sz="2000" dirty="0" smtClean="0"/>
              <a:t>to develop theoretical foundation for intangible-driven competitiveness in transition economies </a:t>
            </a:r>
          </a:p>
          <a:p>
            <a:r>
              <a:rPr lang="en-US" sz="2000" dirty="0" smtClean="0"/>
              <a:t>to provide empirical evidence of intangible-driven strategic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 </a:t>
            </a:r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26FE-A7BA-4965-BE4A-366FB60F992B}" type="datetime1">
              <a:rPr lang="ru-RU" smtClean="0"/>
              <a:t>05.05.2016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81" y="1136774"/>
            <a:ext cx="8075240" cy="3565975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Dependent variable: novelty level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categorical variable 1-4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885776"/>
              </p:ext>
            </p:extLst>
          </p:nvPr>
        </p:nvGraphicFramePr>
        <p:xfrm>
          <a:off x="401790" y="1340768"/>
          <a:ext cx="8712968" cy="519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6F5F2-54F0-44CA-BAE6-AD2F93C89291}" type="datetime1">
              <a:rPr lang="ru-RU" smtClean="0"/>
              <a:t>05.05.2016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2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 txBox="1">
            <a:spLocks/>
          </p:cNvSpPr>
          <p:nvPr/>
        </p:nvSpPr>
        <p:spPr bwMode="auto">
          <a:xfrm>
            <a:off x="2197100" y="333375"/>
            <a:ext cx="68040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ru-RU" sz="2400" dirty="0" smtClean="0">
                <a:solidFill>
                  <a:schemeClr val="bg1"/>
                </a:solidFill>
                <a:latin typeface="Myriad Pro"/>
              </a:rPr>
              <a:t>Results of </a:t>
            </a:r>
            <a:r>
              <a:rPr lang="en-US" altLang="ru-RU" sz="2400" dirty="0" smtClean="0">
                <a:solidFill>
                  <a:schemeClr val="bg1"/>
                </a:solidFill>
              </a:rPr>
              <a:t>o</a:t>
            </a:r>
            <a:r>
              <a:rPr lang="en-US" sz="2400" dirty="0" smtClean="0">
                <a:solidFill>
                  <a:schemeClr val="bg1"/>
                </a:solidFill>
              </a:rPr>
              <a:t>rdinal </a:t>
            </a:r>
            <a:r>
              <a:rPr lang="en-US" sz="2400" dirty="0">
                <a:solidFill>
                  <a:schemeClr val="bg1"/>
                </a:solidFill>
              </a:rPr>
              <a:t>logistic regression </a:t>
            </a:r>
            <a:r>
              <a:rPr lang="en-US" sz="2400" dirty="0" smtClean="0">
                <a:solidFill>
                  <a:schemeClr val="bg1"/>
                </a:solidFill>
              </a:rPr>
              <a:t>analysis. Dependent variable – Level of Product Novelty </a:t>
            </a:r>
            <a:endParaRPr lang="en-US" altLang="ru-RU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076" name="Дата 1"/>
          <p:cNvSpPr>
            <a:spLocks noGrp="1"/>
          </p:cNvSpPr>
          <p:nvPr>
            <p:ph type="dt" sz="quarter" idx="10"/>
          </p:nvPr>
        </p:nvSpPr>
        <p:spPr bwMode="auto">
          <a:xfrm>
            <a:off x="457200" y="6597650"/>
            <a:ext cx="2170113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083EE15-3374-4872-B14D-77827C9B3917}" type="datetime1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t>05.05.2016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524625"/>
            <a:ext cx="2170112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9CC92-07D3-4930-86F4-D1B490B810B0}" type="slidenum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21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76073"/>
              </p:ext>
            </p:extLst>
          </p:nvPr>
        </p:nvGraphicFramePr>
        <p:xfrm>
          <a:off x="323528" y="1412776"/>
          <a:ext cx="8363272" cy="489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6123"/>
                <a:gridCol w="1463552"/>
                <a:gridCol w="1693597"/>
              </a:tblGrid>
              <a:tr h="68407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Variables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Coefficient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  <a:latin typeface="+mn-lt"/>
                          <a:cs typeface="Arial" panose="020B0604020202020204" pitchFamily="34" charset="0"/>
                        </a:rPr>
                        <a:t>SE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Foreign human </a:t>
                      </a: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capital 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0.059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General human capital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0.201***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0.062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ICT </a:t>
                      </a:r>
                      <a:r>
                        <a:rPr lang="en-GB" sz="2000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capital_international</a:t>
                      </a: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level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0.345</a:t>
                      </a: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***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0.064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R&amp;D capital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0.508***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0.066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Cooperation with foreign partners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0.259***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0.078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  <a:latin typeface="+mn-lt"/>
                          <a:cs typeface="Arial" panose="020B0604020202020204" pitchFamily="34" charset="0"/>
                        </a:rPr>
                        <a:t>Cooperation with Russian partners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0.116*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0.064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Governmental support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0.335***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0.065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Industry &amp; location are controlled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</a:rPr>
                        <a:t>Number of observations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 smtClean="0">
                          <a:effectLst/>
                          <a:latin typeface="+mn-lt"/>
                        </a:rPr>
                        <a:t>1677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436096" y="3429000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436096" y="3025050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498065" y="3946756"/>
            <a:ext cx="15841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12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8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Theory:</a:t>
            </a:r>
          </a:p>
          <a:p>
            <a:r>
              <a:rPr lang="en-US" sz="2400" dirty="0" smtClean="0"/>
              <a:t>Intellectual capital appears to be an enhancer of transition to higher level of product novelty.</a:t>
            </a:r>
          </a:p>
          <a:p>
            <a:endParaRPr lang="en-US" sz="2400" dirty="0" smtClean="0"/>
          </a:p>
          <a:p>
            <a:r>
              <a:rPr lang="en-US" sz="2400" dirty="0" smtClean="0"/>
              <a:t>Specific intellectual capital components oriented to international expansion such as </a:t>
            </a:r>
          </a:p>
          <a:p>
            <a:pPr lvl="2"/>
            <a:r>
              <a:rPr lang="en-US" sz="2000" dirty="0" smtClean="0"/>
              <a:t>foreign human capital, </a:t>
            </a:r>
          </a:p>
          <a:p>
            <a:pPr lvl="2"/>
            <a:r>
              <a:rPr lang="en-US" sz="2000" dirty="0" smtClean="0"/>
              <a:t>ICT capital developed at international level,</a:t>
            </a:r>
          </a:p>
          <a:p>
            <a:pPr lvl="2"/>
            <a:r>
              <a:rPr lang="en-US" sz="2000" dirty="0" smtClean="0"/>
              <a:t> cooperation with foreign partners </a:t>
            </a:r>
          </a:p>
          <a:p>
            <a:pPr marL="324000" indent="0">
              <a:buNone/>
            </a:pPr>
            <a:r>
              <a:rPr lang="en-US" sz="2400" dirty="0" smtClean="0"/>
              <a:t>should be considered by investigating the link between IC and        novelty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0747-F73C-412E-B0D2-43C51ED4C853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7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179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Empirical evidence: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General:</a:t>
            </a:r>
          </a:p>
          <a:p>
            <a:r>
              <a:rPr lang="en-US" sz="2400" dirty="0" smtClean="0"/>
              <a:t>Russian SMEs exist in challenging innovation landscape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Managerial implication:</a:t>
            </a:r>
          </a:p>
          <a:p>
            <a:r>
              <a:rPr lang="en-US" sz="2400" dirty="0" smtClean="0"/>
              <a:t>To be premier in the country and world level firms should develop particular intellectual resources such as R&amp;D, ICT capitals and cooperation with foreign partners  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0747-F73C-412E-B0D2-43C51ED4C853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00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1797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b="1" dirty="0" smtClean="0"/>
              <a:t>Policy implication:</a:t>
            </a:r>
          </a:p>
          <a:p>
            <a:r>
              <a:rPr lang="en-US" sz="2400" dirty="0" smtClean="0"/>
              <a:t>To increase awareness of IC role for innovation and internationalization</a:t>
            </a:r>
          </a:p>
          <a:p>
            <a:r>
              <a:rPr lang="en-US" sz="2400" dirty="0" smtClean="0"/>
              <a:t>To develop special programs for IC management in SMEs (analog to </a:t>
            </a:r>
            <a:r>
              <a:rPr lang="en-US" sz="2400" dirty="0" err="1" smtClean="0"/>
              <a:t>InCaS</a:t>
            </a:r>
            <a:r>
              <a:rPr lang="en-US" sz="2400" dirty="0" smtClean="0"/>
              <a:t> made in Europe)</a:t>
            </a:r>
          </a:p>
          <a:p>
            <a:r>
              <a:rPr lang="en-US" sz="2400" dirty="0" smtClean="0"/>
              <a:t>To elaborate specific policies for stimulating SMEs to increase the endowment of particular intangibles: R&amp;D, ICT and collaboration (analog to European Program Horizon 2020: Industrial Leadership)</a:t>
            </a:r>
          </a:p>
          <a:p>
            <a:r>
              <a:rPr lang="en-US" sz="2400" dirty="0" smtClean="0"/>
              <a:t>To elaborate transparent monitor system of governmental support 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0747-F73C-412E-B0D2-43C51ED4C853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/>
          <p:cNvSpPr txBox="1">
            <a:spLocks/>
          </p:cNvSpPr>
          <p:nvPr/>
        </p:nvSpPr>
        <p:spPr bwMode="auto">
          <a:xfrm>
            <a:off x="1259632" y="2856825"/>
            <a:ext cx="6804025" cy="114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ru-RU" sz="3600" dirty="0" smtClean="0">
                <a:solidFill>
                  <a:schemeClr val="accent1">
                    <a:lumMod val="75000"/>
                  </a:schemeClr>
                </a:solidFill>
                <a:latin typeface="Myriad Pro"/>
              </a:rPr>
              <a:t>Questions &amp; Comments</a:t>
            </a:r>
          </a:p>
          <a:p>
            <a:pPr algn="ctr" eaLnBrk="1" hangingPunct="1"/>
            <a:r>
              <a:rPr lang="en-US" altLang="ru-RU" sz="3600" dirty="0">
                <a:solidFill>
                  <a:schemeClr val="accent1">
                    <a:lumMod val="75000"/>
                  </a:schemeClr>
                </a:solidFill>
                <a:latin typeface="Myriad Pro"/>
              </a:rPr>
              <a:t>a</a:t>
            </a:r>
            <a:r>
              <a:rPr lang="en-US" altLang="ru-RU" sz="3600" dirty="0" smtClean="0">
                <a:solidFill>
                  <a:schemeClr val="accent1">
                    <a:lumMod val="75000"/>
                  </a:schemeClr>
                </a:solidFill>
                <a:latin typeface="Myriad Pro"/>
              </a:rPr>
              <a:t>re welcome</a:t>
            </a:r>
            <a:endParaRPr lang="en-US" altLang="ru-RU" sz="3600" dirty="0">
              <a:solidFill>
                <a:schemeClr val="accent1">
                  <a:lumMod val="75000"/>
                </a:schemeClr>
              </a:solidFill>
              <a:latin typeface="Myriad Pro"/>
            </a:endParaRPr>
          </a:p>
        </p:txBody>
      </p:sp>
      <p:sp>
        <p:nvSpPr>
          <p:cNvPr id="3076" name="Дата 1"/>
          <p:cNvSpPr>
            <a:spLocks noGrp="1"/>
          </p:cNvSpPr>
          <p:nvPr>
            <p:ph type="dt" sz="quarter" idx="10"/>
          </p:nvPr>
        </p:nvSpPr>
        <p:spPr bwMode="auto">
          <a:xfrm>
            <a:off x="457200" y="6597650"/>
            <a:ext cx="2170113" cy="29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8DA9404-8A7C-462B-A015-8D9F09BFE369}" type="datetime1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t>05.05.2016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6516688" y="6524625"/>
            <a:ext cx="2170112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9CC92-07D3-4930-86F4-D1B490B810B0}" type="slidenum">
              <a:rPr lang="ru-RU" altLang="ru-RU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25</a:t>
            </a:fld>
            <a:endParaRPr lang="ru-RU" altLang="ru-RU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IDEA OF PRESENT STUDY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82A-3C6F-4CF5-A90C-D988DAEBD8F7}" type="datetime1">
              <a:rPr lang="ru-RU" smtClean="0"/>
              <a:t>05.05.2016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133990887"/>
              </p:ext>
            </p:extLst>
          </p:nvPr>
        </p:nvGraphicFramePr>
        <p:xfrm>
          <a:off x="-900608" y="2062163"/>
          <a:ext cx="110172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39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MOTIVATION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7983-E9C5-487B-BDBF-F63A21125394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Shift </a:t>
            </a:r>
            <a:r>
              <a:rPr lang="en-US" sz="2400" dirty="0"/>
              <a:t>from classical analysis of innovation </a:t>
            </a:r>
            <a:r>
              <a:rPr lang="en-US" sz="2400" dirty="0" smtClean="0"/>
              <a:t>activities </a:t>
            </a:r>
            <a:r>
              <a:rPr lang="en-US" sz="2400" dirty="0"/>
              <a:t>to analysis of novelty </a:t>
            </a:r>
            <a:r>
              <a:rPr lang="en-US" sz="2400" dirty="0" smtClean="0"/>
              <a:t>level</a:t>
            </a:r>
            <a:endParaRPr lang="en-US" sz="2400" dirty="0"/>
          </a:p>
          <a:p>
            <a:r>
              <a:rPr lang="en-US" sz="2400" dirty="0" smtClean="0"/>
              <a:t>Company innovation activities: more then 80%</a:t>
            </a:r>
            <a:r>
              <a:rPr lang="ru-RU" sz="2400" dirty="0" smtClean="0"/>
              <a:t> </a:t>
            </a:r>
            <a:r>
              <a:rPr lang="en-US" sz="2400" dirty="0" smtClean="0"/>
              <a:t>in developed and more than 60% in developing countries</a:t>
            </a:r>
          </a:p>
          <a:p>
            <a:r>
              <a:rPr lang="en-US" sz="2400" dirty="0" smtClean="0"/>
              <a:t>And what about novelty level?</a:t>
            </a:r>
            <a:endParaRPr lang="ru-RU" sz="24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2011006"/>
              </p:ext>
            </p:extLst>
          </p:nvPr>
        </p:nvGraphicFramePr>
        <p:xfrm>
          <a:off x="755576" y="3861048"/>
          <a:ext cx="7632848" cy="29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0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Novelty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Shumpeter</a:t>
            </a:r>
            <a:r>
              <a:rPr lang="en-US" sz="2400" dirty="0" smtClean="0"/>
              <a:t> (1946): </a:t>
            </a:r>
          </a:p>
          <a:p>
            <a:pPr marL="0" indent="0">
              <a:buNone/>
            </a:pPr>
            <a:r>
              <a:rPr lang="en-US" sz="2400" dirty="0" smtClean="0"/>
              <a:t>“radical</a:t>
            </a:r>
            <a:r>
              <a:rPr lang="en-US" sz="2400" dirty="0"/>
              <a:t>” </a:t>
            </a:r>
            <a:r>
              <a:rPr lang="en-US" sz="2400" dirty="0" smtClean="0"/>
              <a:t>innovations that shape </a:t>
            </a:r>
            <a:r>
              <a:rPr lang="en-US" sz="2400" dirty="0"/>
              <a:t>big changes in the world, whereas “incremental” innovations fill in the process of </a:t>
            </a:r>
            <a:r>
              <a:rPr lang="en-US" sz="2400" dirty="0" smtClean="0"/>
              <a:t>change continuously.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Oslo Manual.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ed. 2005: The degree of novelty of the innovation:</a:t>
            </a:r>
          </a:p>
          <a:p>
            <a:pPr lvl="1"/>
            <a:r>
              <a:rPr lang="en-US" sz="2000" dirty="0" smtClean="0"/>
              <a:t>Classification </a:t>
            </a:r>
            <a:r>
              <a:rPr lang="en-US" sz="2000" dirty="0"/>
              <a:t>by type of novelty </a:t>
            </a:r>
            <a:r>
              <a:rPr lang="en-US" sz="2000" u="sng" dirty="0"/>
              <a:t>using technical </a:t>
            </a:r>
            <a:r>
              <a:rPr lang="en-US" sz="2000" u="sng" dirty="0" smtClean="0"/>
              <a:t>variables</a:t>
            </a:r>
            <a:r>
              <a:rPr lang="en-US" sz="2000" dirty="0" smtClean="0"/>
              <a:t>, for example: </a:t>
            </a:r>
            <a:r>
              <a:rPr lang="en-US" sz="2000" dirty="0"/>
              <a:t>use of new </a:t>
            </a:r>
            <a:r>
              <a:rPr lang="en-US" sz="2000" dirty="0" smtClean="0"/>
              <a:t>materials; use </a:t>
            </a:r>
            <a:r>
              <a:rPr lang="en-US" sz="2000" dirty="0"/>
              <a:t>of new intermediate </a:t>
            </a:r>
            <a:r>
              <a:rPr lang="en-US" sz="2000" dirty="0" smtClean="0"/>
              <a:t>products; new </a:t>
            </a:r>
            <a:r>
              <a:rPr lang="en-US" sz="2000" dirty="0"/>
              <a:t>functional </a:t>
            </a:r>
            <a:r>
              <a:rPr lang="en-US" sz="2000" dirty="0" smtClean="0"/>
              <a:t>parts etc. </a:t>
            </a:r>
          </a:p>
          <a:p>
            <a:pPr lvl="1"/>
            <a:r>
              <a:rPr lang="en-US" sz="2000" dirty="0" smtClean="0"/>
              <a:t>Classification </a:t>
            </a:r>
            <a:r>
              <a:rPr lang="en-US" sz="2000" dirty="0"/>
              <a:t>by type of novelty </a:t>
            </a:r>
            <a:r>
              <a:rPr lang="en-US" sz="2000" u="sng" dirty="0"/>
              <a:t>in terms of the </a:t>
            </a:r>
            <a:r>
              <a:rPr lang="en-US" sz="2000" u="sng" dirty="0" smtClean="0"/>
              <a:t>market</a:t>
            </a:r>
            <a:r>
              <a:rPr lang="en-US" sz="2000" dirty="0" smtClean="0"/>
              <a:t>: new </a:t>
            </a:r>
            <a:r>
              <a:rPr lang="en-US" sz="2000" dirty="0"/>
              <a:t>only to the </a:t>
            </a:r>
            <a:r>
              <a:rPr lang="en-US" sz="2000" dirty="0" smtClean="0"/>
              <a:t>firm; new </a:t>
            </a:r>
            <a:r>
              <a:rPr lang="en-US" sz="2000" dirty="0"/>
              <a:t>to the industry in the </a:t>
            </a:r>
            <a:r>
              <a:rPr lang="en-US" sz="2000" dirty="0" smtClean="0"/>
              <a:t>country or to </a:t>
            </a:r>
            <a:r>
              <a:rPr lang="en-US" sz="2000" dirty="0"/>
              <a:t>the operating market of the </a:t>
            </a:r>
            <a:r>
              <a:rPr lang="en-US" sz="2000" dirty="0" smtClean="0"/>
              <a:t>firm; </a:t>
            </a:r>
            <a:r>
              <a:rPr lang="ru-RU" sz="2000" dirty="0" err="1" smtClean="0"/>
              <a:t>new</a:t>
            </a:r>
            <a:r>
              <a:rPr lang="ru-RU" sz="2000" dirty="0" smtClean="0"/>
              <a:t> </a:t>
            </a:r>
            <a:r>
              <a:rPr lang="ru-RU" sz="2000" dirty="0" err="1"/>
              <a:t>to</a:t>
            </a:r>
            <a:r>
              <a:rPr lang="ru-RU" sz="2000" dirty="0"/>
              <a:t> </a:t>
            </a:r>
            <a:r>
              <a:rPr lang="ru-RU" sz="2000" dirty="0" err="1"/>
              <a:t>the</a:t>
            </a:r>
            <a:r>
              <a:rPr lang="ru-RU" sz="2000" dirty="0"/>
              <a:t> </a:t>
            </a:r>
            <a:r>
              <a:rPr lang="ru-RU" sz="2000" dirty="0" err="1" smtClean="0"/>
              <a:t>world</a:t>
            </a:r>
            <a:r>
              <a:rPr lang="en-US" sz="2000" dirty="0" smtClean="0"/>
              <a:t>) </a:t>
            </a:r>
            <a:endParaRPr lang="ru-RU" sz="2000" dirty="0"/>
          </a:p>
          <a:p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6203-DB39-4972-99CF-7AD7D46B1647}" type="datetime1">
              <a:rPr lang="ru-RU" smtClean="0"/>
              <a:t>05.05.2016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6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IC concept </a:t>
            </a:r>
            <a:r>
              <a:rPr lang="en-US" sz="3600" dirty="0" smtClean="0">
                <a:solidFill>
                  <a:schemeClr val="bg1"/>
                </a:solidFill>
              </a:rPr>
              <a:t>(Stewart, 1997)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767928"/>
              </p:ext>
            </p:extLst>
          </p:nvPr>
        </p:nvGraphicFramePr>
        <p:xfrm>
          <a:off x="-324544" y="1600200"/>
          <a:ext cx="97930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7FF8-1FCD-4F4A-8F35-A5035648EB27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0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Previous empirical studies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542439"/>
              </p:ext>
            </p:extLst>
          </p:nvPr>
        </p:nvGraphicFramePr>
        <p:xfrm>
          <a:off x="179512" y="1268760"/>
          <a:ext cx="8821489" cy="4908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612"/>
                <a:gridCol w="1778526"/>
                <a:gridCol w="1636244"/>
                <a:gridCol w="1742454"/>
                <a:gridCol w="2347653"/>
              </a:tblGrid>
              <a:tr h="609745">
                <a:tc>
                  <a:txBody>
                    <a:bodyPr/>
                    <a:lstStyle/>
                    <a:p>
                      <a:r>
                        <a:rPr lang="en-US" dirty="0" smtClean="0"/>
                        <a:t>Authors, year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 of novelty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variables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ru-RU" dirty="0"/>
                    </a:p>
                  </a:txBody>
                  <a:tcPr/>
                </a:tc>
              </a:tr>
              <a:tr h="8710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R. Landry, N. Amara, 2002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Canadian manufacturing firms, 1999, SCIS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to the firm, to the country, to the world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Different sources of information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Novelty increases</a:t>
                      </a:r>
                      <a:r>
                        <a:rPr lang="en-US" sz="1600" baseline="0" dirty="0" smtClean="0"/>
                        <a:t> with large variety of information sources</a:t>
                      </a:r>
                      <a:endParaRPr lang="ru-RU" sz="1600" dirty="0"/>
                    </a:p>
                  </a:txBody>
                  <a:tcPr/>
                </a:tc>
              </a:tr>
              <a:tr h="113238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M.Subrama-rian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M.Youdt</a:t>
                      </a:r>
                      <a:r>
                        <a:rPr lang="en-US" sz="1600" baseline="0" dirty="0" smtClean="0"/>
                        <a:t>, 2005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919 US companies, 1998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Radical and incremental innovation capabilities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Human, organizational</a:t>
                      </a:r>
                      <a:r>
                        <a:rPr lang="en-US" sz="1600" baseline="0" dirty="0" smtClean="0"/>
                        <a:t> and social capital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R&amp;D and Social capital influences positively to radical innovation, interaction of </a:t>
                      </a:r>
                      <a:r>
                        <a:rPr lang="en-US" sz="1600" dirty="0" err="1" smtClean="0"/>
                        <a:t>hc</a:t>
                      </a:r>
                      <a:r>
                        <a:rPr lang="en-US" sz="1600" dirty="0" smtClean="0"/>
                        <a:t> and </a:t>
                      </a:r>
                      <a:r>
                        <a:rPr lang="en-US" sz="1600" dirty="0" err="1" smtClean="0"/>
                        <a:t>sc</a:t>
                      </a:r>
                      <a:endParaRPr lang="ru-RU" sz="1600" dirty="0"/>
                    </a:p>
                  </a:txBody>
                  <a:tcPr/>
                </a:tc>
              </a:tr>
              <a:tr h="1132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M.Nieto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L.Santamaria</a:t>
                      </a:r>
                      <a:r>
                        <a:rPr lang="en-US" sz="1600" dirty="0" smtClean="0"/>
                        <a:t>, 2011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Spanish manufacturing firms, 1999-2002, SBSS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Radical and incremental innovation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Different types of networks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Continuity cooperation</a:t>
                      </a:r>
                      <a:r>
                        <a:rPr lang="en-US" sz="1600" baseline="0" dirty="0" smtClean="0"/>
                        <a:t> increases degree of novelty, with clients and partners </a:t>
                      </a:r>
                      <a:endParaRPr lang="ru-RU" sz="1600" dirty="0"/>
                    </a:p>
                  </a:txBody>
                  <a:tcPr/>
                </a:tc>
              </a:tr>
              <a:tr h="113238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M.Delgado</a:t>
                      </a:r>
                      <a:r>
                        <a:rPr lang="en-US" sz="1600" dirty="0" smtClean="0"/>
                        <a:t>-Verde,</a:t>
                      </a:r>
                      <a:r>
                        <a:rPr lang="en-US" sz="1600" baseline="0" dirty="0" smtClean="0"/>
                        <a:t> 2015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251 manufacturing Spanish firms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Radical and incremental innovation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Human, relational,</a:t>
                      </a:r>
                      <a:r>
                        <a:rPr lang="en-US" sz="1600" baseline="0" dirty="0" smtClean="0"/>
                        <a:t> technological, organizational and social capitals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Human capital is positively</a:t>
                      </a:r>
                      <a:r>
                        <a:rPr lang="en-US" sz="1600" baseline="0" dirty="0" smtClean="0"/>
                        <a:t> associated with radical innovation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F82F-E81E-4C27-A410-EA80ED71AC21}" type="datetime1">
              <a:rPr lang="ru-RU" smtClean="0"/>
              <a:t>05.05.2016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99412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Research framework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DC33-ACDE-4BEF-B7A1-D66950557420}" type="datetime1">
              <a:rPr lang="ru-RU" smtClean="0"/>
              <a:t>05.05.2016</a:t>
            </a:fld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1556792"/>
            <a:ext cx="4608512" cy="479955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Intellectual capital</a:t>
            </a:r>
          </a:p>
          <a:p>
            <a:pPr algn="ctr"/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Human capital: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Human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u="sng" dirty="0" smtClean="0"/>
              <a:t>Foreign </a:t>
            </a:r>
            <a:r>
              <a:rPr lang="en-US" dirty="0" smtClean="0"/>
              <a:t>human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Structural capital: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R&amp;D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Process capital developed at </a:t>
            </a:r>
            <a:r>
              <a:rPr lang="en-US" b="1" u="sng" dirty="0" smtClean="0"/>
              <a:t>international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Relational capital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Relational resources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Cooperation </a:t>
            </a:r>
            <a:r>
              <a:rPr lang="en-US" b="1" u="sng" dirty="0" smtClean="0"/>
              <a:t>with foreign partners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smtClean="0"/>
              <a:t>Governmental support</a:t>
            </a:r>
            <a:endParaRPr lang="ru-RU" dirty="0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4973216" y="2492896"/>
            <a:ext cx="730980" cy="244827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89388" y="2492896"/>
            <a:ext cx="3075100" cy="257569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Level of product novelty</a:t>
            </a:r>
          </a:p>
          <a:p>
            <a:pPr algn="ctr"/>
            <a:endParaRPr lang="en-US" sz="2000" b="1" dirty="0" smtClean="0"/>
          </a:p>
          <a:p>
            <a:pPr algn="ctr"/>
            <a:endParaRPr lang="en-US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166634316"/>
              </p:ext>
            </p:extLst>
          </p:nvPr>
        </p:nvGraphicFramePr>
        <p:xfrm>
          <a:off x="5925796" y="2924944"/>
          <a:ext cx="2993076" cy="2983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CF2B-B54B-403D-954D-CBF4AE387983}" type="datetime1">
              <a:rPr lang="ru-RU" smtClean="0"/>
              <a:t>05.05.2016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2852936"/>
            <a:ext cx="6419056" cy="995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Specific context: 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SMEs &amp; Russian innovation landscape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16719</TotalTime>
  <Words>1377</Words>
  <Application>Microsoft Office PowerPoint</Application>
  <PresentationFormat>Экран (4:3)</PresentationFormat>
  <Paragraphs>385</Paragraphs>
  <Slides>25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Myriad Pro</vt:lpstr>
      <vt:lpstr>Times New Roman</vt:lpstr>
      <vt:lpstr>Тема Office</vt:lpstr>
      <vt:lpstr>Intellectual capital and product novelty: empirical evidence from Russia  The project is supported by Russian Science Foundation,  grant  № 15-18-20039</vt:lpstr>
      <vt:lpstr>International Laboratory of Intangible-driven Economy</vt:lpstr>
      <vt:lpstr>IDEA OF PRESENT STUDY</vt:lpstr>
      <vt:lpstr>MOTIVATION</vt:lpstr>
      <vt:lpstr>Novelty </vt:lpstr>
      <vt:lpstr>IC concept (Stewart, 1997)</vt:lpstr>
      <vt:lpstr>Previous empirical studies</vt:lpstr>
      <vt:lpstr>Research framework</vt:lpstr>
      <vt:lpstr>Презентация PowerPoint</vt:lpstr>
      <vt:lpstr>Specific context: SMEs </vt:lpstr>
      <vt:lpstr>SMEs: Russia and EU</vt:lpstr>
      <vt:lpstr>Specific context:  Russian innovation landscape </vt:lpstr>
      <vt:lpstr>Specific context:  intellectual resources in Russian business environment and hypotheses development</vt:lpstr>
      <vt:lpstr>DATABASE</vt:lpstr>
      <vt:lpstr>Distributions of SMEs by novelty level. Database RuFIGE.  </vt:lpstr>
      <vt:lpstr>Methodology</vt:lpstr>
      <vt:lpstr>Презентация PowerPoint</vt:lpstr>
      <vt:lpstr>Презентация PowerPoint</vt:lpstr>
      <vt:lpstr>Презентация PowerPoint</vt:lpstr>
      <vt:lpstr>Dependent variable: novelty level categorical variable 1-4  </vt:lpstr>
      <vt:lpstr>Презентация PowerPoint</vt:lpstr>
      <vt:lpstr>Conclusions </vt:lpstr>
      <vt:lpstr>Conclusions </vt:lpstr>
      <vt:lpstr>Conclusions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Raros</dc:creator>
  <cp:lastModifiedBy>МолодчикМА</cp:lastModifiedBy>
  <cp:revision>240</cp:revision>
  <dcterms:created xsi:type="dcterms:W3CDTF">2014-11-08T08:08:01Z</dcterms:created>
  <dcterms:modified xsi:type="dcterms:W3CDTF">2016-05-05T11:56:10Z</dcterms:modified>
</cp:coreProperties>
</file>