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6" r:id="rId4"/>
    <p:sldId id="259" r:id="rId5"/>
    <p:sldId id="261" r:id="rId6"/>
    <p:sldId id="263" r:id="rId7"/>
    <p:sldId id="277" r:id="rId8"/>
    <p:sldId id="278" r:id="rId9"/>
    <p:sldId id="270" r:id="rId10"/>
    <p:sldId id="271" r:id="rId11"/>
    <p:sldId id="272" r:id="rId12"/>
    <p:sldId id="264" r:id="rId13"/>
    <p:sldId id="268" r:id="rId14"/>
    <p:sldId id="269" r:id="rId15"/>
    <p:sldId id="273" r:id="rId16"/>
    <p:sldId id="276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10" autoAdjust="0"/>
  </p:normalViewPr>
  <p:slideViewPr>
    <p:cSldViewPr>
      <p:cViewPr varScale="1">
        <p:scale>
          <a:sx n="74" d="100"/>
          <a:sy n="74" d="100"/>
        </p:scale>
        <p:origin x="18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B223A-1EBE-4422-AC20-2E169F83F4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552661-5E32-43DA-8AC1-A80935FAE31A}">
      <dgm:prSet phldrT="[Текст]" custT="1"/>
      <dgm:spPr/>
      <dgm:t>
        <a:bodyPr/>
        <a:lstStyle/>
        <a:p>
          <a:r>
            <a:rPr lang="en-US" sz="2000" dirty="0" smtClean="0"/>
            <a:t>Football sponsorship</a:t>
          </a:r>
          <a:endParaRPr lang="ru-RU" sz="2000" dirty="0"/>
        </a:p>
      </dgm:t>
    </dgm:pt>
    <dgm:pt modelId="{953C676B-1097-4CF4-9057-60F5789B085E}" type="parTrans" cxnId="{6E56D1B7-4205-47F2-B78A-472FFEE4433C}">
      <dgm:prSet/>
      <dgm:spPr/>
      <dgm:t>
        <a:bodyPr/>
        <a:lstStyle/>
        <a:p>
          <a:endParaRPr lang="ru-RU"/>
        </a:p>
      </dgm:t>
    </dgm:pt>
    <dgm:pt modelId="{20E35FBC-257E-495C-910C-D4BC3993C01B}" type="sibTrans" cxnId="{6E56D1B7-4205-47F2-B78A-472FFEE4433C}">
      <dgm:prSet/>
      <dgm:spPr/>
      <dgm:t>
        <a:bodyPr/>
        <a:lstStyle/>
        <a:p>
          <a:endParaRPr lang="ru-RU"/>
        </a:p>
      </dgm:t>
    </dgm:pt>
    <dgm:pt modelId="{6DCC0481-6ED8-4217-AFAC-7FF6F4865E1A}">
      <dgm:prSet phldrT="[Текст]" custT="1"/>
      <dgm:spPr/>
      <dgm:t>
        <a:bodyPr/>
        <a:lstStyle/>
        <a:p>
          <a:r>
            <a:rPr lang="en-US" sz="2000" dirty="0" smtClean="0"/>
            <a:t>Jersey sponsorship</a:t>
          </a:r>
          <a:endParaRPr lang="ru-RU" sz="2000" dirty="0"/>
        </a:p>
      </dgm:t>
    </dgm:pt>
    <dgm:pt modelId="{6F83908E-78FE-4A3C-B9C4-F59862FF04A6}" type="parTrans" cxnId="{50EC2C7E-F62D-492B-83BF-53EC1508B035}">
      <dgm:prSet/>
      <dgm:spPr/>
      <dgm:t>
        <a:bodyPr/>
        <a:lstStyle/>
        <a:p>
          <a:endParaRPr lang="ru-RU"/>
        </a:p>
      </dgm:t>
    </dgm:pt>
    <dgm:pt modelId="{D1AFC131-58E5-4BD9-B483-D70A01AC660D}" type="sibTrans" cxnId="{50EC2C7E-F62D-492B-83BF-53EC1508B035}">
      <dgm:prSet/>
      <dgm:spPr/>
      <dgm:t>
        <a:bodyPr/>
        <a:lstStyle/>
        <a:p>
          <a:endParaRPr lang="ru-RU"/>
        </a:p>
      </dgm:t>
    </dgm:pt>
    <dgm:pt modelId="{279BC1E1-5D6E-4774-B7A8-5BCD28E51888}">
      <dgm:prSet phldrT="[Текст]" custT="1"/>
      <dgm:spPr/>
      <dgm:t>
        <a:bodyPr/>
        <a:lstStyle/>
        <a:p>
          <a:r>
            <a:rPr lang="en-US" sz="2000" dirty="0" smtClean="0"/>
            <a:t>Kit sponsorship</a:t>
          </a:r>
          <a:endParaRPr lang="ru-RU" sz="2000" dirty="0"/>
        </a:p>
      </dgm:t>
    </dgm:pt>
    <dgm:pt modelId="{D961A67D-7DF9-4D90-9E6E-AD261C1F8A0B}" type="parTrans" cxnId="{7DB492EA-7DB9-4280-8E9C-44FAC6F6CC3E}">
      <dgm:prSet/>
      <dgm:spPr/>
      <dgm:t>
        <a:bodyPr/>
        <a:lstStyle/>
        <a:p>
          <a:endParaRPr lang="ru-RU"/>
        </a:p>
      </dgm:t>
    </dgm:pt>
    <dgm:pt modelId="{C8D5C955-B25C-47A1-802C-DA8C5692E208}" type="sibTrans" cxnId="{7DB492EA-7DB9-4280-8E9C-44FAC6F6CC3E}">
      <dgm:prSet/>
      <dgm:spPr/>
      <dgm:t>
        <a:bodyPr/>
        <a:lstStyle/>
        <a:p>
          <a:endParaRPr lang="ru-RU"/>
        </a:p>
      </dgm:t>
    </dgm:pt>
    <dgm:pt modelId="{2F78741C-12B6-405A-8859-B1ED8E5EB46C}">
      <dgm:prSet phldrT="[Текст]" custT="1"/>
      <dgm:spPr/>
      <dgm:t>
        <a:bodyPr/>
        <a:lstStyle/>
        <a:p>
          <a:r>
            <a:rPr lang="en-US" sz="2000" dirty="0" smtClean="0"/>
            <a:t>Stadium naming rights</a:t>
          </a:r>
          <a:endParaRPr lang="ru-RU" sz="2000" dirty="0"/>
        </a:p>
      </dgm:t>
    </dgm:pt>
    <dgm:pt modelId="{FF53590C-B87B-4BDA-89D1-29114F47C987}" type="parTrans" cxnId="{C98B9984-BE32-496D-96E3-37318CF3E567}">
      <dgm:prSet/>
      <dgm:spPr/>
      <dgm:t>
        <a:bodyPr/>
        <a:lstStyle/>
        <a:p>
          <a:endParaRPr lang="ru-RU"/>
        </a:p>
      </dgm:t>
    </dgm:pt>
    <dgm:pt modelId="{90027FA9-1442-43D0-935B-EF32FE70E337}" type="sibTrans" cxnId="{C98B9984-BE32-496D-96E3-37318CF3E567}">
      <dgm:prSet/>
      <dgm:spPr/>
      <dgm:t>
        <a:bodyPr/>
        <a:lstStyle/>
        <a:p>
          <a:endParaRPr lang="ru-RU"/>
        </a:p>
      </dgm:t>
    </dgm:pt>
    <dgm:pt modelId="{06107668-EC9C-4A14-AF66-5407B36BE987}">
      <dgm:prSet phldrT="[Текст]" custT="1"/>
      <dgm:spPr/>
      <dgm:t>
        <a:bodyPr/>
        <a:lstStyle/>
        <a:p>
          <a:r>
            <a:rPr lang="en-US" sz="2000" dirty="0" smtClean="0"/>
            <a:t>Broadcasting rights</a:t>
          </a:r>
          <a:endParaRPr lang="ru-RU" sz="2000" dirty="0"/>
        </a:p>
      </dgm:t>
    </dgm:pt>
    <dgm:pt modelId="{B5C72B16-CC45-4D7C-9D07-2F187A7BADD4}" type="parTrans" cxnId="{90A768A0-52EA-4FCB-BDC0-CAB8CF3F7E13}">
      <dgm:prSet/>
      <dgm:spPr/>
      <dgm:t>
        <a:bodyPr/>
        <a:lstStyle/>
        <a:p>
          <a:endParaRPr lang="ru-RU"/>
        </a:p>
      </dgm:t>
    </dgm:pt>
    <dgm:pt modelId="{033FCEC7-02CB-4E33-82F0-8AB51D03FF63}" type="sibTrans" cxnId="{90A768A0-52EA-4FCB-BDC0-CAB8CF3F7E13}">
      <dgm:prSet/>
      <dgm:spPr/>
      <dgm:t>
        <a:bodyPr/>
        <a:lstStyle/>
        <a:p>
          <a:endParaRPr lang="ru-RU"/>
        </a:p>
      </dgm:t>
    </dgm:pt>
    <dgm:pt modelId="{D2759238-7A2F-4827-9A1B-84285461F1F5}" type="pres">
      <dgm:prSet presAssocID="{0FBB223A-1EBE-4422-AC20-2E169F83F4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BC9803-0CF3-4F90-AEDA-1A3AB9D017C3}" type="pres">
      <dgm:prSet presAssocID="{85552661-5E32-43DA-8AC1-A80935FAE31A}" presName="hierRoot1" presStyleCnt="0">
        <dgm:presLayoutVars>
          <dgm:hierBranch val="init"/>
        </dgm:presLayoutVars>
      </dgm:prSet>
      <dgm:spPr/>
    </dgm:pt>
    <dgm:pt modelId="{CB935284-90CA-4A97-AC59-74AB192F310C}" type="pres">
      <dgm:prSet presAssocID="{85552661-5E32-43DA-8AC1-A80935FAE31A}" presName="rootComposite1" presStyleCnt="0"/>
      <dgm:spPr/>
    </dgm:pt>
    <dgm:pt modelId="{2560513F-13EB-4167-882C-60704FDE07B9}" type="pres">
      <dgm:prSet presAssocID="{85552661-5E32-43DA-8AC1-A80935FAE31A}" presName="rootText1" presStyleLbl="node0" presStyleIdx="0" presStyleCnt="1" custScaleX="161615" custScaleY="88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35A37-BC3D-4FB6-AC9D-F391735599BE}" type="pres">
      <dgm:prSet presAssocID="{85552661-5E32-43DA-8AC1-A80935FAE31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5324867-5ED1-4785-82CF-8830C9ADD1DE}" type="pres">
      <dgm:prSet presAssocID="{85552661-5E32-43DA-8AC1-A80935FAE31A}" presName="hierChild2" presStyleCnt="0"/>
      <dgm:spPr/>
    </dgm:pt>
    <dgm:pt modelId="{A9549B01-8C0E-4052-968C-37703975CBAB}" type="pres">
      <dgm:prSet presAssocID="{6F83908E-78FE-4A3C-B9C4-F59862FF04A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E5A04CD2-1A1D-4769-A1BA-A8F2846F21F6}" type="pres">
      <dgm:prSet presAssocID="{6DCC0481-6ED8-4217-AFAC-7FF6F4865E1A}" presName="hierRoot2" presStyleCnt="0">
        <dgm:presLayoutVars>
          <dgm:hierBranch val="init"/>
        </dgm:presLayoutVars>
      </dgm:prSet>
      <dgm:spPr/>
    </dgm:pt>
    <dgm:pt modelId="{3429C647-F7C1-42FD-8000-6EBBC0CC91D0}" type="pres">
      <dgm:prSet presAssocID="{6DCC0481-6ED8-4217-AFAC-7FF6F4865E1A}" presName="rootComposite" presStyleCnt="0"/>
      <dgm:spPr/>
    </dgm:pt>
    <dgm:pt modelId="{2AC4C7ED-EF2C-45BE-8560-58582F599044}" type="pres">
      <dgm:prSet presAssocID="{6DCC0481-6ED8-4217-AFAC-7FF6F4865E1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D3F0B3-44E5-44BB-A537-5EF45A7136E1}" type="pres">
      <dgm:prSet presAssocID="{6DCC0481-6ED8-4217-AFAC-7FF6F4865E1A}" presName="rootConnector" presStyleLbl="node2" presStyleIdx="0" presStyleCnt="4"/>
      <dgm:spPr/>
      <dgm:t>
        <a:bodyPr/>
        <a:lstStyle/>
        <a:p>
          <a:endParaRPr lang="ru-RU"/>
        </a:p>
      </dgm:t>
    </dgm:pt>
    <dgm:pt modelId="{FB991D47-FF4C-4806-9B3D-40C62C477D4D}" type="pres">
      <dgm:prSet presAssocID="{6DCC0481-6ED8-4217-AFAC-7FF6F4865E1A}" presName="hierChild4" presStyleCnt="0"/>
      <dgm:spPr/>
    </dgm:pt>
    <dgm:pt modelId="{21B8DF52-3BF0-4FC7-9D4C-5C3D9CE04BBC}" type="pres">
      <dgm:prSet presAssocID="{6DCC0481-6ED8-4217-AFAC-7FF6F4865E1A}" presName="hierChild5" presStyleCnt="0"/>
      <dgm:spPr/>
    </dgm:pt>
    <dgm:pt modelId="{3963E147-E795-4055-A7D8-8851B94EBBD4}" type="pres">
      <dgm:prSet presAssocID="{D961A67D-7DF9-4D90-9E6E-AD261C1F8A0B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C4F8C4F-DB0D-416A-B1EF-FBC752FC4FCD}" type="pres">
      <dgm:prSet presAssocID="{279BC1E1-5D6E-4774-B7A8-5BCD28E51888}" presName="hierRoot2" presStyleCnt="0">
        <dgm:presLayoutVars>
          <dgm:hierBranch val="init"/>
        </dgm:presLayoutVars>
      </dgm:prSet>
      <dgm:spPr/>
    </dgm:pt>
    <dgm:pt modelId="{5E9D3BAE-C4D0-4DE8-A34E-A8B6F2319F58}" type="pres">
      <dgm:prSet presAssocID="{279BC1E1-5D6E-4774-B7A8-5BCD28E51888}" presName="rootComposite" presStyleCnt="0"/>
      <dgm:spPr/>
    </dgm:pt>
    <dgm:pt modelId="{03E1B1EB-267B-4FD9-A753-4EE6B161260E}" type="pres">
      <dgm:prSet presAssocID="{279BC1E1-5D6E-4774-B7A8-5BCD28E5188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D1467B-BDB2-4474-ABBF-1E78C44008AA}" type="pres">
      <dgm:prSet presAssocID="{279BC1E1-5D6E-4774-B7A8-5BCD28E51888}" presName="rootConnector" presStyleLbl="node2" presStyleIdx="1" presStyleCnt="4"/>
      <dgm:spPr/>
      <dgm:t>
        <a:bodyPr/>
        <a:lstStyle/>
        <a:p>
          <a:endParaRPr lang="ru-RU"/>
        </a:p>
      </dgm:t>
    </dgm:pt>
    <dgm:pt modelId="{42A51BDE-3964-4AFA-889A-E80A10E17478}" type="pres">
      <dgm:prSet presAssocID="{279BC1E1-5D6E-4774-B7A8-5BCD28E51888}" presName="hierChild4" presStyleCnt="0"/>
      <dgm:spPr/>
    </dgm:pt>
    <dgm:pt modelId="{8E5B029D-8288-43DC-9FF9-291BF6C1072D}" type="pres">
      <dgm:prSet presAssocID="{279BC1E1-5D6E-4774-B7A8-5BCD28E51888}" presName="hierChild5" presStyleCnt="0"/>
      <dgm:spPr/>
    </dgm:pt>
    <dgm:pt modelId="{840D6C96-3E41-40E3-96F0-8D343759AF0F}" type="pres">
      <dgm:prSet presAssocID="{FF53590C-B87B-4BDA-89D1-29114F47C98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D8317816-8133-4509-9666-5F9A5F27A213}" type="pres">
      <dgm:prSet presAssocID="{2F78741C-12B6-405A-8859-B1ED8E5EB46C}" presName="hierRoot2" presStyleCnt="0">
        <dgm:presLayoutVars>
          <dgm:hierBranch val="init"/>
        </dgm:presLayoutVars>
      </dgm:prSet>
      <dgm:spPr/>
    </dgm:pt>
    <dgm:pt modelId="{27C34A25-DAD2-40C0-8963-B72A675675EF}" type="pres">
      <dgm:prSet presAssocID="{2F78741C-12B6-405A-8859-B1ED8E5EB46C}" presName="rootComposite" presStyleCnt="0"/>
      <dgm:spPr/>
    </dgm:pt>
    <dgm:pt modelId="{A662DA16-7F9F-45C1-96C0-2D540ABFD11D}" type="pres">
      <dgm:prSet presAssocID="{2F78741C-12B6-405A-8859-B1ED8E5EB46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1C20A4-33A2-427B-B5E1-BA9553B8BB17}" type="pres">
      <dgm:prSet presAssocID="{2F78741C-12B6-405A-8859-B1ED8E5EB46C}" presName="rootConnector" presStyleLbl="node2" presStyleIdx="2" presStyleCnt="4"/>
      <dgm:spPr/>
      <dgm:t>
        <a:bodyPr/>
        <a:lstStyle/>
        <a:p>
          <a:endParaRPr lang="ru-RU"/>
        </a:p>
      </dgm:t>
    </dgm:pt>
    <dgm:pt modelId="{48AC9DF8-077C-4F98-AF2B-77027E986DDB}" type="pres">
      <dgm:prSet presAssocID="{2F78741C-12B6-405A-8859-B1ED8E5EB46C}" presName="hierChild4" presStyleCnt="0"/>
      <dgm:spPr/>
    </dgm:pt>
    <dgm:pt modelId="{12705607-7767-450B-949E-FC85AFE250D3}" type="pres">
      <dgm:prSet presAssocID="{2F78741C-12B6-405A-8859-B1ED8E5EB46C}" presName="hierChild5" presStyleCnt="0"/>
      <dgm:spPr/>
    </dgm:pt>
    <dgm:pt modelId="{16236CA4-0DE8-43AB-A42E-0EFD92F918D3}" type="pres">
      <dgm:prSet presAssocID="{B5C72B16-CC45-4D7C-9D07-2F187A7BADD4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FC4694B-CAB2-4D59-8512-EE1815284CB3}" type="pres">
      <dgm:prSet presAssocID="{06107668-EC9C-4A14-AF66-5407B36BE987}" presName="hierRoot2" presStyleCnt="0">
        <dgm:presLayoutVars>
          <dgm:hierBranch val="init"/>
        </dgm:presLayoutVars>
      </dgm:prSet>
      <dgm:spPr/>
    </dgm:pt>
    <dgm:pt modelId="{78455268-C84A-4D25-9566-BC5433BB7696}" type="pres">
      <dgm:prSet presAssocID="{06107668-EC9C-4A14-AF66-5407B36BE987}" presName="rootComposite" presStyleCnt="0"/>
      <dgm:spPr/>
    </dgm:pt>
    <dgm:pt modelId="{56CB0A8A-C5ED-40A3-BC97-1E1286F69A4C}" type="pres">
      <dgm:prSet presAssocID="{06107668-EC9C-4A14-AF66-5407B36BE98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512939-DFEC-48AD-9BC6-2A9CA4B5D06F}" type="pres">
      <dgm:prSet presAssocID="{06107668-EC9C-4A14-AF66-5407B36BE987}" presName="rootConnector" presStyleLbl="node2" presStyleIdx="3" presStyleCnt="4"/>
      <dgm:spPr/>
      <dgm:t>
        <a:bodyPr/>
        <a:lstStyle/>
        <a:p>
          <a:endParaRPr lang="ru-RU"/>
        </a:p>
      </dgm:t>
    </dgm:pt>
    <dgm:pt modelId="{706DAE86-C0B4-4450-8503-60A3D6693848}" type="pres">
      <dgm:prSet presAssocID="{06107668-EC9C-4A14-AF66-5407B36BE987}" presName="hierChild4" presStyleCnt="0"/>
      <dgm:spPr/>
    </dgm:pt>
    <dgm:pt modelId="{E0BDD0E1-4DE0-451A-A490-00E9A43E045E}" type="pres">
      <dgm:prSet presAssocID="{06107668-EC9C-4A14-AF66-5407B36BE987}" presName="hierChild5" presStyleCnt="0"/>
      <dgm:spPr/>
    </dgm:pt>
    <dgm:pt modelId="{18C172BB-0942-440F-BE30-70EA908ACA31}" type="pres">
      <dgm:prSet presAssocID="{85552661-5E32-43DA-8AC1-A80935FAE31A}" presName="hierChild3" presStyleCnt="0"/>
      <dgm:spPr/>
    </dgm:pt>
  </dgm:ptLst>
  <dgm:cxnLst>
    <dgm:cxn modelId="{286F769B-3104-41B5-A015-2E6BC955E227}" type="presOf" srcId="{D961A67D-7DF9-4D90-9E6E-AD261C1F8A0B}" destId="{3963E147-E795-4055-A7D8-8851B94EBBD4}" srcOrd="0" destOrd="0" presId="urn:microsoft.com/office/officeart/2005/8/layout/orgChart1"/>
    <dgm:cxn modelId="{B6E17FD2-F443-4B65-8DAC-9D7AEA7EAF85}" type="presOf" srcId="{2F78741C-12B6-405A-8859-B1ED8E5EB46C}" destId="{4F1C20A4-33A2-427B-B5E1-BA9553B8BB17}" srcOrd="1" destOrd="0" presId="urn:microsoft.com/office/officeart/2005/8/layout/orgChart1"/>
    <dgm:cxn modelId="{40D8DFBB-7F89-4086-9E1D-BF84FEA6CE0F}" type="presOf" srcId="{6DCC0481-6ED8-4217-AFAC-7FF6F4865E1A}" destId="{2AC4C7ED-EF2C-45BE-8560-58582F599044}" srcOrd="0" destOrd="0" presId="urn:microsoft.com/office/officeart/2005/8/layout/orgChart1"/>
    <dgm:cxn modelId="{8767E236-6A79-4EE5-BB17-3193A3FBCC6E}" type="presOf" srcId="{85552661-5E32-43DA-8AC1-A80935FAE31A}" destId="{22235A37-BC3D-4FB6-AC9D-F391735599BE}" srcOrd="1" destOrd="0" presId="urn:microsoft.com/office/officeart/2005/8/layout/orgChart1"/>
    <dgm:cxn modelId="{4B60E512-45A8-45F6-A0DB-174B81BB814B}" type="presOf" srcId="{2F78741C-12B6-405A-8859-B1ED8E5EB46C}" destId="{A662DA16-7F9F-45C1-96C0-2D540ABFD11D}" srcOrd="0" destOrd="0" presId="urn:microsoft.com/office/officeart/2005/8/layout/orgChart1"/>
    <dgm:cxn modelId="{0C9B11BD-4C6A-4C89-B0F0-5623612827DB}" type="presOf" srcId="{B5C72B16-CC45-4D7C-9D07-2F187A7BADD4}" destId="{16236CA4-0DE8-43AB-A42E-0EFD92F918D3}" srcOrd="0" destOrd="0" presId="urn:microsoft.com/office/officeart/2005/8/layout/orgChart1"/>
    <dgm:cxn modelId="{0F8C354F-E564-4394-B2F2-3D6A299D4B11}" type="presOf" srcId="{0FBB223A-1EBE-4422-AC20-2E169F83F4C2}" destId="{D2759238-7A2F-4827-9A1B-84285461F1F5}" srcOrd="0" destOrd="0" presId="urn:microsoft.com/office/officeart/2005/8/layout/orgChart1"/>
    <dgm:cxn modelId="{632278F2-7950-4099-AC57-2D3D37AEB784}" type="presOf" srcId="{6DCC0481-6ED8-4217-AFAC-7FF6F4865E1A}" destId="{80D3F0B3-44E5-44BB-A537-5EF45A7136E1}" srcOrd="1" destOrd="0" presId="urn:microsoft.com/office/officeart/2005/8/layout/orgChart1"/>
    <dgm:cxn modelId="{7DB492EA-7DB9-4280-8E9C-44FAC6F6CC3E}" srcId="{85552661-5E32-43DA-8AC1-A80935FAE31A}" destId="{279BC1E1-5D6E-4774-B7A8-5BCD28E51888}" srcOrd="1" destOrd="0" parTransId="{D961A67D-7DF9-4D90-9E6E-AD261C1F8A0B}" sibTransId="{C8D5C955-B25C-47A1-802C-DA8C5692E208}"/>
    <dgm:cxn modelId="{C70EB26F-ACA1-4F53-A675-642C5F4292C6}" type="presOf" srcId="{6F83908E-78FE-4A3C-B9C4-F59862FF04A6}" destId="{A9549B01-8C0E-4052-968C-37703975CBAB}" srcOrd="0" destOrd="0" presId="urn:microsoft.com/office/officeart/2005/8/layout/orgChart1"/>
    <dgm:cxn modelId="{C98B9984-BE32-496D-96E3-37318CF3E567}" srcId="{85552661-5E32-43DA-8AC1-A80935FAE31A}" destId="{2F78741C-12B6-405A-8859-B1ED8E5EB46C}" srcOrd="2" destOrd="0" parTransId="{FF53590C-B87B-4BDA-89D1-29114F47C987}" sibTransId="{90027FA9-1442-43D0-935B-EF32FE70E337}"/>
    <dgm:cxn modelId="{808B9D08-FB26-412F-AD32-82676C4ACCD4}" type="presOf" srcId="{FF53590C-B87B-4BDA-89D1-29114F47C987}" destId="{840D6C96-3E41-40E3-96F0-8D343759AF0F}" srcOrd="0" destOrd="0" presId="urn:microsoft.com/office/officeart/2005/8/layout/orgChart1"/>
    <dgm:cxn modelId="{6E56D1B7-4205-47F2-B78A-472FFEE4433C}" srcId="{0FBB223A-1EBE-4422-AC20-2E169F83F4C2}" destId="{85552661-5E32-43DA-8AC1-A80935FAE31A}" srcOrd="0" destOrd="0" parTransId="{953C676B-1097-4CF4-9057-60F5789B085E}" sibTransId="{20E35FBC-257E-495C-910C-D4BC3993C01B}"/>
    <dgm:cxn modelId="{D2E02E82-A3A8-4C9A-8C9E-9D4478053FDF}" type="presOf" srcId="{85552661-5E32-43DA-8AC1-A80935FAE31A}" destId="{2560513F-13EB-4167-882C-60704FDE07B9}" srcOrd="0" destOrd="0" presId="urn:microsoft.com/office/officeart/2005/8/layout/orgChart1"/>
    <dgm:cxn modelId="{50EC2C7E-F62D-492B-83BF-53EC1508B035}" srcId="{85552661-5E32-43DA-8AC1-A80935FAE31A}" destId="{6DCC0481-6ED8-4217-AFAC-7FF6F4865E1A}" srcOrd="0" destOrd="0" parTransId="{6F83908E-78FE-4A3C-B9C4-F59862FF04A6}" sibTransId="{D1AFC131-58E5-4BD9-B483-D70A01AC660D}"/>
    <dgm:cxn modelId="{2BA6AC6B-85F1-4480-9151-F45FF2AE2EBD}" type="presOf" srcId="{06107668-EC9C-4A14-AF66-5407B36BE987}" destId="{56CB0A8A-C5ED-40A3-BC97-1E1286F69A4C}" srcOrd="0" destOrd="0" presId="urn:microsoft.com/office/officeart/2005/8/layout/orgChart1"/>
    <dgm:cxn modelId="{413636C5-F184-42CE-930E-F9C18EE92AA8}" type="presOf" srcId="{279BC1E1-5D6E-4774-B7A8-5BCD28E51888}" destId="{03E1B1EB-267B-4FD9-A753-4EE6B161260E}" srcOrd="0" destOrd="0" presId="urn:microsoft.com/office/officeart/2005/8/layout/orgChart1"/>
    <dgm:cxn modelId="{7BD70DF6-3A5B-47E1-9CD4-E8184AE945B4}" type="presOf" srcId="{279BC1E1-5D6E-4774-B7A8-5BCD28E51888}" destId="{9BD1467B-BDB2-4474-ABBF-1E78C44008AA}" srcOrd="1" destOrd="0" presId="urn:microsoft.com/office/officeart/2005/8/layout/orgChart1"/>
    <dgm:cxn modelId="{90A768A0-52EA-4FCB-BDC0-CAB8CF3F7E13}" srcId="{85552661-5E32-43DA-8AC1-A80935FAE31A}" destId="{06107668-EC9C-4A14-AF66-5407B36BE987}" srcOrd="3" destOrd="0" parTransId="{B5C72B16-CC45-4D7C-9D07-2F187A7BADD4}" sibTransId="{033FCEC7-02CB-4E33-82F0-8AB51D03FF63}"/>
    <dgm:cxn modelId="{E1E40831-3649-4FE6-954F-F10796DF5579}" type="presOf" srcId="{06107668-EC9C-4A14-AF66-5407B36BE987}" destId="{00512939-DFEC-48AD-9BC6-2A9CA4B5D06F}" srcOrd="1" destOrd="0" presId="urn:microsoft.com/office/officeart/2005/8/layout/orgChart1"/>
    <dgm:cxn modelId="{01969D9F-B62B-4354-9545-C459E229D7E4}" type="presParOf" srcId="{D2759238-7A2F-4827-9A1B-84285461F1F5}" destId="{C5BC9803-0CF3-4F90-AEDA-1A3AB9D017C3}" srcOrd="0" destOrd="0" presId="urn:microsoft.com/office/officeart/2005/8/layout/orgChart1"/>
    <dgm:cxn modelId="{04ED0784-1797-422E-A05B-92D304071189}" type="presParOf" srcId="{C5BC9803-0CF3-4F90-AEDA-1A3AB9D017C3}" destId="{CB935284-90CA-4A97-AC59-74AB192F310C}" srcOrd="0" destOrd="0" presId="urn:microsoft.com/office/officeart/2005/8/layout/orgChart1"/>
    <dgm:cxn modelId="{1435ECD7-50D5-4952-87A4-14FBD422C9EC}" type="presParOf" srcId="{CB935284-90CA-4A97-AC59-74AB192F310C}" destId="{2560513F-13EB-4167-882C-60704FDE07B9}" srcOrd="0" destOrd="0" presId="urn:microsoft.com/office/officeart/2005/8/layout/orgChart1"/>
    <dgm:cxn modelId="{848941A4-1298-460C-ACB2-45BA59432EBE}" type="presParOf" srcId="{CB935284-90CA-4A97-AC59-74AB192F310C}" destId="{22235A37-BC3D-4FB6-AC9D-F391735599BE}" srcOrd="1" destOrd="0" presId="urn:microsoft.com/office/officeart/2005/8/layout/orgChart1"/>
    <dgm:cxn modelId="{A993D662-BAB1-42D7-A3FE-7EB40995F646}" type="presParOf" srcId="{C5BC9803-0CF3-4F90-AEDA-1A3AB9D017C3}" destId="{85324867-5ED1-4785-82CF-8830C9ADD1DE}" srcOrd="1" destOrd="0" presId="urn:microsoft.com/office/officeart/2005/8/layout/orgChart1"/>
    <dgm:cxn modelId="{5319CE97-A6F8-46F8-BDE8-2D282FAED33C}" type="presParOf" srcId="{85324867-5ED1-4785-82CF-8830C9ADD1DE}" destId="{A9549B01-8C0E-4052-968C-37703975CBAB}" srcOrd="0" destOrd="0" presId="urn:microsoft.com/office/officeart/2005/8/layout/orgChart1"/>
    <dgm:cxn modelId="{B08F901A-C72E-4820-9453-E33F0AE8BDA2}" type="presParOf" srcId="{85324867-5ED1-4785-82CF-8830C9ADD1DE}" destId="{E5A04CD2-1A1D-4769-A1BA-A8F2846F21F6}" srcOrd="1" destOrd="0" presId="urn:microsoft.com/office/officeart/2005/8/layout/orgChart1"/>
    <dgm:cxn modelId="{2D522C73-462D-401E-AC45-34651F95EB86}" type="presParOf" srcId="{E5A04CD2-1A1D-4769-A1BA-A8F2846F21F6}" destId="{3429C647-F7C1-42FD-8000-6EBBC0CC91D0}" srcOrd="0" destOrd="0" presId="urn:microsoft.com/office/officeart/2005/8/layout/orgChart1"/>
    <dgm:cxn modelId="{BFCD8A08-8C47-4323-8FF4-CBB88BB3ED6D}" type="presParOf" srcId="{3429C647-F7C1-42FD-8000-6EBBC0CC91D0}" destId="{2AC4C7ED-EF2C-45BE-8560-58582F599044}" srcOrd="0" destOrd="0" presId="urn:microsoft.com/office/officeart/2005/8/layout/orgChart1"/>
    <dgm:cxn modelId="{87F07288-7911-4301-99DD-03F571F035A5}" type="presParOf" srcId="{3429C647-F7C1-42FD-8000-6EBBC0CC91D0}" destId="{80D3F0B3-44E5-44BB-A537-5EF45A7136E1}" srcOrd="1" destOrd="0" presId="urn:microsoft.com/office/officeart/2005/8/layout/orgChart1"/>
    <dgm:cxn modelId="{1F19E35E-7F4A-43C0-A88A-6150C8C7E1D2}" type="presParOf" srcId="{E5A04CD2-1A1D-4769-A1BA-A8F2846F21F6}" destId="{FB991D47-FF4C-4806-9B3D-40C62C477D4D}" srcOrd="1" destOrd="0" presId="urn:microsoft.com/office/officeart/2005/8/layout/orgChart1"/>
    <dgm:cxn modelId="{799736EC-622D-4FF4-B0C7-E83961F15613}" type="presParOf" srcId="{E5A04CD2-1A1D-4769-A1BA-A8F2846F21F6}" destId="{21B8DF52-3BF0-4FC7-9D4C-5C3D9CE04BBC}" srcOrd="2" destOrd="0" presId="urn:microsoft.com/office/officeart/2005/8/layout/orgChart1"/>
    <dgm:cxn modelId="{ADE739A7-A68D-4698-A1D9-4D868C1A481B}" type="presParOf" srcId="{85324867-5ED1-4785-82CF-8830C9ADD1DE}" destId="{3963E147-E795-4055-A7D8-8851B94EBBD4}" srcOrd="2" destOrd="0" presId="urn:microsoft.com/office/officeart/2005/8/layout/orgChart1"/>
    <dgm:cxn modelId="{0A386F87-311A-4F81-B987-85B6947E673E}" type="presParOf" srcId="{85324867-5ED1-4785-82CF-8830C9ADD1DE}" destId="{3C4F8C4F-DB0D-416A-B1EF-FBC752FC4FCD}" srcOrd="3" destOrd="0" presId="urn:microsoft.com/office/officeart/2005/8/layout/orgChart1"/>
    <dgm:cxn modelId="{1BE04DC5-EE8E-40AB-897A-64FD57A8D908}" type="presParOf" srcId="{3C4F8C4F-DB0D-416A-B1EF-FBC752FC4FCD}" destId="{5E9D3BAE-C4D0-4DE8-A34E-A8B6F2319F58}" srcOrd="0" destOrd="0" presId="urn:microsoft.com/office/officeart/2005/8/layout/orgChart1"/>
    <dgm:cxn modelId="{FAD747EB-5574-4BF8-8EC1-73A58C3C5D23}" type="presParOf" srcId="{5E9D3BAE-C4D0-4DE8-A34E-A8B6F2319F58}" destId="{03E1B1EB-267B-4FD9-A753-4EE6B161260E}" srcOrd="0" destOrd="0" presId="urn:microsoft.com/office/officeart/2005/8/layout/orgChart1"/>
    <dgm:cxn modelId="{528B469F-8BFA-42FE-9B37-2B500C5948BB}" type="presParOf" srcId="{5E9D3BAE-C4D0-4DE8-A34E-A8B6F2319F58}" destId="{9BD1467B-BDB2-4474-ABBF-1E78C44008AA}" srcOrd="1" destOrd="0" presId="urn:microsoft.com/office/officeart/2005/8/layout/orgChart1"/>
    <dgm:cxn modelId="{924B6307-378F-424D-956D-D533EDBA8E7E}" type="presParOf" srcId="{3C4F8C4F-DB0D-416A-B1EF-FBC752FC4FCD}" destId="{42A51BDE-3964-4AFA-889A-E80A10E17478}" srcOrd="1" destOrd="0" presId="urn:microsoft.com/office/officeart/2005/8/layout/orgChart1"/>
    <dgm:cxn modelId="{6F490491-81A6-48F7-9E12-62BC0EFD23F4}" type="presParOf" srcId="{3C4F8C4F-DB0D-416A-B1EF-FBC752FC4FCD}" destId="{8E5B029D-8288-43DC-9FF9-291BF6C1072D}" srcOrd="2" destOrd="0" presId="urn:microsoft.com/office/officeart/2005/8/layout/orgChart1"/>
    <dgm:cxn modelId="{72D46B76-9EC9-483E-9567-C7C52B0531A6}" type="presParOf" srcId="{85324867-5ED1-4785-82CF-8830C9ADD1DE}" destId="{840D6C96-3E41-40E3-96F0-8D343759AF0F}" srcOrd="4" destOrd="0" presId="urn:microsoft.com/office/officeart/2005/8/layout/orgChart1"/>
    <dgm:cxn modelId="{8E7B1F9D-3518-4BAE-98BB-3C098806B7CB}" type="presParOf" srcId="{85324867-5ED1-4785-82CF-8830C9ADD1DE}" destId="{D8317816-8133-4509-9666-5F9A5F27A213}" srcOrd="5" destOrd="0" presId="urn:microsoft.com/office/officeart/2005/8/layout/orgChart1"/>
    <dgm:cxn modelId="{05E7979A-D009-4ABF-9EAE-E9834AE73791}" type="presParOf" srcId="{D8317816-8133-4509-9666-5F9A5F27A213}" destId="{27C34A25-DAD2-40C0-8963-B72A675675EF}" srcOrd="0" destOrd="0" presId="urn:microsoft.com/office/officeart/2005/8/layout/orgChart1"/>
    <dgm:cxn modelId="{0E1B5ABF-8FBC-4C90-8427-38045D8B6F74}" type="presParOf" srcId="{27C34A25-DAD2-40C0-8963-B72A675675EF}" destId="{A662DA16-7F9F-45C1-96C0-2D540ABFD11D}" srcOrd="0" destOrd="0" presId="urn:microsoft.com/office/officeart/2005/8/layout/orgChart1"/>
    <dgm:cxn modelId="{9F00AE17-8E69-4677-B717-4F639B60B676}" type="presParOf" srcId="{27C34A25-DAD2-40C0-8963-B72A675675EF}" destId="{4F1C20A4-33A2-427B-B5E1-BA9553B8BB17}" srcOrd="1" destOrd="0" presId="urn:microsoft.com/office/officeart/2005/8/layout/orgChart1"/>
    <dgm:cxn modelId="{F5C25286-573C-4B71-9739-CAA6EB9DBD03}" type="presParOf" srcId="{D8317816-8133-4509-9666-5F9A5F27A213}" destId="{48AC9DF8-077C-4F98-AF2B-77027E986DDB}" srcOrd="1" destOrd="0" presId="urn:microsoft.com/office/officeart/2005/8/layout/orgChart1"/>
    <dgm:cxn modelId="{3B46D8D2-862C-4D15-AE00-83BDDD8A5B74}" type="presParOf" srcId="{D8317816-8133-4509-9666-5F9A5F27A213}" destId="{12705607-7767-450B-949E-FC85AFE250D3}" srcOrd="2" destOrd="0" presId="urn:microsoft.com/office/officeart/2005/8/layout/orgChart1"/>
    <dgm:cxn modelId="{26749E37-2AD5-490A-9842-8B70E2C32A55}" type="presParOf" srcId="{85324867-5ED1-4785-82CF-8830C9ADD1DE}" destId="{16236CA4-0DE8-43AB-A42E-0EFD92F918D3}" srcOrd="6" destOrd="0" presId="urn:microsoft.com/office/officeart/2005/8/layout/orgChart1"/>
    <dgm:cxn modelId="{59051948-D53F-4F0E-A578-9F9ABE9BF24F}" type="presParOf" srcId="{85324867-5ED1-4785-82CF-8830C9ADD1DE}" destId="{7FC4694B-CAB2-4D59-8512-EE1815284CB3}" srcOrd="7" destOrd="0" presId="urn:microsoft.com/office/officeart/2005/8/layout/orgChart1"/>
    <dgm:cxn modelId="{17531F8B-6A0E-4881-9665-CFC845EC8BA3}" type="presParOf" srcId="{7FC4694B-CAB2-4D59-8512-EE1815284CB3}" destId="{78455268-C84A-4D25-9566-BC5433BB7696}" srcOrd="0" destOrd="0" presId="urn:microsoft.com/office/officeart/2005/8/layout/orgChart1"/>
    <dgm:cxn modelId="{FD782BA1-7E77-4808-947E-59BC81D8B2B2}" type="presParOf" srcId="{78455268-C84A-4D25-9566-BC5433BB7696}" destId="{56CB0A8A-C5ED-40A3-BC97-1E1286F69A4C}" srcOrd="0" destOrd="0" presId="urn:microsoft.com/office/officeart/2005/8/layout/orgChart1"/>
    <dgm:cxn modelId="{5F3796CC-EE6E-41FC-A7AB-6FF1B939E2FC}" type="presParOf" srcId="{78455268-C84A-4D25-9566-BC5433BB7696}" destId="{00512939-DFEC-48AD-9BC6-2A9CA4B5D06F}" srcOrd="1" destOrd="0" presId="urn:microsoft.com/office/officeart/2005/8/layout/orgChart1"/>
    <dgm:cxn modelId="{DBBFA60A-3E26-423C-904D-924252885A1A}" type="presParOf" srcId="{7FC4694B-CAB2-4D59-8512-EE1815284CB3}" destId="{706DAE86-C0B4-4450-8503-60A3D6693848}" srcOrd="1" destOrd="0" presId="urn:microsoft.com/office/officeart/2005/8/layout/orgChart1"/>
    <dgm:cxn modelId="{E3E42DCD-C7E2-45E5-8B72-54AC0964C6CD}" type="presParOf" srcId="{7FC4694B-CAB2-4D59-8512-EE1815284CB3}" destId="{E0BDD0E1-4DE0-451A-A490-00E9A43E045E}" srcOrd="2" destOrd="0" presId="urn:microsoft.com/office/officeart/2005/8/layout/orgChart1"/>
    <dgm:cxn modelId="{F49F99AD-78E4-45E5-B172-160963CFB315}" type="presParOf" srcId="{C5BC9803-0CF3-4F90-AEDA-1A3AB9D017C3}" destId="{18C172BB-0942-440F-BE30-70EA908ACA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36CA4-0DE8-43AB-A42E-0EFD92F918D3}">
      <dsp:nvSpPr>
        <dsp:cNvPr id="0" name=""/>
        <dsp:cNvSpPr/>
      </dsp:nvSpPr>
      <dsp:spPr>
        <a:xfrm>
          <a:off x="4253644" y="2269791"/>
          <a:ext cx="3331480" cy="385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30"/>
              </a:lnTo>
              <a:lnTo>
                <a:pt x="3331480" y="192730"/>
              </a:lnTo>
              <a:lnTo>
                <a:pt x="3331480" y="385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D6C96-3E41-40E3-96F0-8D343759AF0F}">
      <dsp:nvSpPr>
        <dsp:cNvPr id="0" name=""/>
        <dsp:cNvSpPr/>
      </dsp:nvSpPr>
      <dsp:spPr>
        <a:xfrm>
          <a:off x="4253644" y="2269791"/>
          <a:ext cx="1110493" cy="385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30"/>
              </a:lnTo>
              <a:lnTo>
                <a:pt x="1110493" y="192730"/>
              </a:lnTo>
              <a:lnTo>
                <a:pt x="1110493" y="385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3E147-E795-4055-A7D8-8851B94EBBD4}">
      <dsp:nvSpPr>
        <dsp:cNvPr id="0" name=""/>
        <dsp:cNvSpPr/>
      </dsp:nvSpPr>
      <dsp:spPr>
        <a:xfrm>
          <a:off x="3143150" y="2269791"/>
          <a:ext cx="1110493" cy="385460"/>
        </a:xfrm>
        <a:custGeom>
          <a:avLst/>
          <a:gdLst/>
          <a:ahLst/>
          <a:cxnLst/>
          <a:rect l="0" t="0" r="0" b="0"/>
          <a:pathLst>
            <a:path>
              <a:moveTo>
                <a:pt x="1110493" y="0"/>
              </a:moveTo>
              <a:lnTo>
                <a:pt x="1110493" y="192730"/>
              </a:lnTo>
              <a:lnTo>
                <a:pt x="0" y="192730"/>
              </a:lnTo>
              <a:lnTo>
                <a:pt x="0" y="385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49B01-8C0E-4052-968C-37703975CBAB}">
      <dsp:nvSpPr>
        <dsp:cNvPr id="0" name=""/>
        <dsp:cNvSpPr/>
      </dsp:nvSpPr>
      <dsp:spPr>
        <a:xfrm>
          <a:off x="922163" y="2269791"/>
          <a:ext cx="3331480" cy="385460"/>
        </a:xfrm>
        <a:custGeom>
          <a:avLst/>
          <a:gdLst/>
          <a:ahLst/>
          <a:cxnLst/>
          <a:rect l="0" t="0" r="0" b="0"/>
          <a:pathLst>
            <a:path>
              <a:moveTo>
                <a:pt x="3331480" y="0"/>
              </a:moveTo>
              <a:lnTo>
                <a:pt x="3331480" y="192730"/>
              </a:lnTo>
              <a:lnTo>
                <a:pt x="0" y="192730"/>
              </a:lnTo>
              <a:lnTo>
                <a:pt x="0" y="385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0513F-13EB-4167-882C-60704FDE07B9}">
      <dsp:nvSpPr>
        <dsp:cNvPr id="0" name=""/>
        <dsp:cNvSpPr/>
      </dsp:nvSpPr>
      <dsp:spPr>
        <a:xfrm>
          <a:off x="2770401" y="1455937"/>
          <a:ext cx="2966485" cy="81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Football sponsorship</a:t>
          </a:r>
          <a:endParaRPr lang="ru-RU" sz="2000" kern="1200" dirty="0"/>
        </a:p>
      </dsp:txBody>
      <dsp:txXfrm>
        <a:off x="2770401" y="1455937"/>
        <a:ext cx="2966485" cy="813854"/>
      </dsp:txXfrm>
    </dsp:sp>
    <dsp:sp modelId="{2AC4C7ED-EF2C-45BE-8560-58582F599044}">
      <dsp:nvSpPr>
        <dsp:cNvPr id="0" name=""/>
        <dsp:cNvSpPr/>
      </dsp:nvSpPr>
      <dsp:spPr>
        <a:xfrm>
          <a:off x="4400" y="2655251"/>
          <a:ext cx="1835526" cy="917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Jersey sponsorship</a:t>
          </a:r>
          <a:endParaRPr lang="ru-RU" sz="2000" kern="1200" dirty="0"/>
        </a:p>
      </dsp:txBody>
      <dsp:txXfrm>
        <a:off x="4400" y="2655251"/>
        <a:ext cx="1835526" cy="917763"/>
      </dsp:txXfrm>
    </dsp:sp>
    <dsp:sp modelId="{03E1B1EB-267B-4FD9-A753-4EE6B161260E}">
      <dsp:nvSpPr>
        <dsp:cNvPr id="0" name=""/>
        <dsp:cNvSpPr/>
      </dsp:nvSpPr>
      <dsp:spPr>
        <a:xfrm>
          <a:off x="2225387" y="2655251"/>
          <a:ext cx="1835526" cy="917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Kit sponsorship</a:t>
          </a:r>
          <a:endParaRPr lang="ru-RU" sz="2000" kern="1200" dirty="0"/>
        </a:p>
      </dsp:txBody>
      <dsp:txXfrm>
        <a:off x="2225387" y="2655251"/>
        <a:ext cx="1835526" cy="917763"/>
      </dsp:txXfrm>
    </dsp:sp>
    <dsp:sp modelId="{A662DA16-7F9F-45C1-96C0-2D540ABFD11D}">
      <dsp:nvSpPr>
        <dsp:cNvPr id="0" name=""/>
        <dsp:cNvSpPr/>
      </dsp:nvSpPr>
      <dsp:spPr>
        <a:xfrm>
          <a:off x="4446374" y="2655251"/>
          <a:ext cx="1835526" cy="917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Stadium naming rights</a:t>
          </a:r>
          <a:endParaRPr lang="ru-RU" sz="2000" kern="1200" dirty="0"/>
        </a:p>
      </dsp:txBody>
      <dsp:txXfrm>
        <a:off x="4446374" y="2655251"/>
        <a:ext cx="1835526" cy="917763"/>
      </dsp:txXfrm>
    </dsp:sp>
    <dsp:sp modelId="{56CB0A8A-C5ED-40A3-BC97-1E1286F69A4C}">
      <dsp:nvSpPr>
        <dsp:cNvPr id="0" name=""/>
        <dsp:cNvSpPr/>
      </dsp:nvSpPr>
      <dsp:spPr>
        <a:xfrm>
          <a:off x="6667361" y="2655251"/>
          <a:ext cx="1835526" cy="917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Broadcasting rights</a:t>
          </a:r>
          <a:endParaRPr lang="ru-RU" sz="2000" kern="1200" dirty="0"/>
        </a:p>
      </dsp:txBody>
      <dsp:txXfrm>
        <a:off x="6667361" y="2655251"/>
        <a:ext cx="1835526" cy="917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 заголовок подумаем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6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9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FA08-A749-42BB-AAA4-8EEE6E51F3C3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BFB4-6B65-48E0-A76E-AD3D1D2D569A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5E58-6BB0-4533-B2A5-4440F0063675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0F19-3046-4161-BCB7-9F8283D59D5C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9BC1-CD87-4A92-9FC0-AA8A5A5CEEAE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1166-3735-448E-BA9E-AA1FD6E42D91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146F-752D-4550-BF58-51720F72D2DD}" type="datetime1">
              <a:rPr lang="ru-RU" smtClean="0"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6D4-5F92-4780-A42A-1BFD6D0FCC7D}" type="datetime1">
              <a:rPr lang="ru-RU" smtClean="0"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00E7-D52A-468A-8E54-AEEA5C0E7A84}" type="datetime1">
              <a:rPr lang="ru-RU" smtClean="0"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2266-3C2F-49BC-AD33-A642CE656643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CE31-C540-495A-BF64-6DC4883439DD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1F27-40CA-47D5-AB1C-A7648C5D1350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20409A"/>
                </a:solidFill>
              </a:rPr>
              <a:t>The influence of football sponsorship on company performance</a:t>
            </a:r>
            <a:endParaRPr lang="ru-RU" sz="4000" dirty="0">
              <a:solidFill>
                <a:srgbClr val="20409A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378105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Aleksei S. Chmykhov (NRU HSE)</a:t>
            </a:r>
          </a:p>
          <a:p>
            <a:r>
              <a:rPr lang="en-US" sz="2400" b="1" dirty="0" smtClean="0"/>
              <a:t>Iuliia N. Naidenova </a:t>
            </a:r>
            <a:r>
              <a:rPr lang="en-US" sz="2400" b="1" dirty="0"/>
              <a:t>(NRU HSE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Petr A. Parshakov (NRU HSE)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584" y="545845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Gijon, 2016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Myriad Pro"/>
              </a:rPr>
              <a:t>Short-term effect analysis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/>
              <a:lstStyle/>
              <a:p>
                <a:r>
                  <a:rPr lang="en-US" sz="2800" dirty="0" smtClean="0"/>
                  <a:t>Normal return calculated using market model </a:t>
                </a:r>
              </a:p>
              <a:p>
                <a:endParaRPr lang="ru-RU" sz="2800" b="1" dirty="0" smtClean="0"/>
              </a:p>
              <a:p>
                <a:endParaRPr lang="ru-R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𝑚𝑡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– MSCI World Index daily returns</a:t>
                </a:r>
                <a:endParaRPr lang="ru-RU" sz="2800" dirty="0" smtClean="0"/>
              </a:p>
              <a:p>
                <a:endParaRPr lang="ru-RU" sz="2800" dirty="0" smtClean="0"/>
              </a:p>
              <a:p>
                <a:r>
                  <a:rPr lang="en-US" sz="2800" dirty="0" smtClean="0"/>
                  <a:t>Abnormal returns calculated as</a:t>
                </a:r>
                <a:r>
                  <a:rPr lang="ru-RU" sz="2800" dirty="0" smtClean="0"/>
                  <a:t>:</a:t>
                </a:r>
                <a:endParaRPr lang="en-US" sz="2800" dirty="0" smtClean="0"/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8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3"/>
                <a:stretch>
                  <a:fillRect l="-1333" t="-1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3788" y="2348880"/>
            <a:ext cx="3852428" cy="695607"/>
          </a:xfrm>
          <a:prstGeom prst="rect">
            <a:avLst/>
          </a:prstGeom>
          <a:noFill/>
        </p:spPr>
      </p:pic>
      <p:pic>
        <p:nvPicPr>
          <p:cNvPr id="10" name="Рисунок 9" descr="Рисунок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7597" y="4817210"/>
            <a:ext cx="6442732" cy="77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Myriad Pro"/>
              </a:rPr>
              <a:t>Short-term effect </a:t>
            </a:r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results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447150"/>
              </p:ext>
            </p:extLst>
          </p:nvPr>
        </p:nvGraphicFramePr>
        <p:xfrm>
          <a:off x="238354" y="1378787"/>
          <a:ext cx="8667292" cy="5146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113"/>
                <a:gridCol w="2378542"/>
                <a:gridCol w="2160240"/>
                <a:gridCol w="2101397"/>
              </a:tblGrid>
              <a:tr h="6243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window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 of the window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Abnormal</a:t>
                      </a:r>
                      <a:r>
                        <a:rPr lang="en-US" sz="1600" baseline="0" dirty="0" smtClean="0"/>
                        <a:t> Return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Coefficient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Standard error</a:t>
                      </a:r>
                      <a:endParaRPr lang="ru-RU" sz="1600" dirty="0"/>
                    </a:p>
                  </a:txBody>
                  <a:tcPr/>
                </a:tc>
              </a:tr>
              <a:tr h="4528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 </a:t>
                      </a:r>
                      <a:r>
                        <a:rPr lang="en-US" sz="1600" dirty="0" smtClean="0"/>
                        <a:t>trading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[-3;+3]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-0,871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</a:t>
                      </a:r>
                      <a:r>
                        <a:rPr lang="ru-RU" sz="1600" dirty="0" smtClean="0"/>
                        <a:t>1,115</a:t>
                      </a:r>
                      <a:r>
                        <a:rPr lang="en-US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  <a:tr h="4528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 </a:t>
                      </a:r>
                      <a:r>
                        <a:rPr lang="en-US" sz="1600" dirty="0" smtClean="0"/>
                        <a:t>trading</a:t>
                      </a:r>
                      <a:r>
                        <a:rPr lang="en-US" sz="1600" baseline="0" dirty="0" smtClean="0"/>
                        <a:t>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[-5;+1]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-1,129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(0,924)</a:t>
                      </a:r>
                      <a:endParaRPr lang="ru-RU" sz="1600" dirty="0"/>
                    </a:p>
                  </a:txBody>
                  <a:tcPr/>
                </a:tc>
              </a:tr>
              <a:tr h="5984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 </a:t>
                      </a:r>
                      <a:r>
                        <a:rPr lang="en-US" sz="1600" dirty="0" smtClean="0"/>
                        <a:t>trading</a:t>
                      </a:r>
                      <a:r>
                        <a:rPr lang="en-US" sz="1600" baseline="0" dirty="0" smtClean="0"/>
                        <a:t>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[-5;+5]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-1,329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(1,247)</a:t>
                      </a:r>
                      <a:endParaRPr lang="ru-RU" sz="1600" dirty="0"/>
                    </a:p>
                  </a:txBody>
                  <a:tcPr/>
                </a:tc>
              </a:tr>
              <a:tr h="5984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 </a:t>
                      </a:r>
                      <a:r>
                        <a:rPr lang="en-US" sz="1600" dirty="0" smtClean="0"/>
                        <a:t>trading</a:t>
                      </a:r>
                      <a:r>
                        <a:rPr lang="en-US" sz="1600" baseline="0" dirty="0" smtClean="0"/>
                        <a:t>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[-9;+1]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-1,861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(1,332)</a:t>
                      </a:r>
                      <a:endParaRPr lang="ru-RU" sz="1600" dirty="0"/>
                    </a:p>
                  </a:txBody>
                  <a:tcPr/>
                </a:tc>
              </a:tr>
              <a:tr h="5984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 </a:t>
                      </a:r>
                      <a:r>
                        <a:rPr lang="en-US" sz="1600" dirty="0" smtClean="0"/>
                        <a:t>trading</a:t>
                      </a:r>
                      <a:r>
                        <a:rPr lang="en-US" sz="1600" baseline="0" dirty="0" smtClean="0"/>
                        <a:t>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[-12;+1]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-3,143**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(1,538)</a:t>
                      </a:r>
                      <a:endParaRPr lang="ru-RU" sz="1600" dirty="0"/>
                    </a:p>
                  </a:txBody>
                  <a:tcPr/>
                </a:tc>
              </a:tr>
              <a:tr h="5984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 </a:t>
                      </a:r>
                      <a:r>
                        <a:rPr lang="en-US" sz="1600" dirty="0" smtClean="0"/>
                        <a:t>trading</a:t>
                      </a:r>
                      <a:r>
                        <a:rPr lang="en-US" sz="1600" baseline="0" dirty="0" smtClean="0"/>
                        <a:t>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[-10;+10]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-2,401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(1,833)</a:t>
                      </a:r>
                      <a:endParaRPr lang="ru-RU" sz="1600" dirty="0"/>
                    </a:p>
                  </a:txBody>
                  <a:tcPr/>
                </a:tc>
              </a:tr>
              <a:tr h="5984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 </a:t>
                      </a:r>
                      <a:r>
                        <a:rPr lang="en-US" sz="1600" dirty="0" smtClean="0"/>
                        <a:t>trading</a:t>
                      </a:r>
                      <a:r>
                        <a:rPr lang="en-US" sz="1600" baseline="0" dirty="0" smtClean="0"/>
                        <a:t> days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Asymmetric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[-19;+1]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-4,242**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(1,657)</a:t>
                      </a:r>
                      <a:endParaRPr lang="ru-RU" sz="1600" dirty="0"/>
                    </a:p>
                  </a:txBody>
                  <a:tcPr/>
                </a:tc>
              </a:tr>
              <a:tr h="62436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Note:</a:t>
                      </a:r>
                      <a:r>
                        <a:rPr lang="en-US" sz="1400" i="1" baseline="0" dirty="0" smtClean="0"/>
                        <a:t> * - significant at 0,1 level, ** - at 0,05 level, *** - at 0,01 level</a:t>
                      </a:r>
                      <a:r>
                        <a:rPr lang="en-US" sz="1400" baseline="0" dirty="0" smtClean="0"/>
                        <a:t> 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5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Long-term effect analysis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84" y="1600201"/>
            <a:ext cx="7642746" cy="485064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63042"/>
              </p:ext>
            </p:extLst>
          </p:nvPr>
        </p:nvGraphicFramePr>
        <p:xfrm>
          <a:off x="245660" y="2255838"/>
          <a:ext cx="86731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459"/>
                <a:gridCol w="65986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Interpretation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ncap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 capitalization normalized</a:t>
                      </a:r>
                      <a:r>
                        <a:rPr lang="en-US" baseline="0" dirty="0" smtClean="0"/>
                        <a:t> by a company total assets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Sponsor_dummy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Dummy variable</a:t>
                      </a:r>
                      <a:r>
                        <a:rPr lang="ru-RU" baseline="0" dirty="0" smtClean="0"/>
                        <a:t>: 1 – </a:t>
                      </a:r>
                      <a:r>
                        <a:rPr lang="en-US" baseline="0" dirty="0" smtClean="0"/>
                        <a:t>company is a sponsor </a:t>
                      </a:r>
                      <a:r>
                        <a:rPr lang="ru-RU" baseline="0" dirty="0" smtClean="0"/>
                        <a:t>, 0 – </a:t>
                      </a:r>
                      <a:r>
                        <a:rPr lang="en-US" baseline="0" dirty="0" smtClean="0"/>
                        <a:t>otherwise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CV</a:t>
                      </a:r>
                      <a:r>
                        <a:rPr lang="ru-RU" b="1" dirty="0" smtClean="0"/>
                        <a:t>:</a:t>
                      </a:r>
                      <a:r>
                        <a:rPr lang="en-US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Vector</a:t>
                      </a:r>
                      <a:r>
                        <a:rPr lang="en-US" baseline="0" dirty="0" smtClean="0"/>
                        <a:t> of Control Variables: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1) </a:t>
                      </a:r>
                      <a:r>
                        <a:rPr lang="en-US" i="1" dirty="0" smtClean="0"/>
                        <a:t>ROIC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on invested capital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2) </a:t>
                      </a:r>
                      <a:r>
                        <a:rPr lang="en-US" i="1" dirty="0" smtClean="0"/>
                        <a:t>D/E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leverage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3) </a:t>
                      </a:r>
                      <a:r>
                        <a:rPr lang="en-US" i="1" dirty="0" smtClean="0"/>
                        <a:t>Log(assets)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</a:t>
                      </a:r>
                      <a:r>
                        <a:rPr lang="en-US" baseline="0" dirty="0" smtClean="0"/>
                        <a:t> logarithm of company total assets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4) </a:t>
                      </a:r>
                      <a:r>
                        <a:rPr lang="en-US" i="1" dirty="0" smtClean="0"/>
                        <a:t>Crisis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Dummy variable: 1- if it is a crisis year (2008,</a:t>
                      </a:r>
                      <a:r>
                        <a:rPr lang="en-US" baseline="0" dirty="0" smtClean="0"/>
                        <a:t> 2009), 0 - otherwise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6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Long-term effect analysis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model: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First step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Second step: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753746"/>
              </p:ext>
            </p:extLst>
          </p:nvPr>
        </p:nvGraphicFramePr>
        <p:xfrm>
          <a:off x="295223" y="3710039"/>
          <a:ext cx="65849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Формула" r:id="rId4" imgW="3136680" imgH="203040" progId="Equation.3">
                  <p:embed/>
                </p:oleObj>
              </mc:Choice>
              <mc:Fallback>
                <p:oleObj name="Формула" r:id="rId4" imgW="313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23" y="3710039"/>
                        <a:ext cx="6584950" cy="423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228" y="2370398"/>
            <a:ext cx="7942180" cy="527348"/>
          </a:xfrm>
          <a:prstGeom prst="rect">
            <a:avLst/>
          </a:prstGeom>
          <a:noFill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228" y="4981264"/>
            <a:ext cx="8428440" cy="615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88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Long-term effect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14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131039"/>
              </p:ext>
            </p:extLst>
          </p:nvPr>
        </p:nvGraphicFramePr>
        <p:xfrm>
          <a:off x="683569" y="1248312"/>
          <a:ext cx="7776864" cy="506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287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Coefficient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Standard</a:t>
                      </a:r>
                      <a:r>
                        <a:rPr lang="en-US" sz="1800" baseline="0" dirty="0" smtClean="0"/>
                        <a:t> error</a:t>
                      </a:r>
                      <a:endParaRPr lang="ru-RU" sz="1800" dirty="0"/>
                    </a:p>
                  </a:txBody>
                  <a:tcPr/>
                </a:tc>
              </a:tr>
              <a:tr h="575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Lag</a:t>
                      </a:r>
                      <a:r>
                        <a:rPr lang="en-US" sz="1600" baseline="0" dirty="0" smtClean="0"/>
                        <a:t> of log(assets)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-2,419***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(1,041)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75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Lag of leverage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-0,005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(0,004)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75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Lag of ROC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-0,059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(0,046)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75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Lag of </a:t>
                      </a:r>
                      <a:r>
                        <a:rPr lang="en-US" sz="1600" dirty="0" err="1" smtClean="0"/>
                        <a:t>sponsor_hat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-0,0360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(0,510)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75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Crisis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-0,310**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(0,121)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75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Constant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11,320***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(4,298)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28779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R-squared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0,251</a:t>
                      </a:r>
                      <a:endParaRPr lang="ru-RU" sz="1600" dirty="0" smtClean="0"/>
                    </a:p>
                  </a:txBody>
                  <a:tcPr/>
                </a:tc>
              </a:tr>
              <a:tr h="328779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Number of observations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184</a:t>
                      </a:r>
                      <a:endParaRPr lang="ru-RU" sz="1600" dirty="0" smtClean="0"/>
                    </a:p>
                  </a:txBody>
                  <a:tcPr/>
                </a:tc>
              </a:tr>
              <a:tr h="550487">
                <a:tc gridSpan="3">
                  <a:txBody>
                    <a:bodyPr/>
                    <a:lstStyle/>
                    <a:p>
                      <a:r>
                        <a:rPr lang="en-US" sz="1600" i="1" dirty="0" smtClean="0"/>
                        <a:t>Note:</a:t>
                      </a:r>
                      <a:r>
                        <a:rPr lang="en-US" sz="1600" i="1" baseline="0" dirty="0" smtClean="0"/>
                        <a:t> * - significant at 0,1 level, ** - at 0,05 level, *** - at 0,01 level</a:t>
                      </a:r>
                      <a:r>
                        <a:rPr lang="en-US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9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18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Myriad Pro"/>
              </a:rPr>
              <a:t>C</a:t>
            </a:r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onclusions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500" y="167623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Stock market investors treat football sponsorship announcements as negative news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Possibly rumors appear in mass media </a:t>
            </a:r>
            <a:r>
              <a:rPr lang="en-US" sz="2400" dirty="0" smtClean="0"/>
              <a:t>12 </a:t>
            </a:r>
            <a:r>
              <a:rPr lang="en-US" sz="2400" dirty="0" smtClean="0"/>
              <a:t>trading days before the official announcement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Football sponsorship has no positive effect on the sponsoring company market capitalization one year after the beginning of the 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Football sponsorship is not financially expedient from the investors point of view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75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Further research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 take into consideration country and industry specificity</a:t>
            </a:r>
            <a:r>
              <a:rPr lang="ru-RU" sz="2400" dirty="0" smtClean="0"/>
              <a:t> </a:t>
            </a:r>
            <a:r>
              <a:rPr lang="en-US" sz="2400" dirty="0" smtClean="0"/>
              <a:t>of sponsoring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 check the effect of other types of sponsorship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 check the effect of sporting performance on clubs’ sponsors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51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98314"/>
            <a:ext cx="84969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 you for your attention!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35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Football Sponsorship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47864" y="4131765"/>
            <a:ext cx="2415654" cy="22245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Football sponsorship</a:t>
            </a:r>
            <a:endParaRPr lang="ru-RU" b="1" dirty="0"/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1457801" y="4210454"/>
            <a:ext cx="1048815" cy="2508511"/>
          </a:xfrm>
          <a:prstGeom prst="bentUpArrow">
            <a:avLst>
              <a:gd name="adj1" fmla="val 25782"/>
              <a:gd name="adj2" fmla="val 37903"/>
              <a:gd name="adj3" fmla="val 50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587" y="1343025"/>
            <a:ext cx="2980877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development of football as a global business</a:t>
            </a:r>
            <a:endParaRPr lang="ru-RU" dirty="0"/>
          </a:p>
        </p:txBody>
      </p:sp>
      <p:sp>
        <p:nvSpPr>
          <p:cNvPr id="10" name="Стрелка углом вверх 9"/>
          <p:cNvSpPr/>
          <p:nvPr/>
        </p:nvSpPr>
        <p:spPr>
          <a:xfrm rot="16200000" flipH="1">
            <a:off x="6612019" y="4197293"/>
            <a:ext cx="1020761" cy="2508511"/>
          </a:xfrm>
          <a:prstGeom prst="bentUpArrow">
            <a:avLst>
              <a:gd name="adj1" fmla="val 25117"/>
              <a:gd name="adj2" fmla="val 37903"/>
              <a:gd name="adj3" fmla="val 50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88" y="3536950"/>
            <a:ext cx="2980877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Football clubs need to attract more funds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10474" y="1343025"/>
            <a:ext cx="2980877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Increasing competition between companies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0474" y="3536950"/>
            <a:ext cx="2980877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Companies are looking for new competitive advantages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475656" y="2708920"/>
            <a:ext cx="495300" cy="7048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020272" y="2708920"/>
            <a:ext cx="495300" cy="7048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Football Sponsorship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68008850"/>
              </p:ext>
            </p:extLst>
          </p:nvPr>
        </p:nvGraphicFramePr>
        <p:xfrm>
          <a:off x="457200" y="1343112"/>
          <a:ext cx="8507288" cy="502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318356" y="3645023"/>
            <a:ext cx="2093404" cy="15841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Jersey sponsorship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92" y="1929254"/>
            <a:ext cx="8136904" cy="463562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9896" y="1359753"/>
            <a:ext cx="834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Jersey sponsorship increased by </a:t>
            </a:r>
            <a:r>
              <a:rPr lang="en-US" sz="2800" b="1" u="sng" dirty="0" smtClean="0"/>
              <a:t>30%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in 2014/2015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859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Football Sponsorship structure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3" t="16434" r="34840" b="46191"/>
          <a:stretch/>
        </p:blipFill>
        <p:spPr bwMode="auto">
          <a:xfrm>
            <a:off x="971600" y="1357288"/>
            <a:ext cx="7715200" cy="52565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77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Previous research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97111"/>
              </p:ext>
            </p:extLst>
          </p:nvPr>
        </p:nvGraphicFramePr>
        <p:xfrm>
          <a:off x="0" y="1201238"/>
          <a:ext cx="9144000" cy="565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092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Authors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Research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Methodology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Results</a:t>
                      </a:r>
                      <a:endParaRPr lang="ru-RU" sz="1400" dirty="0"/>
                    </a:p>
                  </a:txBody>
                  <a:tcPr/>
                </a:tc>
              </a:tr>
              <a:tr h="7796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Miyazaki and Morgan (2001)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Examined 27 sponsorship announcements of the 1996 Summer Olympic Games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Study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Statistically significant </a:t>
                      </a:r>
                      <a:r>
                        <a:rPr lang="en-US" sz="1400" b="1" dirty="0" smtClean="0"/>
                        <a:t>increases</a:t>
                      </a:r>
                      <a:r>
                        <a:rPr lang="en-US" sz="1400" dirty="0" smtClean="0"/>
                        <a:t> in stock prices</a:t>
                      </a:r>
                      <a:endParaRPr lang="ru-RU" sz="1400" dirty="0"/>
                    </a:p>
                  </a:txBody>
                  <a:tcPr/>
                </a:tc>
              </a:tr>
              <a:tr h="1855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Cornwell, Pruitt, Clark (2005)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The impact of “official product” sponsorships with the NFL, MLB, NBA, NHL on sponsoring firms stock prices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study</a:t>
                      </a:r>
                      <a:r>
                        <a:rPr lang="ru-RU" sz="1400" dirty="0" smtClean="0"/>
                        <a:t> + </a:t>
                      </a:r>
                      <a:r>
                        <a:rPr lang="en-US" sz="1400" dirty="0" smtClean="0"/>
                        <a:t>Cross-sectional</a:t>
                      </a:r>
                      <a:r>
                        <a:rPr lang="en-US" sz="1400" baseline="0" dirty="0" smtClean="0"/>
                        <a:t> regressions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Increase</a:t>
                      </a:r>
                      <a:r>
                        <a:rPr lang="en-US" sz="1400" baseline="0" dirty="0" smtClean="0"/>
                        <a:t> in stock prices within the trading week around the event</a:t>
                      </a:r>
                    </a:p>
                    <a:p>
                      <a:endParaRPr lang="en-US" sz="800" baseline="0" dirty="0" smtClean="0"/>
                    </a:p>
                    <a:p>
                      <a:r>
                        <a:rPr lang="en-US" sz="1400" dirty="0" smtClean="0"/>
                        <a:t>Significant</a:t>
                      </a:r>
                      <a:r>
                        <a:rPr lang="en-US" sz="1400" baseline="0" dirty="0" smtClean="0"/>
                        <a:t> only for </a:t>
                      </a:r>
                      <a:r>
                        <a:rPr lang="en-US" sz="1400" b="1" baseline="0" dirty="0" smtClean="0"/>
                        <a:t>NBA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b="1" baseline="0" dirty="0" smtClean="0"/>
                        <a:t>NHL</a:t>
                      </a:r>
                    </a:p>
                    <a:p>
                      <a:endParaRPr lang="en-US" sz="800" baseline="0" dirty="0" smtClean="0"/>
                    </a:p>
                    <a:p>
                      <a:r>
                        <a:rPr lang="en-US" sz="1400" baseline="0" dirty="0" smtClean="0"/>
                        <a:t>Some company’s features are significant</a:t>
                      </a:r>
                      <a:endParaRPr lang="ru-RU" sz="1400" baseline="0" dirty="0" smtClean="0"/>
                    </a:p>
                  </a:txBody>
                  <a:tcPr/>
                </a:tc>
              </a:tr>
              <a:tr h="13205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Deitz,</a:t>
                      </a:r>
                      <a:r>
                        <a:rPr lang="en-US" sz="1400" baseline="0" dirty="0" smtClean="0"/>
                        <a:t> Evans, Hansen (2011)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effect of “official product</a:t>
                      </a:r>
                      <a:r>
                        <a:rPr lang="en-US" sz="1400" baseline="0" dirty="0" smtClean="0"/>
                        <a:t>” sponsorships and Olympic sponsorship announcements on the sponsoring firms stock prices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study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Positive</a:t>
                      </a:r>
                      <a:r>
                        <a:rPr lang="en-US" sz="1400" baseline="0" dirty="0" smtClean="0"/>
                        <a:t> effect of “official product” sponsorship</a:t>
                      </a:r>
                    </a:p>
                    <a:p>
                      <a:endParaRPr lang="en-US" sz="600" baseline="0" dirty="0" smtClean="0"/>
                    </a:p>
                    <a:p>
                      <a:r>
                        <a:rPr lang="en-US" sz="1400" b="1" baseline="0" dirty="0" smtClean="0"/>
                        <a:t>Negative</a:t>
                      </a:r>
                      <a:r>
                        <a:rPr lang="en-US" sz="1400" baseline="0" dirty="0" smtClean="0"/>
                        <a:t> effect of Olympic sponsorship</a:t>
                      </a:r>
                      <a:endParaRPr lang="ru-RU" sz="1400" dirty="0"/>
                    </a:p>
                  </a:txBody>
                  <a:tcPr/>
                </a:tc>
              </a:tr>
              <a:tr h="13916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Reiser (2012)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effect of sponsorship announcements on the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value of sponsoring firms</a:t>
                      </a:r>
                      <a:r>
                        <a:rPr lang="en-US" sz="1400" baseline="0" dirty="0" smtClean="0"/>
                        <a:t> taking into account soccer and motor sports across different regions</a:t>
                      </a:r>
                      <a:r>
                        <a:rPr lang="en-US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study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Different</a:t>
                      </a:r>
                      <a:r>
                        <a:rPr lang="en-US" sz="1400" dirty="0" smtClean="0"/>
                        <a:t> effect of sponsorship depending</a:t>
                      </a:r>
                      <a:r>
                        <a:rPr lang="en-US" sz="1400" baseline="0" dirty="0" smtClean="0"/>
                        <a:t> on sport and region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8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Data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бъект 2"/>
          <p:cNvSpPr>
            <a:spLocks noGrp="1"/>
          </p:cNvSpPr>
          <p:nvPr>
            <p:ph idx="1"/>
          </p:nvPr>
        </p:nvSpPr>
        <p:spPr>
          <a:xfrm>
            <a:off x="457200" y="1338944"/>
            <a:ext cx="8686800" cy="51539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Sample &amp; Period:</a:t>
            </a:r>
          </a:p>
          <a:p>
            <a:pPr>
              <a:buNone/>
            </a:pPr>
            <a:r>
              <a:rPr lang="ru-RU" sz="2400" dirty="0" smtClean="0"/>
              <a:t>39</a:t>
            </a:r>
            <a:r>
              <a:rPr lang="ru-RU" sz="2000" dirty="0" smtClean="0"/>
              <a:t> </a:t>
            </a:r>
            <a:r>
              <a:rPr lang="en-US" sz="2000" dirty="0" smtClean="0"/>
              <a:t>companies from </a:t>
            </a:r>
            <a:r>
              <a:rPr lang="en-US" sz="2400" dirty="0" smtClean="0"/>
              <a:t>2006 to 2012</a:t>
            </a:r>
            <a:endParaRPr lang="ru-RU" sz="2400" dirty="0"/>
          </a:p>
          <a:p>
            <a:pPr>
              <a:buNone/>
            </a:pPr>
            <a:endParaRPr lang="ru-RU" sz="2000" dirty="0" smtClean="0"/>
          </a:p>
          <a:p>
            <a:r>
              <a:rPr lang="en-US" sz="2000" dirty="0" smtClean="0"/>
              <a:t>European football clubs sponsors</a:t>
            </a:r>
          </a:p>
          <a:p>
            <a:r>
              <a:rPr lang="en-US" sz="2000" dirty="0" smtClean="0"/>
              <a:t>Sponsors stocks are traded on stock exchange</a:t>
            </a:r>
          </a:p>
          <a:p>
            <a:r>
              <a:rPr lang="en-US" sz="2000" dirty="0" smtClean="0"/>
              <a:t>Football clubs from</a:t>
            </a:r>
            <a:r>
              <a:rPr lang="ru-RU" sz="2000" dirty="0" smtClean="0"/>
              <a:t>: </a:t>
            </a:r>
            <a:r>
              <a:rPr lang="en-US" sz="2000" dirty="0" smtClean="0"/>
              <a:t>England</a:t>
            </a:r>
            <a:r>
              <a:rPr lang="ru-RU" sz="2000" dirty="0" smtClean="0"/>
              <a:t>, </a:t>
            </a:r>
            <a:r>
              <a:rPr lang="en-US" sz="2000" dirty="0"/>
              <a:t>G</a:t>
            </a:r>
            <a:r>
              <a:rPr lang="en-US" sz="2000" dirty="0" smtClean="0"/>
              <a:t>ermany</a:t>
            </a:r>
            <a:r>
              <a:rPr lang="ru-RU" sz="2000" dirty="0" smtClean="0"/>
              <a:t>, </a:t>
            </a:r>
            <a:r>
              <a:rPr lang="en-US" sz="2000" dirty="0" smtClean="0"/>
              <a:t>Italy</a:t>
            </a:r>
            <a:r>
              <a:rPr lang="ru-RU" sz="2000" dirty="0" smtClean="0"/>
              <a:t>, </a:t>
            </a:r>
            <a:r>
              <a:rPr lang="en-US" sz="2000" dirty="0"/>
              <a:t>F</a:t>
            </a:r>
            <a:r>
              <a:rPr lang="en-US" sz="2000" dirty="0" smtClean="0"/>
              <a:t>rance</a:t>
            </a:r>
            <a:r>
              <a:rPr lang="ru-RU" sz="2000" dirty="0" smtClean="0"/>
              <a:t>, </a:t>
            </a:r>
            <a:r>
              <a:rPr lang="en-US" sz="2000" dirty="0" smtClean="0"/>
              <a:t>Spain</a:t>
            </a:r>
            <a:endParaRPr lang="ru-RU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Data:</a:t>
            </a:r>
            <a:endParaRPr lang="ru-RU" sz="2000" dirty="0" smtClean="0"/>
          </a:p>
          <a:p>
            <a:r>
              <a:rPr lang="en-US" sz="2000" dirty="0" smtClean="0"/>
              <a:t>Companies financial data</a:t>
            </a:r>
          </a:p>
          <a:p>
            <a:r>
              <a:rPr lang="en-US" sz="2000" dirty="0" smtClean="0"/>
              <a:t>Daily stock returns</a:t>
            </a:r>
          </a:p>
          <a:p>
            <a:r>
              <a:rPr lang="en-US" sz="2000" dirty="0" smtClean="0"/>
              <a:t>Dates of sponsorship announcement in media </a:t>
            </a:r>
            <a:r>
              <a:rPr lang="ru-RU" sz="2000" dirty="0" smtClean="0"/>
              <a:t> 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1400" dirty="0" smtClean="0"/>
              <a:t>Sources: Bloomberg, Bureau Van </a:t>
            </a:r>
            <a:r>
              <a:rPr lang="en-US" sz="1400" dirty="0" err="1" smtClean="0"/>
              <a:t>Dijk</a:t>
            </a:r>
            <a:r>
              <a:rPr lang="en-US" sz="1400" dirty="0" smtClean="0"/>
              <a:t>, Yahoo Finance, official web sites of companies and football clubs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613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" y="-3516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260648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Research Design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606" y="1375370"/>
            <a:ext cx="3013258" cy="981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FOOTBALL SPONSORSHIP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3345083"/>
            <a:ext cx="3024336" cy="820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Announcement in mass media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3318805"/>
            <a:ext cx="3024336" cy="820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Stock market investors reaction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4764388"/>
            <a:ext cx="3024336" cy="820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After a longer period has passed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4779946"/>
            <a:ext cx="3024336" cy="820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Change in the market capitalization</a:t>
            </a:r>
            <a:endParaRPr lang="ru-RU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254539" y="3509063"/>
            <a:ext cx="1548680" cy="47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254539" y="4952718"/>
            <a:ext cx="1548680" cy="47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-781977" y="3541105"/>
            <a:ext cx="2960515" cy="7200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4606" y="3626333"/>
            <a:ext cx="723716" cy="3575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332656"/>
            <a:ext cx="5904656" cy="5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Short-term effect analysis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05.05.2016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1069" y="1266021"/>
            <a:ext cx="8775509" cy="639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Event windows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34187"/>
              </p:ext>
            </p:extLst>
          </p:nvPr>
        </p:nvGraphicFramePr>
        <p:xfrm>
          <a:off x="191069" y="2074460"/>
          <a:ext cx="87755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56"/>
                <a:gridCol w="3989651"/>
                <a:gridCol w="30298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Length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Authors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Window boundaries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 </a:t>
                      </a:r>
                      <a:r>
                        <a:rPr lang="en-US" sz="1800" dirty="0" smtClean="0"/>
                        <a:t>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Reiser et al.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dirty="0" smtClean="0"/>
                        <a:t>2012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[-3;+3]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 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Cornwell</a:t>
                      </a:r>
                      <a:r>
                        <a:rPr lang="en-US" sz="1800" baseline="0" dirty="0" smtClean="0"/>
                        <a:t> et al. 2005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[-5;+5]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 </a:t>
                      </a:r>
                      <a:r>
                        <a:rPr lang="en-US" sz="1800" dirty="0" smtClean="0"/>
                        <a:t>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Deitz et</a:t>
                      </a:r>
                      <a:r>
                        <a:rPr lang="en-US" sz="1800" baseline="0" dirty="0" smtClean="0"/>
                        <a:t> al. 2013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[-10;+10]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43392"/>
              </p:ext>
            </p:extLst>
          </p:nvPr>
        </p:nvGraphicFramePr>
        <p:xfrm>
          <a:off x="191069" y="3736975"/>
          <a:ext cx="331640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857"/>
                <a:gridCol w="15285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Length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Boundaries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 </a:t>
                      </a:r>
                      <a:r>
                        <a:rPr lang="en-US" sz="1800" dirty="0" smtClean="0"/>
                        <a:t>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[-5;+1]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 </a:t>
                      </a:r>
                      <a:r>
                        <a:rPr lang="en-US" sz="1800" dirty="0" smtClean="0"/>
                        <a:t>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[-9;+1]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 </a:t>
                      </a:r>
                      <a:r>
                        <a:rPr lang="en-US" sz="1800" dirty="0" smtClean="0"/>
                        <a:t>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[-12;+1]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 </a:t>
                      </a:r>
                      <a:r>
                        <a:rPr lang="en-US" sz="1800" dirty="0" smtClean="0"/>
                        <a:t>days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[-19;+1]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91069" y="5818461"/>
            <a:ext cx="8775510" cy="695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Estimation window</a:t>
            </a:r>
            <a:r>
              <a:rPr lang="ru-RU" sz="2000" b="1" dirty="0" smtClean="0"/>
              <a:t>: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240 </a:t>
            </a:r>
            <a:r>
              <a:rPr lang="en-US" sz="2000" b="1" dirty="0" smtClean="0"/>
              <a:t>trading days before the event windows </a:t>
            </a:r>
            <a:r>
              <a:rPr lang="ru-RU" sz="2000" b="1" dirty="0" smtClean="0"/>
              <a:t>(</a:t>
            </a:r>
            <a:r>
              <a:rPr lang="en-US" sz="2000" b="1" dirty="0" smtClean="0"/>
              <a:t>Deitz et al., 2013)</a:t>
            </a:r>
            <a:endParaRPr lang="ru-RU" sz="2000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507477" y="3736975"/>
            <a:ext cx="505214" cy="1854200"/>
          </a:xfrm>
          <a:prstGeom prst="rightBrace">
            <a:avLst>
              <a:gd name="adj1" fmla="val 8333"/>
              <a:gd name="adj2" fmla="val 47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39952" y="4149080"/>
            <a:ext cx="3671248" cy="864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r>
              <a:rPr lang="en-US" sz="2000" dirty="0" smtClean="0"/>
              <a:t>Asymmetric windows to reveal “rumors” in mass media</a:t>
            </a:r>
            <a:endParaRPr lang="ru-RU" sz="2000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896</Words>
  <Application>Microsoft Office PowerPoint</Application>
  <PresentationFormat>Экран (4:3)</PresentationFormat>
  <Paragraphs>244</Paragraphs>
  <Slides>17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Myriad Pro</vt:lpstr>
      <vt:lpstr>Тема Office</vt:lpstr>
      <vt:lpstr>Формула</vt:lpstr>
      <vt:lpstr>The influence of football sponsorship on company performance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alexeyrayallen</cp:lastModifiedBy>
  <cp:revision>100</cp:revision>
  <dcterms:created xsi:type="dcterms:W3CDTF">2014-11-08T08:08:01Z</dcterms:created>
  <dcterms:modified xsi:type="dcterms:W3CDTF">2016-05-06T05:35:06Z</dcterms:modified>
</cp:coreProperties>
</file>