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9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91" r:id="rId4"/>
    <p:sldId id="292" r:id="rId5"/>
    <p:sldId id="279" r:id="rId6"/>
    <p:sldId id="290" r:id="rId7"/>
    <p:sldId id="293" r:id="rId8"/>
    <p:sldId id="303" r:id="rId9"/>
    <p:sldId id="304" r:id="rId10"/>
    <p:sldId id="294" r:id="rId11"/>
    <p:sldId id="295" r:id="rId12"/>
    <p:sldId id="298" r:id="rId13"/>
    <p:sldId id="299" r:id="rId14"/>
    <p:sldId id="301" r:id="rId15"/>
    <p:sldId id="300" r:id="rId16"/>
    <p:sldId id="30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нна Быкова" initials="АБ" lastIdx="9" clrIdx="0">
    <p:extLst>
      <p:ext uri="{19B8F6BF-5375-455C-9EA6-DF929625EA0E}">
        <p15:presenceInfo xmlns:p15="http://schemas.microsoft.com/office/powerpoint/2012/main" userId="19dbfea328048230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09A"/>
    <a:srgbClr val="262262"/>
    <a:srgbClr val="2240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1741" autoAdjust="0"/>
  </p:normalViewPr>
  <p:slideViewPr>
    <p:cSldViewPr>
      <p:cViewPr varScale="1">
        <p:scale>
          <a:sx n="74" d="100"/>
          <a:sy n="74" d="100"/>
        </p:scale>
        <p:origin x="126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2" d="100"/>
        <a:sy n="13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85;&#1085;&#1072;\Downloads\&#1044;&#1083;&#1103;+&#1088;&#1072;&#1089;&#1095;&#1077;&#1090;&#1086;&#1074;+&#1073;&#1072;&#1079;&#1072;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0;&#1085;&#1085;&#1072;\Downloads\&#1044;&#1083;&#1103;+&#1088;&#1072;&#1089;&#1095;&#1077;&#1090;&#1086;&#1074;+&#1073;&#1072;&#1079;&#1072;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0034804561945224E-2"/>
          <c:y val="8.8113016682356951E-2"/>
          <c:w val="0.55321046207813895"/>
          <c:h val="0.96375973445872853"/>
        </c:manualLayout>
      </c:layout>
      <c:pieChart>
        <c:varyColors val="1"/>
        <c:ser>
          <c:idx val="0"/>
          <c:order val="0"/>
          <c:explosion val="12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tint val="50000"/>
                      <a:satMod val="300000"/>
                    </a:schemeClr>
                  </a:gs>
                  <a:gs pos="35000">
                    <a:schemeClr val="accent1">
                      <a:tint val="37000"/>
                      <a:satMod val="300000"/>
                    </a:schemeClr>
                  </a:gs>
                  <a:gs pos="100000">
                    <a:schemeClr val="accent1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tint val="50000"/>
                      <a:satMod val="300000"/>
                    </a:schemeClr>
                  </a:gs>
                  <a:gs pos="35000">
                    <a:schemeClr val="accent2">
                      <a:tint val="37000"/>
                      <a:satMod val="300000"/>
                    </a:schemeClr>
                  </a:gs>
                  <a:gs pos="100000">
                    <a:schemeClr val="accent2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2"/>
            <c:bubble3D val="0"/>
            <c:explosion val="5"/>
            <c:spPr>
              <a:gradFill rotWithShape="1">
                <a:gsLst>
                  <a:gs pos="0">
                    <a:schemeClr val="accent3">
                      <a:tint val="50000"/>
                      <a:satMod val="300000"/>
                    </a:schemeClr>
                  </a:gs>
                  <a:gs pos="35000">
                    <a:schemeClr val="accent3">
                      <a:tint val="37000"/>
                      <a:satMod val="300000"/>
                    </a:schemeClr>
                  </a:gs>
                  <a:gs pos="100000">
                    <a:schemeClr val="accent3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3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tint val="50000"/>
                      <a:satMod val="300000"/>
                    </a:schemeClr>
                  </a:gs>
                  <a:gs pos="35000">
                    <a:schemeClr val="accent4">
                      <a:tint val="37000"/>
                      <a:satMod val="300000"/>
                    </a:schemeClr>
                  </a:gs>
                  <a:gs pos="100000">
                    <a:schemeClr val="accent4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4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4"/>
            <c:bubble3D val="0"/>
            <c:spPr>
              <a:gradFill rotWithShape="1">
                <a:gsLst>
                  <a:gs pos="0">
                    <a:schemeClr val="accent5">
                      <a:tint val="50000"/>
                      <a:satMod val="300000"/>
                    </a:schemeClr>
                  </a:gs>
                  <a:gs pos="35000">
                    <a:schemeClr val="accent5">
                      <a:tint val="37000"/>
                      <a:satMod val="300000"/>
                    </a:schemeClr>
                  </a:gs>
                  <a:gs pos="100000">
                    <a:schemeClr val="accent5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5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5"/>
            <c:bubble3D val="0"/>
            <c:spPr>
              <a:gradFill rotWithShape="1">
                <a:gsLst>
                  <a:gs pos="0">
                    <a:schemeClr val="accent6">
                      <a:tint val="50000"/>
                      <a:satMod val="300000"/>
                    </a:schemeClr>
                  </a:gs>
                  <a:gs pos="35000">
                    <a:schemeClr val="accent6">
                      <a:tint val="37000"/>
                      <a:satMod val="300000"/>
                    </a:schemeClr>
                  </a:gs>
                  <a:gs pos="100000">
                    <a:schemeClr val="accent6"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6"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1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1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1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Pt>
            <c:idx val="7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tint val="50000"/>
                      <a:satMod val="300000"/>
                    </a:schemeClr>
                  </a:gs>
                  <a:gs pos="35000">
                    <a:schemeClr val="accent2">
                      <a:lumMod val="60000"/>
                      <a:tint val="37000"/>
                      <a:satMod val="300000"/>
                    </a:schemeClr>
                  </a:gs>
                  <a:gs pos="100000">
                    <a:schemeClr val="accent2">
                      <a:lumMod val="60000"/>
                      <a:tint val="15000"/>
                      <a:satMod val="350000"/>
                    </a:schemeClr>
                  </a:gs>
                </a:gsLst>
                <a:lin ang="16200000" scaled="1"/>
              </a:gradFill>
              <a:ln w="9525" cap="flat" cmpd="sng" algn="ctr">
                <a:solidFill>
                  <a:schemeClr val="accent2">
                    <a:lumMod val="60000"/>
                    <a:shade val="95000"/>
                  </a:schemeClr>
                </a:solidFill>
                <a:round/>
              </a:ln>
              <a:effectLst>
                <a:outerShdw blurRad="40000" dist="20000" dir="5400000" rotWithShape="0">
                  <a:srgbClr val="000000">
                    <a:alpha val="38000"/>
                  </a:srgbClr>
                </a:outerShdw>
              </a:effectLst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tx1">
                      <a:lumMod val="35000"/>
                      <a:lumOff val="65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'отраслевая структура'!$R$45:$R$52</c:f>
              <c:strCache>
                <c:ptCount val="8"/>
                <c:pt idx="0">
                  <c:v>Mining</c:v>
                </c:pt>
                <c:pt idx="1">
                  <c:v>Manufacture</c:v>
                </c:pt>
                <c:pt idx="2">
                  <c:v>Electricity, gas and water prodiction</c:v>
                </c:pt>
                <c:pt idx="3">
                  <c:v>Services</c:v>
                </c:pt>
                <c:pt idx="4">
                  <c:v>Agriculture</c:v>
                </c:pt>
                <c:pt idx="5">
                  <c:v>Construction</c:v>
                </c:pt>
                <c:pt idx="6">
                  <c:v>Sale</c:v>
                </c:pt>
                <c:pt idx="7">
                  <c:v>Transport and logistics</c:v>
                </c:pt>
              </c:strCache>
            </c:strRef>
          </c:cat>
          <c:val>
            <c:numRef>
              <c:f>'отраслевая структура'!$S$45:$S$52</c:f>
              <c:numCache>
                <c:formatCode>0.00%</c:formatCode>
                <c:ptCount val="8"/>
                <c:pt idx="0">
                  <c:v>5.6569343065693431E-2</c:v>
                </c:pt>
                <c:pt idx="1">
                  <c:v>0.4470802919708029</c:v>
                </c:pt>
                <c:pt idx="2">
                  <c:v>0.1259124087591241</c:v>
                </c:pt>
                <c:pt idx="3">
                  <c:v>0.17062043795620438</c:v>
                </c:pt>
                <c:pt idx="4">
                  <c:v>1.6423357664233577E-2</c:v>
                </c:pt>
                <c:pt idx="5">
                  <c:v>8.3029197080291967E-2</c:v>
                </c:pt>
                <c:pt idx="6">
                  <c:v>4.105839416058394E-2</c:v>
                </c:pt>
                <c:pt idx="7">
                  <c:v>5.930656934306569E-2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5683286148282376"/>
          <c:y val="3.9509498944561546E-3"/>
          <c:w val="0.42742042071953695"/>
          <c:h val="0.5783323051824649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9949759405074364"/>
          <c:y val="0"/>
          <c:w val="0.54000940507436568"/>
          <c:h val="0.841674686497521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2"/>
              <c:layout>
                <c:manualLayout>
                  <c:x val="5.8421660413798936E-3"/>
                  <c:y val="-1.8518518518518517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233883201011853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'гос.собств+EVA'!$L$22:$L$25</c:f>
              <c:strCache>
                <c:ptCount val="4"/>
                <c:pt idx="0">
                  <c:v>share of gov.investments less than 5%</c:v>
                </c:pt>
                <c:pt idx="1">
                  <c:v>share of gov.investments 5-25%</c:v>
                </c:pt>
                <c:pt idx="2">
                  <c:v>share of gov.investmnets 25-50%</c:v>
                </c:pt>
                <c:pt idx="3">
                  <c:v>share of gov.invesments more than 50%</c:v>
                </c:pt>
              </c:strCache>
            </c:strRef>
          </c:cat>
          <c:val>
            <c:numRef>
              <c:f>'гос.собств+EVA'!$M$22:$M$25</c:f>
              <c:numCache>
                <c:formatCode>0%</c:formatCode>
                <c:ptCount val="4"/>
                <c:pt idx="0">
                  <c:v>0.22137404580152673</c:v>
                </c:pt>
                <c:pt idx="1">
                  <c:v>0.33587786259541985</c:v>
                </c:pt>
                <c:pt idx="2">
                  <c:v>0.33587786259541985</c:v>
                </c:pt>
                <c:pt idx="3">
                  <c:v>0.1</c:v>
                </c:pt>
              </c:numCache>
            </c:numRef>
          </c:val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17149248"/>
        <c:axId val="517153600"/>
      </c:barChart>
      <c:catAx>
        <c:axId val="51714924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7153600"/>
        <c:crosses val="autoZero"/>
        <c:auto val="1"/>
        <c:lblAlgn val="ctr"/>
        <c:lblOffset val="100"/>
        <c:noMultiLvlLbl val="0"/>
      </c:catAx>
      <c:valAx>
        <c:axId val="517153600"/>
        <c:scaling>
          <c:orientation val="minMax"/>
        </c:scaling>
        <c:delete val="0"/>
        <c:axPos val="b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51714924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4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/>
    <cs:fillRef idx="2">
      <cs:styleClr val="auto"/>
    </cs:fillRef>
    <cs:effectRef idx="1"/>
    <cs:fontRef idx="minor">
      <a:schemeClr val="dk1"/>
    </cs:fontRef>
    <cs:spPr/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E31B46-D76B-44AB-B383-3257164C9183}" type="datetimeFigureOut">
              <a:rPr lang="ru-RU" smtClean="0"/>
              <a:t>21.04.2016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A1FC7-25BB-4154-A86E-A4EA3C5990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6614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paper examines the relationship between market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(or industry)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concentration and innovation output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A1FC7-25BB-4154-A86E-A4EA3C5990DA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59825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Recently, </a:t>
            </a:r>
            <a:r>
              <a:rPr lang="en-US" dirty="0" err="1" smtClean="0"/>
              <a:t>Aghion</a:t>
            </a:r>
            <a:r>
              <a:rPr lang="en-US" dirty="0" smtClean="0"/>
              <a:t> et al. (2004 and 2005a) have shown that competition can</a:t>
            </a:r>
          </a:p>
          <a:p>
            <a:r>
              <a:rPr lang="en-US" dirty="0" smtClean="0"/>
              <a:t>have different effects on firms/industries’ willingness to innovate depending on their</a:t>
            </a:r>
          </a:p>
          <a:p>
            <a:r>
              <a:rPr lang="en-US" dirty="0" smtClean="0"/>
              <a:t>level of efficiency (technology). In particular, firms close to the efficiency frontier (those</a:t>
            </a:r>
          </a:p>
          <a:p>
            <a:r>
              <a:rPr lang="en-US" dirty="0" smtClean="0"/>
              <a:t>with highest efficiency) are expected to be spurred by competition to innovate and</a:t>
            </a:r>
          </a:p>
          <a:p>
            <a:r>
              <a:rPr lang="en-US" dirty="0" smtClean="0"/>
              <a:t>increase their efficiency, while firms that are far from the frontier (near the lower bound</a:t>
            </a:r>
          </a:p>
          <a:p>
            <a:r>
              <a:rPr lang="en-US" dirty="0" smtClean="0"/>
              <a:t>of efficiency) are expected to be discouraged by competition from innovating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A1FC7-25BB-4154-A86E-A4EA3C5990DA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363298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Recently, </a:t>
            </a:r>
            <a:r>
              <a:rPr lang="en-US" dirty="0" err="1" smtClean="0"/>
              <a:t>Aghion</a:t>
            </a:r>
            <a:r>
              <a:rPr lang="en-US" dirty="0" smtClean="0"/>
              <a:t> et al. (2004 and 2005a) have shown that competition can</a:t>
            </a:r>
          </a:p>
          <a:p>
            <a:r>
              <a:rPr lang="en-US" dirty="0" smtClean="0"/>
              <a:t>have different effects on firms/industries’ willingness to innovate depending on their</a:t>
            </a:r>
          </a:p>
          <a:p>
            <a:r>
              <a:rPr lang="en-US" dirty="0" smtClean="0"/>
              <a:t>level of efficiency (technology). In particular, firms close to the efficiency frontier (those</a:t>
            </a:r>
          </a:p>
          <a:p>
            <a:r>
              <a:rPr lang="en-US" dirty="0" smtClean="0"/>
              <a:t>with highest efficiency) are expected to be spurred by competition to innovate and</a:t>
            </a:r>
          </a:p>
          <a:p>
            <a:r>
              <a:rPr lang="en-US" dirty="0" smtClean="0"/>
              <a:t>increase their efficiency, while firms that are far from the frontier (near the lower bound</a:t>
            </a:r>
          </a:p>
          <a:p>
            <a:r>
              <a:rPr lang="en-US" dirty="0" smtClean="0"/>
              <a:t>of efficiency) are expected to be discouraged by competition from innovating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A1FC7-25BB-4154-A86E-A4EA3C5990DA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3400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Recently, </a:t>
            </a:r>
            <a:r>
              <a:rPr lang="en-US" dirty="0" err="1" smtClean="0"/>
              <a:t>Aghion</a:t>
            </a:r>
            <a:r>
              <a:rPr lang="en-US" dirty="0" smtClean="0"/>
              <a:t> et al. (2004 and 2005a) have shown that competition can</a:t>
            </a:r>
          </a:p>
          <a:p>
            <a:r>
              <a:rPr lang="en-US" dirty="0" smtClean="0"/>
              <a:t>have different effects on firms/industries’ willingness to innovate depending on their</a:t>
            </a:r>
          </a:p>
          <a:p>
            <a:r>
              <a:rPr lang="en-US" dirty="0" smtClean="0"/>
              <a:t>level of efficiency (technology). In particular, firms close to the efficiency frontier (those</a:t>
            </a:r>
          </a:p>
          <a:p>
            <a:r>
              <a:rPr lang="en-US" dirty="0" smtClean="0"/>
              <a:t>with highest efficiency) are expected to be spurred by competition to innovate and</a:t>
            </a:r>
          </a:p>
          <a:p>
            <a:r>
              <a:rPr lang="en-US" dirty="0" smtClean="0"/>
              <a:t>increase their efficiency, while firms that are far from the frontier (near the lower bound</a:t>
            </a:r>
          </a:p>
          <a:p>
            <a:r>
              <a:rPr lang="en-US" dirty="0" smtClean="0"/>
              <a:t>of efficiency) are expected to be discouraged by competition from innovating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A1FC7-25BB-4154-A86E-A4EA3C5990DA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5141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Recently, </a:t>
            </a:r>
            <a:r>
              <a:rPr lang="en-US" dirty="0" err="1" smtClean="0"/>
              <a:t>Aghion</a:t>
            </a:r>
            <a:r>
              <a:rPr lang="en-US" dirty="0" smtClean="0"/>
              <a:t> et al. (2004 and 2005a) have shown that competition can</a:t>
            </a:r>
          </a:p>
          <a:p>
            <a:r>
              <a:rPr lang="en-US" dirty="0" smtClean="0"/>
              <a:t>have different effects on firms/industries’ willingness to innovate depending on their</a:t>
            </a:r>
          </a:p>
          <a:p>
            <a:r>
              <a:rPr lang="en-US" dirty="0" smtClean="0"/>
              <a:t>level of efficiency (technology). In particular, firms close to the efficiency frontier (those</a:t>
            </a:r>
          </a:p>
          <a:p>
            <a:r>
              <a:rPr lang="en-US" dirty="0" smtClean="0"/>
              <a:t>with highest efficiency) are expected to be spurred by competition to innovate and</a:t>
            </a:r>
          </a:p>
          <a:p>
            <a:r>
              <a:rPr lang="en-US" dirty="0" smtClean="0"/>
              <a:t>increase their efficiency, while firms that are far from the frontier (near the lower bound</a:t>
            </a:r>
          </a:p>
          <a:p>
            <a:r>
              <a:rPr lang="en-US" dirty="0" smtClean="0"/>
              <a:t>of efficiency) are expected to be discouraged by competition from innovating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A1FC7-25BB-4154-A86E-A4EA3C5990DA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24585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Recently, </a:t>
            </a:r>
            <a:r>
              <a:rPr lang="en-US" dirty="0" err="1" smtClean="0"/>
              <a:t>Aghion</a:t>
            </a:r>
            <a:r>
              <a:rPr lang="en-US" dirty="0" smtClean="0"/>
              <a:t> et al. (2004 and 2005a) have shown that competition can</a:t>
            </a:r>
          </a:p>
          <a:p>
            <a:r>
              <a:rPr lang="en-US" dirty="0" smtClean="0"/>
              <a:t>have different effects on firms/industries’ willingness to innovate depending on their</a:t>
            </a:r>
          </a:p>
          <a:p>
            <a:r>
              <a:rPr lang="en-US" dirty="0" smtClean="0"/>
              <a:t>level of efficiency (technology). In particular, firms close to the efficiency frontier (those</a:t>
            </a:r>
          </a:p>
          <a:p>
            <a:r>
              <a:rPr lang="en-US" dirty="0" smtClean="0"/>
              <a:t>with highest efficiency) are expected to be spurred by competition to innovate and</a:t>
            </a:r>
          </a:p>
          <a:p>
            <a:r>
              <a:rPr lang="en-US" dirty="0" smtClean="0"/>
              <a:t>increase their efficiency, while firms that are far from the frontier (near the lower bound</a:t>
            </a:r>
          </a:p>
          <a:p>
            <a:r>
              <a:rPr lang="en-US" dirty="0" smtClean="0"/>
              <a:t>of efficiency) are expected to be discouraged by competition from innovating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A1FC7-25BB-4154-A86E-A4EA3C5990DA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53102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Recently, </a:t>
            </a:r>
            <a:r>
              <a:rPr lang="en-US" dirty="0" err="1" smtClean="0"/>
              <a:t>Aghion</a:t>
            </a:r>
            <a:r>
              <a:rPr lang="en-US" dirty="0" smtClean="0"/>
              <a:t> et al. (2004 and 2005a) have shown that competition can</a:t>
            </a:r>
          </a:p>
          <a:p>
            <a:r>
              <a:rPr lang="en-US" dirty="0" smtClean="0"/>
              <a:t>have different effects on firms/industries’ willingness to innovate depending on their</a:t>
            </a:r>
          </a:p>
          <a:p>
            <a:r>
              <a:rPr lang="en-US" dirty="0" smtClean="0"/>
              <a:t>level of efficiency (technology). In particular, firms close to the efficiency frontier (those</a:t>
            </a:r>
          </a:p>
          <a:p>
            <a:r>
              <a:rPr lang="en-US" dirty="0" smtClean="0"/>
              <a:t>with highest efficiency) are expected to be spurred by competition to innovate and</a:t>
            </a:r>
          </a:p>
          <a:p>
            <a:r>
              <a:rPr lang="en-US" dirty="0" smtClean="0"/>
              <a:t>increase their efficiency, while firms that are far from the frontier (near the lower bound</a:t>
            </a:r>
          </a:p>
          <a:p>
            <a:r>
              <a:rPr lang="en-US" dirty="0" smtClean="0"/>
              <a:t>of efficiency) are expected to be discouraged by competition from innovating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A1FC7-25BB-4154-A86E-A4EA3C5990DA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19334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Recently, </a:t>
            </a:r>
            <a:r>
              <a:rPr lang="en-US" dirty="0" err="1" smtClean="0"/>
              <a:t>Aghion</a:t>
            </a:r>
            <a:r>
              <a:rPr lang="en-US" dirty="0" smtClean="0"/>
              <a:t> et al. (2004 and 2005a) have shown that competition can</a:t>
            </a:r>
          </a:p>
          <a:p>
            <a:r>
              <a:rPr lang="en-US" dirty="0" smtClean="0"/>
              <a:t>have different effects on firms/industries’ willingness to innovate depending on their</a:t>
            </a:r>
          </a:p>
          <a:p>
            <a:r>
              <a:rPr lang="en-US" dirty="0" smtClean="0"/>
              <a:t>level of efficiency (technology). In particular, firms close to the efficiency frontier (those</a:t>
            </a:r>
          </a:p>
          <a:p>
            <a:r>
              <a:rPr lang="en-US" dirty="0" smtClean="0"/>
              <a:t>with highest efficiency) are expected to be spurred by competition to innovate and</a:t>
            </a:r>
          </a:p>
          <a:p>
            <a:r>
              <a:rPr lang="en-US" dirty="0" smtClean="0"/>
              <a:t>increase their efficiency, while firms that are far from the frontier (near the lower bound</a:t>
            </a:r>
          </a:p>
          <a:p>
            <a:r>
              <a:rPr lang="en-US" dirty="0" smtClean="0"/>
              <a:t>of efficiency) are expected to be discouraged by competition from innovating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A1FC7-25BB-4154-A86E-A4EA3C5990DA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2712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Recently, </a:t>
            </a:r>
            <a:r>
              <a:rPr lang="en-US" dirty="0" err="1" smtClean="0"/>
              <a:t>Aghion</a:t>
            </a:r>
            <a:r>
              <a:rPr lang="en-US" dirty="0" smtClean="0"/>
              <a:t> et al. (2004 and 2005a) have shown that competition can</a:t>
            </a:r>
          </a:p>
          <a:p>
            <a:r>
              <a:rPr lang="en-US" dirty="0" smtClean="0"/>
              <a:t>have different effects on firms/industries’ willingness to innovate depending on their</a:t>
            </a:r>
          </a:p>
          <a:p>
            <a:r>
              <a:rPr lang="en-US" dirty="0" smtClean="0"/>
              <a:t>level of efficiency (technology). In particular, firms close to the efficiency frontier (those</a:t>
            </a:r>
          </a:p>
          <a:p>
            <a:r>
              <a:rPr lang="en-US" dirty="0" smtClean="0"/>
              <a:t>with highest efficiency) are expected to be spurred by competition to innovate and</a:t>
            </a:r>
          </a:p>
          <a:p>
            <a:r>
              <a:rPr lang="en-US" dirty="0" smtClean="0"/>
              <a:t>increase their efficiency, while firms that are far from the frontier (near the lower bound</a:t>
            </a:r>
          </a:p>
          <a:p>
            <a:r>
              <a:rPr lang="en-US" dirty="0" smtClean="0"/>
              <a:t>of efficiency) are expected to be discouraged by competition from innovating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A1FC7-25BB-4154-A86E-A4EA3C5990DA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1934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Recently, </a:t>
            </a:r>
            <a:r>
              <a:rPr lang="en-US" dirty="0" err="1" smtClean="0"/>
              <a:t>Aghion</a:t>
            </a:r>
            <a:r>
              <a:rPr lang="en-US" dirty="0" smtClean="0"/>
              <a:t> et al. (2004 and 2005a) have shown that competition can</a:t>
            </a:r>
          </a:p>
          <a:p>
            <a:r>
              <a:rPr lang="en-US" dirty="0" smtClean="0"/>
              <a:t>have different effects on firms/industries’ willingness to innovate depending on their</a:t>
            </a:r>
          </a:p>
          <a:p>
            <a:r>
              <a:rPr lang="en-US" dirty="0" smtClean="0"/>
              <a:t>level of efficiency (technology). In particular, firms close to the efficiency frontier (those</a:t>
            </a:r>
          </a:p>
          <a:p>
            <a:r>
              <a:rPr lang="en-US" dirty="0" smtClean="0"/>
              <a:t>with highest efficiency) are expected to be spurred by competition to innovate and</a:t>
            </a:r>
          </a:p>
          <a:p>
            <a:r>
              <a:rPr lang="en-US" dirty="0" smtClean="0"/>
              <a:t>increase their efficiency, while firms that are far from the frontier (near the lower bound</a:t>
            </a:r>
          </a:p>
          <a:p>
            <a:r>
              <a:rPr lang="en-US" dirty="0" smtClean="0"/>
              <a:t>of efficiency) are expected to be discouraged by competition from innovating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A1FC7-25BB-4154-A86E-A4EA3C5990DA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7598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Recently, </a:t>
            </a:r>
            <a:r>
              <a:rPr lang="en-US" dirty="0" err="1" smtClean="0"/>
              <a:t>Aghion</a:t>
            </a:r>
            <a:r>
              <a:rPr lang="en-US" dirty="0" smtClean="0"/>
              <a:t> et al. (2004 and 2005a) have shown that competition can</a:t>
            </a:r>
          </a:p>
          <a:p>
            <a:r>
              <a:rPr lang="en-US" dirty="0" smtClean="0"/>
              <a:t>have different effects on firms/industries’ willingness to innovate depending on their</a:t>
            </a:r>
          </a:p>
          <a:p>
            <a:r>
              <a:rPr lang="en-US" dirty="0" smtClean="0"/>
              <a:t>level of efficiency (technology). In particular, firms close to the efficiency frontier (those</a:t>
            </a:r>
          </a:p>
          <a:p>
            <a:r>
              <a:rPr lang="en-US" dirty="0" smtClean="0"/>
              <a:t>with highest efficiency) are expected to be spurred by competition to innovate and</a:t>
            </a:r>
          </a:p>
          <a:p>
            <a:r>
              <a:rPr lang="en-US" dirty="0" smtClean="0"/>
              <a:t>increase their efficiency, while firms that are far from the frontier (near the lower bound</a:t>
            </a:r>
          </a:p>
          <a:p>
            <a:r>
              <a:rPr lang="en-US" dirty="0" smtClean="0"/>
              <a:t>of efficiency) are expected to be discouraged by competition from innovating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A1FC7-25BB-4154-A86E-A4EA3C5990DA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88991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Intangible resources recognized</a:t>
            </a:r>
            <a:r>
              <a:rPr lang="en-US" baseline="0" dirty="0" smtClean="0"/>
              <a:t> as the incentive or driver for the link between export and performance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A1FC7-25BB-4154-A86E-A4EA3C5990DA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504392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Recently, </a:t>
            </a:r>
            <a:r>
              <a:rPr lang="en-US" dirty="0" err="1" smtClean="0"/>
              <a:t>Aghion</a:t>
            </a:r>
            <a:r>
              <a:rPr lang="en-US" dirty="0" smtClean="0"/>
              <a:t> et al. (2004 and 2005a) have shown that competition can</a:t>
            </a:r>
          </a:p>
          <a:p>
            <a:r>
              <a:rPr lang="en-US" dirty="0" smtClean="0"/>
              <a:t>have different effects on firms/industries’ willingness to innovate depending on their</a:t>
            </a:r>
          </a:p>
          <a:p>
            <a:r>
              <a:rPr lang="en-US" dirty="0" smtClean="0"/>
              <a:t>level of efficiency (technology). In particular, firms close to the efficiency frontier (those</a:t>
            </a:r>
          </a:p>
          <a:p>
            <a:r>
              <a:rPr lang="en-US" dirty="0" smtClean="0"/>
              <a:t>with highest efficiency) are expected to be spurred by competition to innovate and</a:t>
            </a:r>
          </a:p>
          <a:p>
            <a:r>
              <a:rPr lang="en-US" dirty="0" smtClean="0"/>
              <a:t>increase their efficiency, while firms that are far from the frontier (near the lower bound</a:t>
            </a:r>
          </a:p>
          <a:p>
            <a:r>
              <a:rPr lang="en-US" dirty="0" smtClean="0"/>
              <a:t>of efficiency) are expected to be discouraged by competition from innovating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A1FC7-25BB-4154-A86E-A4EA3C5990DA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870848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Recently, </a:t>
            </a:r>
            <a:r>
              <a:rPr lang="en-US" dirty="0" err="1" smtClean="0"/>
              <a:t>Aghion</a:t>
            </a:r>
            <a:r>
              <a:rPr lang="en-US" dirty="0" smtClean="0"/>
              <a:t> et al. (2004 and 2005a) have shown that competition can</a:t>
            </a:r>
          </a:p>
          <a:p>
            <a:r>
              <a:rPr lang="en-US" dirty="0" smtClean="0"/>
              <a:t>have different effects on firms/industries’ willingness to innovate depending on their</a:t>
            </a:r>
          </a:p>
          <a:p>
            <a:r>
              <a:rPr lang="en-US" dirty="0" smtClean="0"/>
              <a:t>level of efficiency (technology). In particular, firms close to the efficiency frontier (those</a:t>
            </a:r>
          </a:p>
          <a:p>
            <a:r>
              <a:rPr lang="en-US" dirty="0" smtClean="0"/>
              <a:t>with highest efficiency) are expected to be spurred by competition to innovate and</a:t>
            </a:r>
          </a:p>
          <a:p>
            <a:r>
              <a:rPr lang="en-US" dirty="0" smtClean="0"/>
              <a:t>increase their efficiency, while firms that are far from the frontier (near the lower bound</a:t>
            </a:r>
          </a:p>
          <a:p>
            <a:r>
              <a:rPr lang="en-US" dirty="0" smtClean="0"/>
              <a:t>of efficiency) are expected to be discouraged by competition from innovating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A1FC7-25BB-4154-A86E-A4EA3C5990DA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6316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Recently, </a:t>
            </a:r>
            <a:r>
              <a:rPr lang="en-US" dirty="0" err="1" smtClean="0"/>
              <a:t>Aghion</a:t>
            </a:r>
            <a:r>
              <a:rPr lang="en-US" dirty="0" smtClean="0"/>
              <a:t> et al. (2004 and 2005a) have shown that competition can</a:t>
            </a:r>
          </a:p>
          <a:p>
            <a:r>
              <a:rPr lang="en-US" dirty="0" smtClean="0"/>
              <a:t>have different effects on firms/industries’ willingness to innovate depending on their</a:t>
            </a:r>
          </a:p>
          <a:p>
            <a:r>
              <a:rPr lang="en-US" dirty="0" smtClean="0"/>
              <a:t>level of efficiency (technology). In particular, firms close to the efficiency frontier (those</a:t>
            </a:r>
          </a:p>
          <a:p>
            <a:r>
              <a:rPr lang="en-US" dirty="0" smtClean="0"/>
              <a:t>with highest efficiency) are expected to be spurred by competition to innovate and</a:t>
            </a:r>
          </a:p>
          <a:p>
            <a:r>
              <a:rPr lang="en-US" dirty="0" smtClean="0"/>
              <a:t>increase their efficiency, while firms that are far from the frontier (near the lower bound</a:t>
            </a:r>
          </a:p>
          <a:p>
            <a:r>
              <a:rPr lang="en-US" dirty="0" smtClean="0"/>
              <a:t>of efficiency) are expected to be discouraged by competition from innovating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A1FC7-25BB-4154-A86E-A4EA3C5990DA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78432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Recently, </a:t>
            </a:r>
            <a:r>
              <a:rPr lang="en-US" dirty="0" err="1" smtClean="0"/>
              <a:t>Aghion</a:t>
            </a:r>
            <a:r>
              <a:rPr lang="en-US" dirty="0" smtClean="0"/>
              <a:t> et al. (2004 and 2005a) have shown that competition can</a:t>
            </a:r>
          </a:p>
          <a:p>
            <a:r>
              <a:rPr lang="en-US" dirty="0" smtClean="0"/>
              <a:t>have different effects on firms/industries’ willingness to innovate depending on their</a:t>
            </a:r>
          </a:p>
          <a:p>
            <a:r>
              <a:rPr lang="en-US" dirty="0" smtClean="0"/>
              <a:t>level of efficiency (technology). In particular, firms close to the efficiency frontier (those</a:t>
            </a:r>
          </a:p>
          <a:p>
            <a:r>
              <a:rPr lang="en-US" dirty="0" smtClean="0"/>
              <a:t>with highest efficiency) are expected to be spurred by competition to innovate and</a:t>
            </a:r>
          </a:p>
          <a:p>
            <a:r>
              <a:rPr lang="en-US" dirty="0" smtClean="0"/>
              <a:t>increase their efficiency, while firms that are far from the frontier (near the lower bound</a:t>
            </a:r>
          </a:p>
          <a:p>
            <a:r>
              <a:rPr lang="en-US" dirty="0" smtClean="0"/>
              <a:t>of efficiency) are expected to be discouraged by competition from innovating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A1FC7-25BB-4154-A86E-A4EA3C5990DA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965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32FA08-A749-42BB-AAA4-8EEE6E51F3C3}" type="datetime1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521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1BFB4-6B65-48E0-A76E-AD3D1D2D569A}" type="datetime1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6803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35E58-6BB0-4533-B2A5-4440F0063675}" type="datetime1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695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A0F19-3046-4161-BCB7-9F8283D59D5C}" type="datetime1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6403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9BC1-CD87-4A92-9FC0-AA8A5A5CEEAE}" type="datetime1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9652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41166-3735-448E-BA9E-AA1FD6E42D91}" type="datetime1">
              <a:rPr lang="ru-RU" smtClean="0"/>
              <a:t>21.04.2016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23993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2146F-752D-4550-BF58-51720F72D2DD}" type="datetime1">
              <a:rPr lang="ru-RU" smtClean="0"/>
              <a:t>21.04.2016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780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946D4-5F92-4780-A42A-1BFD6D0FCC7D}" type="datetime1">
              <a:rPr lang="ru-RU" smtClean="0"/>
              <a:t>21.04.2016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918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B00E7-D52A-468A-8E54-AEEA5C0E7A84}" type="datetime1">
              <a:rPr lang="ru-RU" smtClean="0"/>
              <a:t>21.04.2016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2444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62266-3C2F-49BC-AD33-A642CE656643}" type="datetime1">
              <a:rPr lang="ru-RU" smtClean="0"/>
              <a:t>21.04.2016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382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ECE31-C540-495A-BF64-6DC4883439DD}" type="datetime1">
              <a:rPr lang="ru-RU" smtClean="0"/>
              <a:t>21.04.2016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897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51F27-40CA-47D5-AB1C-A7648C5D1350}" type="datetime1">
              <a:rPr lang="ru-RU" smtClean="0"/>
              <a:t>21.04.2016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24007-F49F-4F6E-8E76-54BAEE2CAFC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476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916832"/>
            <a:ext cx="7772400" cy="3960440"/>
          </a:xfrm>
        </p:spPr>
        <p:txBody>
          <a:bodyPr>
            <a:normAutofit fontScale="90000"/>
          </a:bodyPr>
          <a:lstStyle/>
          <a:p>
            <a:r>
              <a:rPr lang="en-US" sz="2800" b="1" u="sng" dirty="0" smtClean="0"/>
              <a:t/>
            </a:r>
            <a:br>
              <a:rPr lang="en-US" sz="2800" b="1" u="sng" dirty="0" smtClean="0"/>
            </a:br>
            <a:r>
              <a:rPr lang="en-US" sz="2800" b="1" u="sng" dirty="0"/>
              <a:t/>
            </a:r>
            <a:br>
              <a:rPr lang="en-US" sz="2800" b="1" u="sng" dirty="0"/>
            </a:br>
            <a:r>
              <a:rPr lang="en-US" sz="2800" b="1" u="sng" dirty="0" smtClean="0"/>
              <a:t/>
            </a:r>
            <a:br>
              <a:rPr lang="en-US" sz="2800" b="1" u="sng" dirty="0" smtClean="0"/>
            </a:br>
            <a:r>
              <a:rPr lang="ru-RU" sz="2800" b="1" u="sng" dirty="0" smtClean="0"/>
              <a:t/>
            </a:r>
            <a:br>
              <a:rPr lang="ru-RU" sz="2800" b="1" u="sng" dirty="0" smtClean="0"/>
            </a:br>
            <a:r>
              <a:rPr lang="ru-RU" sz="2800" b="1" u="sng" dirty="0"/>
              <a:t/>
            </a:r>
            <a:br>
              <a:rPr lang="ru-RU" sz="2800" b="1" u="sng" dirty="0"/>
            </a:br>
            <a:r>
              <a:rPr lang="en-US" sz="2700" b="1" dirty="0"/>
              <a:t>The Relationship between market value and dividend policy in Russia:</a:t>
            </a:r>
            <a:br>
              <a:rPr lang="en-US" sz="2700" b="1" dirty="0"/>
            </a:br>
            <a:r>
              <a:rPr lang="en-US" sz="2700" b="1" dirty="0"/>
              <a:t> the effect of state </a:t>
            </a:r>
            <a:r>
              <a:rPr lang="en-US" sz="2700" b="1" dirty="0" smtClean="0"/>
              <a:t>investments</a:t>
            </a:r>
            <a:br>
              <a:rPr lang="en-US" sz="2700" b="1" dirty="0" smtClean="0"/>
            </a:br>
            <a:r>
              <a:rPr lang="en-US" sz="2000" i="1" dirty="0"/>
              <a:t>This study comprises research findings from the project №15-18-20039 supported by the Russian Science Foundation.</a:t>
            </a:r>
            <a:r>
              <a:rPr lang="ru-RU" sz="2000" i="1" dirty="0"/>
              <a:t/>
            </a:r>
            <a:br>
              <a:rPr lang="ru-RU" sz="2000" i="1" dirty="0"/>
            </a:br>
            <a:r>
              <a:rPr lang="en-US" sz="2800" b="1" u="sng" dirty="0"/>
              <a:t/>
            </a:r>
            <a:br>
              <a:rPr lang="en-US" sz="2800" b="1" u="sng" dirty="0"/>
            </a:br>
            <a:r>
              <a:rPr lang="en-US" sz="2800" b="1" u="sng" dirty="0" smtClean="0"/>
              <a:t/>
            </a:r>
            <a:br>
              <a:rPr lang="en-US" sz="2800" b="1" u="sng" dirty="0" smtClean="0"/>
            </a:br>
            <a:r>
              <a:rPr lang="en-GB" sz="2800" dirty="0"/>
              <a:t>Felix </a:t>
            </a:r>
            <a:r>
              <a:rPr lang="en-GB" sz="2800" dirty="0" err="1" smtClean="0"/>
              <a:t>Iturriaga</a:t>
            </a:r>
            <a:r>
              <a:rPr lang="en-GB" sz="2800" dirty="0" smtClean="0"/>
              <a:t>, University of Valladolid (Spain)</a:t>
            </a:r>
            <a:br>
              <a:rPr lang="en-GB" sz="2800" dirty="0" smtClean="0"/>
            </a:br>
            <a:r>
              <a:rPr lang="en-GB" sz="2800" dirty="0" smtClean="0"/>
              <a:t>Anna </a:t>
            </a:r>
            <a:r>
              <a:rPr lang="en-GB" sz="2800" dirty="0" err="1" smtClean="0"/>
              <a:t>Bykova</a:t>
            </a:r>
            <a:r>
              <a:rPr lang="en-GB" sz="2800" dirty="0" smtClean="0"/>
              <a:t>, HSE (Russia) </a:t>
            </a:r>
            <a:r>
              <a:rPr lang="en-GB" sz="2800" dirty="0"/>
              <a:t/>
            </a:r>
            <a:br>
              <a:rPr lang="en-GB" sz="2800" dirty="0"/>
            </a:br>
            <a:r>
              <a:rPr lang="ru-RU" sz="2800" dirty="0"/>
              <a:t/>
            </a:r>
            <a:br>
              <a:rPr lang="ru-RU" sz="2800" dirty="0"/>
            </a:br>
            <a:r>
              <a:rPr lang="ru-RU" sz="2800" dirty="0" smtClean="0"/>
              <a:t>21</a:t>
            </a:r>
            <a:r>
              <a:rPr lang="en-US" sz="2800" baseline="30000" dirty="0" err="1" smtClean="0"/>
              <a:t>st</a:t>
            </a:r>
            <a:r>
              <a:rPr lang="en-US" sz="2800" dirty="0" smtClean="0"/>
              <a:t> April 2016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1300" dirty="0" smtClean="0">
                <a:solidFill>
                  <a:schemeClr val="bg1"/>
                </a:solidFill>
              </a:rPr>
              <a:t>XVII April International Academic Conference on Economic and Social Development . EACES Workshop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b="1" u="sng" dirty="0"/>
              <a:t/>
            </a:r>
            <a:br>
              <a:rPr lang="en-US" sz="2800" b="1" u="sng" dirty="0"/>
            </a:b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45738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221"/>
            <a:ext cx="9144000" cy="6858000"/>
          </a:xfrm>
          <a:prstGeom prst="rect">
            <a:avLst/>
          </a:prstGeom>
        </p:spPr>
      </p:pic>
      <p:sp>
        <p:nvSpPr>
          <p:cNvPr id="20" name="Title 1"/>
          <p:cNvSpPr txBox="1">
            <a:spLocks/>
          </p:cNvSpPr>
          <p:nvPr/>
        </p:nvSpPr>
        <p:spPr bwMode="auto">
          <a:xfrm>
            <a:off x="1835696" y="36488"/>
            <a:ext cx="662473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Myriad Pro"/>
              </a:rPr>
              <a:t>The Descriptive statistics</a:t>
            </a:r>
            <a:endParaRPr lang="en-US" sz="3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474665"/>
            <a:ext cx="2133600" cy="365125"/>
          </a:xfrm>
        </p:spPr>
        <p:txBody>
          <a:bodyPr/>
          <a:lstStyle/>
          <a:p>
            <a:fld id="{235FAF0A-DEC7-4649-A1B9-C29084B50F07}" type="datetime1">
              <a:rPr lang="ru-RU" smtClean="0">
                <a:solidFill>
                  <a:schemeClr val="bg1"/>
                </a:solidFill>
              </a:rPr>
              <a:t>21.04.2016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>
                <a:solidFill>
                  <a:schemeClr val="bg1"/>
                </a:solidFill>
              </a:rPr>
              <a:t>10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9064" y="4653136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7016105"/>
              </p:ext>
            </p:extLst>
          </p:nvPr>
        </p:nvGraphicFramePr>
        <p:xfrm>
          <a:off x="179511" y="1268763"/>
          <a:ext cx="8712970" cy="52024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5552"/>
                <a:gridCol w="1715552"/>
                <a:gridCol w="1393433"/>
                <a:gridCol w="1296144"/>
                <a:gridCol w="1452463"/>
                <a:gridCol w="1139826"/>
              </a:tblGrid>
              <a:tr h="6298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Variable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Descriptive statistics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Whole sample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State invested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Private invested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 err="1">
                          <a:effectLst/>
                        </a:rPr>
                        <a:t>Pr</a:t>
                      </a:r>
                      <a:r>
                        <a:rPr lang="en-US" sz="1400" dirty="0">
                          <a:effectLst/>
                        </a:rPr>
                        <a:t>(|T| &gt; |t|) </a:t>
                      </a:r>
                      <a:endParaRPr lang="ru-RU" sz="14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for means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</a:tr>
              <a:tr h="24661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Dividend to earnings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Mean   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2.350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r>
                        <a:rPr lang="en-US" sz="1400">
                          <a:effectLst/>
                        </a:rPr>
                        <a:t>.013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2.838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0.552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</a:tr>
              <a:tr h="246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Number of </a:t>
                      </a:r>
                      <a:r>
                        <a:rPr lang="en-US" sz="1400" dirty="0" err="1">
                          <a:effectLst/>
                        </a:rPr>
                        <a:t>obs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589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102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487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61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Q-Tobin’s coefficient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Mean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1.126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r>
                        <a:rPr lang="en-US" sz="1400">
                          <a:effectLst/>
                        </a:rPr>
                        <a:t>.935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1.16</a:t>
                      </a:r>
                      <a:r>
                        <a:rPr lang="ru-RU" sz="1400">
                          <a:effectLst/>
                        </a:rPr>
                        <a:t>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0.000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</a:tr>
              <a:tr h="246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Number of </a:t>
                      </a:r>
                      <a:r>
                        <a:rPr lang="en-US" sz="1400" dirty="0" err="1">
                          <a:effectLst/>
                        </a:rPr>
                        <a:t>obs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2474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358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2116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61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Number of employees, number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Mean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4475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10409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3643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0.000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</a:tr>
              <a:tr h="25253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Number of obs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9091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1118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7973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61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Age, years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Mean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30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33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30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0.000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</a:tr>
              <a:tr h="246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Number of obs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12056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1377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10679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61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Profitability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Mean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r>
                        <a:rPr lang="en-US" sz="1400">
                          <a:effectLst/>
                        </a:rPr>
                        <a:t>.092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0</a:t>
                      </a:r>
                      <a:r>
                        <a:rPr lang="en-US" sz="1400">
                          <a:effectLst/>
                        </a:rPr>
                        <a:t>.067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0</a:t>
                      </a:r>
                      <a:r>
                        <a:rPr lang="en-US" sz="1400" dirty="0">
                          <a:effectLst/>
                        </a:rPr>
                        <a:t>.095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0.000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</a:tr>
              <a:tr h="246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Number of obs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8554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1020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7534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61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Financial leverage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Mean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2.161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2.335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2.137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0. 325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</a:tr>
              <a:tr h="246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Number of obs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8482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1025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7457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61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Liquidity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Mean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0.556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0</a:t>
                      </a:r>
                      <a:r>
                        <a:rPr lang="ru-RU" sz="1400" dirty="0">
                          <a:effectLst/>
                        </a:rPr>
                        <a:t>.551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0</a:t>
                      </a:r>
                      <a:r>
                        <a:rPr lang="ru-RU" sz="1400">
                          <a:effectLst/>
                        </a:rPr>
                        <a:t>.556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0. 509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</a:tr>
              <a:tr h="246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Number of obs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9026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1089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7937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61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Growth opportunities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Mean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>
                          <a:effectLst/>
                        </a:rPr>
                        <a:t>46.611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161.91</a:t>
                      </a:r>
                      <a:r>
                        <a:rPr lang="en-US" sz="1400" dirty="0">
                          <a:effectLst/>
                        </a:rPr>
                        <a:t>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30.984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0.000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</a:tr>
              <a:tr h="246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Number of obs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7901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943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6958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46617"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Concentration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Mean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489.229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149.781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532.998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0.000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</a:tr>
              <a:tr h="246617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Number of obs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12056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1377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400" dirty="0">
                          <a:effectLst/>
                        </a:rPr>
                        <a:t>10679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539" marR="22539" marT="8669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5893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221"/>
            <a:ext cx="9144000" cy="6858000"/>
          </a:xfrm>
          <a:prstGeom prst="rect">
            <a:avLst/>
          </a:prstGeom>
        </p:spPr>
      </p:pic>
      <p:sp>
        <p:nvSpPr>
          <p:cNvPr id="20" name="Title 1"/>
          <p:cNvSpPr txBox="1">
            <a:spLocks/>
          </p:cNvSpPr>
          <p:nvPr/>
        </p:nvSpPr>
        <p:spPr bwMode="auto">
          <a:xfrm>
            <a:off x="1835696" y="36488"/>
            <a:ext cx="662473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Myriad Pro"/>
              </a:rPr>
              <a:t>The drivers of the dividends</a:t>
            </a:r>
          </a:p>
          <a:p>
            <a:pPr algn="ctr"/>
            <a:r>
              <a:rPr lang="en-US" sz="3600" dirty="0" smtClean="0">
                <a:solidFill>
                  <a:schemeClr val="bg1"/>
                </a:solidFill>
                <a:latin typeface="Myriad Pro"/>
              </a:rPr>
              <a:t>(GMM estimation)</a:t>
            </a:r>
            <a:endParaRPr lang="en-US" sz="3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474665"/>
            <a:ext cx="2133600" cy="365125"/>
          </a:xfrm>
        </p:spPr>
        <p:txBody>
          <a:bodyPr/>
          <a:lstStyle/>
          <a:p>
            <a:fld id="{235FAF0A-DEC7-4649-A1B9-C29084B50F07}" type="datetime1">
              <a:rPr lang="ru-RU" smtClean="0">
                <a:solidFill>
                  <a:schemeClr val="bg1"/>
                </a:solidFill>
              </a:rPr>
              <a:t>21.04.2016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>
                <a:solidFill>
                  <a:schemeClr val="bg1"/>
                </a:solidFill>
              </a:rPr>
              <a:t>11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9064" y="4653136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7026510"/>
              </p:ext>
            </p:extLst>
          </p:nvPr>
        </p:nvGraphicFramePr>
        <p:xfrm>
          <a:off x="457200" y="1268758"/>
          <a:ext cx="8229600" cy="46085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40208"/>
                <a:gridCol w="1201522"/>
                <a:gridCol w="859170"/>
                <a:gridCol w="1028700"/>
              </a:tblGrid>
              <a:tr h="345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Dependent variable: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Dividend payments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457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 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Coef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P&gt;|t|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5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  <a:effectLst/>
                        </a:rPr>
                        <a:t>Government 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  <a:effectLst/>
                        </a:rPr>
                        <a:t>ownership</a:t>
                      </a:r>
                      <a:endParaRPr lang="ru-RU" sz="16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-407.691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-1.96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0.052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345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Number of employees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0.001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1.61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0.110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5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Age of the company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0.526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0.84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0.400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5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Profitability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139.518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0.85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0.397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5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Liquidity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0.526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-2.86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0.005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5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Financial leverage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1.478 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0.34  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0.734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457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Growth opportunities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-0.003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-0.81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0.419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9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Shareholders concentration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-0.008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-0.40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0.686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9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Important company for Russian economy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-22.846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-0.64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0.526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99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Time period dummies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Included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9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Industry dummies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Included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993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Constanta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89.914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2.96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0.004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071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221"/>
            <a:ext cx="9144000" cy="6858000"/>
          </a:xfrm>
          <a:prstGeom prst="rect">
            <a:avLst/>
          </a:prstGeom>
        </p:spPr>
      </p:pic>
      <p:sp>
        <p:nvSpPr>
          <p:cNvPr id="20" name="Title 1"/>
          <p:cNvSpPr txBox="1">
            <a:spLocks/>
          </p:cNvSpPr>
          <p:nvPr/>
        </p:nvSpPr>
        <p:spPr bwMode="auto">
          <a:xfrm>
            <a:off x="1835696" y="36488"/>
            <a:ext cx="662473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Myriad Pro"/>
              </a:rPr>
              <a:t>The Hypotheses</a:t>
            </a:r>
            <a:endParaRPr lang="en-US" sz="3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b="1" dirty="0"/>
              <a:t>H1_a:</a:t>
            </a:r>
            <a:r>
              <a:rPr lang="en-US" dirty="0"/>
              <a:t> State ownership positively influences the dividends due to loosen financial constraints, additional source of budget increase and huge public (media) supervision of the companies and control upon managers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0000"/>
                </a:solidFill>
              </a:rPr>
              <a:t>Rejected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H1_b</a:t>
            </a:r>
            <a:r>
              <a:rPr lang="en-US" b="1" dirty="0"/>
              <a:t>:</a:t>
            </a:r>
            <a:r>
              <a:rPr lang="en-US" dirty="0"/>
              <a:t> Due to the effect of power excess of state-invested companies and minority shareholders discrimination when the large–small shareholder </a:t>
            </a:r>
            <a:r>
              <a:rPr lang="en-US" dirty="0" smtClean="0"/>
              <a:t>conflict </a:t>
            </a:r>
            <a:r>
              <a:rPr lang="en-US" dirty="0"/>
              <a:t>lead to expropriation of funds from minor shareholders. 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Accepted</a:t>
            </a:r>
          </a:p>
          <a:p>
            <a:pPr algn="just"/>
            <a:endParaRPr lang="ru-RU" dirty="0"/>
          </a:p>
          <a:p>
            <a:pPr algn="just"/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476529"/>
            <a:ext cx="2133600" cy="365125"/>
          </a:xfrm>
        </p:spPr>
        <p:txBody>
          <a:bodyPr/>
          <a:lstStyle/>
          <a:p>
            <a:fld id="{235FAF0A-DEC7-4649-A1B9-C29084B50F07}" type="datetime1">
              <a:rPr lang="ru-RU" smtClean="0">
                <a:solidFill>
                  <a:schemeClr val="bg1"/>
                </a:solidFill>
              </a:rPr>
              <a:t>21.04.2016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>
                <a:solidFill>
                  <a:schemeClr val="bg1"/>
                </a:solidFill>
              </a:rPr>
              <a:t>12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9064" y="4653136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078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221"/>
            <a:ext cx="9144000" cy="6858000"/>
          </a:xfrm>
          <a:prstGeom prst="rect">
            <a:avLst/>
          </a:prstGeom>
        </p:spPr>
      </p:pic>
      <p:sp>
        <p:nvSpPr>
          <p:cNvPr id="20" name="Title 1"/>
          <p:cNvSpPr txBox="1">
            <a:spLocks/>
          </p:cNvSpPr>
          <p:nvPr/>
        </p:nvSpPr>
        <p:spPr bwMode="auto">
          <a:xfrm>
            <a:off x="1835696" y="36488"/>
            <a:ext cx="7308304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Myriad Pro"/>
              </a:rPr>
              <a:t>The Moderation effect of Government Ownership</a:t>
            </a:r>
          </a:p>
          <a:p>
            <a:pPr algn="ctr"/>
            <a:r>
              <a:rPr lang="en-US" sz="2400" dirty="0" smtClean="0">
                <a:solidFill>
                  <a:schemeClr val="bg1"/>
                </a:solidFill>
                <a:latin typeface="Myriad Pro"/>
              </a:rPr>
              <a:t>(FE modelling)</a:t>
            </a:r>
            <a:endParaRPr lang="en-US" sz="24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476529"/>
            <a:ext cx="2133600" cy="365125"/>
          </a:xfrm>
        </p:spPr>
        <p:txBody>
          <a:bodyPr/>
          <a:lstStyle/>
          <a:p>
            <a:fld id="{235FAF0A-DEC7-4649-A1B9-C29084B50F07}" type="datetime1">
              <a:rPr lang="ru-RU" smtClean="0">
                <a:solidFill>
                  <a:schemeClr val="bg1"/>
                </a:solidFill>
              </a:rPr>
              <a:t>21.04.2016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>
                <a:solidFill>
                  <a:schemeClr val="bg1"/>
                </a:solidFill>
              </a:rPr>
              <a:t>13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9064" y="4653136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0659210"/>
              </p:ext>
            </p:extLst>
          </p:nvPr>
        </p:nvGraphicFramePr>
        <p:xfrm>
          <a:off x="457200" y="1196749"/>
          <a:ext cx="8229600" cy="50405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40208"/>
                <a:gridCol w="1201522"/>
                <a:gridCol w="859170"/>
                <a:gridCol w="1028700"/>
              </a:tblGrid>
              <a:tr h="269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Dependent variable: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Q-Tobin’s coefficient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12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Coef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Z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P&gt;|z|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1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Dividend payments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0.081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5.40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1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One year lag of dividend payments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-0.079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-0.83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0.409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1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State ownership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-0.321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-1.87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</a:rPr>
                        <a:t>0.062</a:t>
                      </a:r>
                      <a:endParaRPr lang="ru-RU" sz="14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311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Dividend payments*state ownership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5.368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2.02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0.044</a:t>
                      </a:r>
                      <a:endParaRPr lang="ru-RU" sz="14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rgbClr val="FFFF00"/>
                    </a:solidFill>
                  </a:tcPr>
                </a:tc>
              </a:tr>
              <a:tr h="311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Number of employees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-0.001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-1.34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0.181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1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Age of the company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-0.005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-2.16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0.031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1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Profitability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1.699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2.98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1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Financial leverage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-0.070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-1.57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0.116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1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Liquidity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0.387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0.60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0.546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112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Growth opportunities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-0.001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-2.57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0.010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9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Shareholders concentration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0.001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0.41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0.682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9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Important company for Russian economy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0.352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1.48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0.140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69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Time period dummies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Included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9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Industry dummies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Included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95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Constanta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89.914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2.96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0.004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6017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221"/>
            <a:ext cx="9144000" cy="6858000"/>
          </a:xfrm>
          <a:prstGeom prst="rect">
            <a:avLst/>
          </a:prstGeom>
        </p:spPr>
      </p:pic>
      <p:sp>
        <p:nvSpPr>
          <p:cNvPr id="20" name="Title 1"/>
          <p:cNvSpPr txBox="1">
            <a:spLocks/>
          </p:cNvSpPr>
          <p:nvPr/>
        </p:nvSpPr>
        <p:spPr bwMode="auto">
          <a:xfrm>
            <a:off x="1835696" y="36488"/>
            <a:ext cx="662473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Myriad Pro"/>
              </a:rPr>
              <a:t>The Hypotheses</a:t>
            </a:r>
            <a:endParaRPr lang="en-US" sz="3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b="1" dirty="0" smtClean="0"/>
              <a:t>H2</a:t>
            </a:r>
            <a:r>
              <a:rPr lang="en-US" b="1" dirty="0"/>
              <a:t>:</a:t>
            </a:r>
            <a:r>
              <a:rPr lang="en-US" dirty="0"/>
              <a:t> As sensitivity of dividends for state-invested companies lower, therefore market value does not reflect the dividends or government investments has negative moderation effect to the firm value</a:t>
            </a:r>
            <a:r>
              <a:rPr lang="en-US" dirty="0" smtClean="0"/>
              <a:t>. </a:t>
            </a:r>
            <a:r>
              <a:rPr lang="en-US" dirty="0" smtClean="0">
                <a:solidFill>
                  <a:srgbClr val="FF0000"/>
                </a:solidFill>
              </a:rPr>
              <a:t>Rejected</a:t>
            </a:r>
            <a:endParaRPr lang="ru-RU" dirty="0">
              <a:solidFill>
                <a:srgbClr val="FF0000"/>
              </a:solidFill>
            </a:endParaRPr>
          </a:p>
          <a:p>
            <a:pPr algn="just"/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476529"/>
            <a:ext cx="2133600" cy="365125"/>
          </a:xfrm>
        </p:spPr>
        <p:txBody>
          <a:bodyPr/>
          <a:lstStyle/>
          <a:p>
            <a:fld id="{235FAF0A-DEC7-4649-A1B9-C29084B50F07}" type="datetime1">
              <a:rPr lang="ru-RU" smtClean="0">
                <a:solidFill>
                  <a:schemeClr val="bg1"/>
                </a:solidFill>
              </a:rPr>
              <a:t>21.04.2016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>
                <a:solidFill>
                  <a:schemeClr val="bg1"/>
                </a:solidFill>
              </a:rPr>
              <a:t>14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9064" y="4653136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091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221"/>
            <a:ext cx="9144000" cy="6858000"/>
          </a:xfrm>
          <a:prstGeom prst="rect">
            <a:avLst/>
          </a:prstGeom>
        </p:spPr>
      </p:pic>
      <p:sp>
        <p:nvSpPr>
          <p:cNvPr id="20" name="Title 1"/>
          <p:cNvSpPr txBox="1">
            <a:spLocks/>
          </p:cNvSpPr>
          <p:nvPr/>
        </p:nvSpPr>
        <p:spPr bwMode="auto">
          <a:xfrm>
            <a:off x="1835696" y="36488"/>
            <a:ext cx="662473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Myriad Pro"/>
              </a:rPr>
              <a:t>Conclusions</a:t>
            </a:r>
            <a:endParaRPr lang="en-US" sz="3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0454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A negative signaling </a:t>
            </a:r>
            <a:r>
              <a:rPr lang="en-US" sz="2400" dirty="0"/>
              <a:t>effect on the establishment of firm </a:t>
            </a:r>
            <a:r>
              <a:rPr lang="en-US" sz="2400" dirty="0" smtClean="0"/>
              <a:t>value: </a:t>
            </a:r>
          </a:p>
          <a:p>
            <a:pPr lvl="1" algn="just"/>
            <a:r>
              <a:rPr lang="en-US" sz="2400" dirty="0"/>
              <a:t>The investors may </a:t>
            </a:r>
            <a:r>
              <a:rPr lang="en-US" sz="2400" dirty="0" smtClean="0"/>
              <a:t>belief </a:t>
            </a:r>
            <a:r>
              <a:rPr lang="en-US" sz="2400" dirty="0"/>
              <a:t>that resources are likely to be used </a:t>
            </a:r>
            <a:r>
              <a:rPr lang="en-US" sz="2400" b="1" dirty="0"/>
              <a:t>less efficiently if the state is involved in firm governance </a:t>
            </a:r>
            <a:r>
              <a:rPr lang="en-US" sz="2400" dirty="0"/>
              <a:t>and therefore reduce chances of corporate value growth</a:t>
            </a:r>
            <a:endParaRPr lang="ru-RU" sz="2400" dirty="0"/>
          </a:p>
          <a:p>
            <a:pPr algn="just"/>
            <a:r>
              <a:rPr lang="en-US" sz="2400" dirty="0" smtClean="0"/>
              <a:t>Unbeneficial </a:t>
            </a:r>
            <a:r>
              <a:rPr lang="en-US" sz="2400" dirty="0"/>
              <a:t>to minority shareholders in terms of dividend </a:t>
            </a:r>
            <a:r>
              <a:rPr lang="en-US" sz="2400" dirty="0" smtClean="0"/>
              <a:t>payments: </a:t>
            </a:r>
          </a:p>
          <a:p>
            <a:pPr lvl="1" algn="just"/>
            <a:r>
              <a:rPr lang="en-US" sz="2400" dirty="0" smtClean="0"/>
              <a:t>Instead </a:t>
            </a:r>
            <a:r>
              <a:rPr lang="en-US" sz="2400" dirty="0"/>
              <a:t>of additional finance resource or other kinds of support, or as the informal institute reducing information asymmetry and developing corporate governance, </a:t>
            </a:r>
            <a:r>
              <a:rPr lang="en-US" sz="2400" b="1" dirty="0"/>
              <a:t>the large state investors expropriate minority shareholders</a:t>
            </a:r>
            <a:r>
              <a:rPr lang="en-US" sz="2400" dirty="0" smtClean="0"/>
              <a:t>.</a:t>
            </a: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476529"/>
            <a:ext cx="2133600" cy="365125"/>
          </a:xfrm>
        </p:spPr>
        <p:txBody>
          <a:bodyPr/>
          <a:lstStyle/>
          <a:p>
            <a:fld id="{235FAF0A-DEC7-4649-A1B9-C29084B50F07}" type="datetime1">
              <a:rPr lang="ru-RU" smtClean="0">
                <a:solidFill>
                  <a:schemeClr val="bg1"/>
                </a:solidFill>
              </a:rPr>
              <a:t>21.04.2016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>
                <a:solidFill>
                  <a:schemeClr val="bg1"/>
                </a:solidFill>
              </a:rPr>
              <a:t>15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9064" y="4653136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22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221"/>
            <a:ext cx="9144000" cy="6858000"/>
          </a:xfrm>
          <a:prstGeom prst="rect">
            <a:avLst/>
          </a:prstGeom>
        </p:spPr>
      </p:pic>
      <p:sp>
        <p:nvSpPr>
          <p:cNvPr id="20" name="Title 1"/>
          <p:cNvSpPr txBox="1">
            <a:spLocks/>
          </p:cNvSpPr>
          <p:nvPr/>
        </p:nvSpPr>
        <p:spPr bwMode="auto">
          <a:xfrm>
            <a:off x="1835696" y="36488"/>
            <a:ext cx="662473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Myriad Pro"/>
              </a:rPr>
              <a:t>Conclusions</a:t>
            </a:r>
            <a:endParaRPr lang="en-US" sz="3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60454"/>
          </a:xfrm>
        </p:spPr>
        <p:txBody>
          <a:bodyPr>
            <a:noAutofit/>
          </a:bodyPr>
          <a:lstStyle/>
          <a:p>
            <a:pPr algn="just"/>
            <a:r>
              <a:rPr lang="en-US" sz="2400" dirty="0" smtClean="0"/>
              <a:t>The </a:t>
            </a:r>
            <a:r>
              <a:rPr lang="en-US" sz="2400" dirty="0"/>
              <a:t>indirect (or moderating) effect of state ownership on dividend-firm value association is significant and </a:t>
            </a:r>
            <a:r>
              <a:rPr lang="en-US" sz="2400" dirty="0" smtClean="0"/>
              <a:t>positive: </a:t>
            </a:r>
            <a:r>
              <a:rPr lang="en-US" sz="2400" i="1" dirty="0"/>
              <a:t>when a firm has state ownership the dividend payouts lead to raising of Tobin’s Q</a:t>
            </a:r>
            <a:r>
              <a:rPr lang="en-US" sz="2400" i="1" dirty="0" smtClean="0"/>
              <a:t>.</a:t>
            </a:r>
          </a:p>
          <a:p>
            <a:pPr algn="just"/>
            <a:r>
              <a:rPr lang="en-US" sz="2400" dirty="0" smtClean="0"/>
              <a:t>The possible reasons:</a:t>
            </a:r>
          </a:p>
          <a:p>
            <a:pPr lvl="1" algn="just"/>
            <a:r>
              <a:rPr lang="en-US" sz="2000" dirty="0" smtClean="0"/>
              <a:t>Government protects state-invested firms </a:t>
            </a:r>
            <a:r>
              <a:rPr lang="en-US" sz="2000" dirty="0"/>
              <a:t>and try to increase its stock return</a:t>
            </a:r>
            <a:r>
              <a:rPr lang="en-US" sz="2000" dirty="0" smtClean="0"/>
              <a:t>.</a:t>
            </a:r>
            <a:r>
              <a:rPr lang="en-US" sz="2000" dirty="0"/>
              <a:t> </a:t>
            </a:r>
            <a:endParaRPr lang="en-US" sz="2000" dirty="0" smtClean="0"/>
          </a:p>
          <a:p>
            <a:pPr lvl="1" algn="just"/>
            <a:r>
              <a:rPr lang="en-US" sz="2000" dirty="0"/>
              <a:t>G</a:t>
            </a:r>
            <a:r>
              <a:rPr lang="en-US" sz="2000" dirty="0" smtClean="0"/>
              <a:t>overnment </a:t>
            </a:r>
            <a:r>
              <a:rPr lang="en-US" sz="2000" dirty="0"/>
              <a:t>can use a wide range of measures to ensure </a:t>
            </a:r>
            <a:r>
              <a:rPr lang="en-US" sz="2000" dirty="0" smtClean="0"/>
              <a:t>economic stability</a:t>
            </a:r>
          </a:p>
          <a:p>
            <a:pPr lvl="1" algn="just"/>
            <a:endParaRPr lang="en-US" sz="2000" dirty="0" smtClean="0"/>
          </a:p>
          <a:p>
            <a:pPr lvl="1" algn="just"/>
            <a:endParaRPr lang="en-US" sz="2000" i="1" dirty="0" smtClean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476529"/>
            <a:ext cx="2133600" cy="365125"/>
          </a:xfrm>
        </p:spPr>
        <p:txBody>
          <a:bodyPr/>
          <a:lstStyle/>
          <a:p>
            <a:fld id="{235FAF0A-DEC7-4649-A1B9-C29084B50F07}" type="datetime1">
              <a:rPr lang="ru-RU" smtClean="0">
                <a:solidFill>
                  <a:schemeClr val="bg1"/>
                </a:solidFill>
              </a:rPr>
              <a:t>21.04.2016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>
                <a:solidFill>
                  <a:schemeClr val="bg1"/>
                </a:solidFill>
              </a:rPr>
              <a:t>16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9064" y="4653136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6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221"/>
            <a:ext cx="9144000" cy="6858000"/>
          </a:xfrm>
          <a:prstGeom prst="rect">
            <a:avLst/>
          </a:prstGeom>
        </p:spPr>
      </p:pic>
      <p:sp>
        <p:nvSpPr>
          <p:cNvPr id="20" name="Title 1"/>
          <p:cNvSpPr txBox="1">
            <a:spLocks/>
          </p:cNvSpPr>
          <p:nvPr/>
        </p:nvSpPr>
        <p:spPr bwMode="auto">
          <a:xfrm>
            <a:off x="2339752" y="116632"/>
            <a:ext cx="662473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Myriad Pro"/>
              </a:rPr>
              <a:t>Motivation of the Study</a:t>
            </a:r>
            <a:endParaRPr lang="en-US" sz="3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en-US" dirty="0"/>
              <a:t>Determining firm value, and particularly, shareholder value, is one of the major aspects in investment process.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Dividend policy plays pivotal role in the firm overall growth strategy as well as become a major subject in academic research.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Most of those research do not consider the </a:t>
            </a:r>
            <a:r>
              <a:rPr lang="en-US" dirty="0" smtClean="0"/>
              <a:t>indirect effect </a:t>
            </a:r>
            <a:r>
              <a:rPr lang="en-US" dirty="0"/>
              <a:t>of ownership </a:t>
            </a:r>
            <a:r>
              <a:rPr lang="en-US" dirty="0" smtClean="0"/>
              <a:t>structure. </a:t>
            </a:r>
            <a:endParaRPr lang="en-US" dirty="0"/>
          </a:p>
          <a:p>
            <a:pPr algn="just"/>
            <a:endParaRPr lang="en-US" dirty="0"/>
          </a:p>
          <a:p>
            <a:pPr algn="just"/>
            <a:r>
              <a:rPr lang="en-US" dirty="0"/>
              <a:t>Empirical studies show that many traded firms in emerging and, even developed, markets have large shareholders in control (La </a:t>
            </a:r>
            <a:r>
              <a:rPr lang="en-US" dirty="0" err="1"/>
              <a:t>Porta</a:t>
            </a:r>
            <a:r>
              <a:rPr lang="en-US" dirty="0"/>
              <a:t> et al. 1999; </a:t>
            </a:r>
            <a:r>
              <a:rPr lang="en-US" dirty="0" err="1"/>
              <a:t>Claessens</a:t>
            </a:r>
            <a:r>
              <a:rPr lang="en-US" dirty="0"/>
              <a:t> et al., 2000). 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The conflict of interest between major and minor shareholders is the most crucial and one of the significant factors in determining dividend policy regulation (</a:t>
            </a:r>
            <a:r>
              <a:rPr lang="en-US" dirty="0" err="1"/>
              <a:t>Berezinets</a:t>
            </a:r>
            <a:r>
              <a:rPr lang="en-US" dirty="0"/>
              <a:t> et al., 2014).</a:t>
            </a:r>
            <a:endParaRPr lang="ru-RU" dirty="0"/>
          </a:p>
          <a:p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497994"/>
            <a:ext cx="2133600" cy="365125"/>
          </a:xfrm>
        </p:spPr>
        <p:txBody>
          <a:bodyPr/>
          <a:lstStyle/>
          <a:p>
            <a:fld id="{235FAF0A-DEC7-4649-A1B9-C29084B50F07}" type="datetime1">
              <a:rPr lang="ru-RU" smtClean="0">
                <a:solidFill>
                  <a:schemeClr val="bg1"/>
                </a:solidFill>
              </a:rPr>
              <a:t>21.04.2016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>
                <a:solidFill>
                  <a:schemeClr val="bg1"/>
                </a:solidFill>
              </a:rPr>
              <a:t>2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9064" y="4653136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04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221"/>
            <a:ext cx="9144000" cy="6858000"/>
          </a:xfrm>
          <a:prstGeom prst="rect">
            <a:avLst/>
          </a:prstGeom>
        </p:spPr>
      </p:pic>
      <p:sp>
        <p:nvSpPr>
          <p:cNvPr id="20" name="Title 1"/>
          <p:cNvSpPr txBox="1">
            <a:spLocks/>
          </p:cNvSpPr>
          <p:nvPr/>
        </p:nvSpPr>
        <p:spPr bwMode="auto">
          <a:xfrm>
            <a:off x="2339752" y="116632"/>
            <a:ext cx="662473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Myriad Pro"/>
              </a:rPr>
              <a:t>The Idea of the Research</a:t>
            </a:r>
            <a:endParaRPr lang="en-US" sz="3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1800" dirty="0"/>
              <a:t>An investigation the impact of state ownership on the dividends and dividend policy-market value association. </a:t>
            </a:r>
          </a:p>
          <a:p>
            <a:endParaRPr lang="en-US" sz="1800" dirty="0"/>
          </a:p>
          <a:p>
            <a:r>
              <a:rPr lang="en-US" sz="1800" dirty="0"/>
              <a:t>Our assumptions:</a:t>
            </a:r>
            <a:endParaRPr lang="ru-RU" sz="1800" dirty="0"/>
          </a:p>
          <a:p>
            <a:pPr lvl="1" algn="just"/>
            <a:r>
              <a:rPr lang="en-US" sz="1800" dirty="0"/>
              <a:t>Government investments is informal institute protecting shareholders from agency conflict, decreasing financial constraints and reducing the uncertainty. </a:t>
            </a:r>
          </a:p>
          <a:p>
            <a:pPr lvl="1"/>
            <a:r>
              <a:rPr lang="en-US" sz="1800" dirty="0"/>
              <a:t>Government ownership has moderation effect, because through the dividend policy government as the owner indirectly achieve their goals -  control managers and create value for earning money (as non-tax budget income).</a:t>
            </a:r>
            <a:endParaRPr lang="ru-RU" sz="1800" dirty="0"/>
          </a:p>
          <a:p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fld id="{235FAF0A-DEC7-4649-A1B9-C29084B50F07}" type="datetime1">
              <a:rPr lang="ru-RU" smtClean="0">
                <a:solidFill>
                  <a:schemeClr val="bg1"/>
                </a:solidFill>
              </a:rPr>
              <a:t>21.04.2016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>
                <a:solidFill>
                  <a:schemeClr val="bg1"/>
                </a:solidFill>
              </a:rPr>
              <a:t>3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9064" y="4653136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70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221"/>
            <a:ext cx="9144000" cy="6858000"/>
          </a:xfrm>
          <a:prstGeom prst="rect">
            <a:avLst/>
          </a:prstGeom>
        </p:spPr>
      </p:pic>
      <p:sp>
        <p:nvSpPr>
          <p:cNvPr id="20" name="Title 1"/>
          <p:cNvSpPr txBox="1">
            <a:spLocks/>
          </p:cNvSpPr>
          <p:nvPr/>
        </p:nvSpPr>
        <p:spPr bwMode="auto">
          <a:xfrm>
            <a:off x="2339752" y="116632"/>
            <a:ext cx="662473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Myriad Pro"/>
              </a:rPr>
              <a:t>The Empirical Background</a:t>
            </a:r>
            <a:endParaRPr lang="en-US" sz="3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496503"/>
            <a:ext cx="2133600" cy="365125"/>
          </a:xfrm>
        </p:spPr>
        <p:txBody>
          <a:bodyPr/>
          <a:lstStyle/>
          <a:p>
            <a:fld id="{235FAF0A-DEC7-4649-A1B9-C29084B50F07}" type="datetime1">
              <a:rPr lang="ru-RU" smtClean="0">
                <a:solidFill>
                  <a:schemeClr val="bg1"/>
                </a:solidFill>
              </a:rPr>
              <a:t>21.04.2016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>
                <a:solidFill>
                  <a:schemeClr val="bg1"/>
                </a:solidFill>
              </a:rPr>
              <a:t>4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9064" y="4653136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5721447"/>
              </p:ext>
            </p:extLst>
          </p:nvPr>
        </p:nvGraphicFramePr>
        <p:xfrm>
          <a:off x="457200" y="1484784"/>
          <a:ext cx="8229601" cy="38358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14600"/>
                <a:gridCol w="3299634"/>
                <a:gridCol w="2615367"/>
              </a:tblGrid>
              <a:tr h="6480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Author, year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Government </a:t>
                      </a:r>
                      <a:r>
                        <a:rPr lang="en-US" sz="1800" dirty="0" smtClean="0">
                          <a:effectLst/>
                        </a:rPr>
                        <a:t>Investments </a:t>
                      </a:r>
                      <a:r>
                        <a:rPr lang="en-US" sz="1800" dirty="0">
                          <a:effectLst/>
                        </a:rPr>
                        <a:t>as a driver of Dividend </a:t>
                      </a:r>
                      <a:r>
                        <a:rPr lang="en-US" sz="1800" dirty="0" smtClean="0">
                          <a:effectLst/>
                        </a:rPr>
                        <a:t>Policy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The </a:t>
                      </a:r>
                      <a:r>
                        <a:rPr lang="en-US" sz="1800" dirty="0" smtClean="0">
                          <a:effectLst/>
                        </a:rPr>
                        <a:t>Moderation Effect </a:t>
                      </a:r>
                      <a:r>
                        <a:rPr lang="en-US" sz="1800" dirty="0">
                          <a:effectLst/>
                        </a:rPr>
                        <a:t>of </a:t>
                      </a:r>
                      <a:r>
                        <a:rPr lang="en-US" sz="1800" dirty="0" smtClean="0">
                          <a:effectLst/>
                        </a:rPr>
                        <a:t>Government Investments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8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Le and Chinzema (2011)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+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+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1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Al-Kuwari (2009)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+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Not tested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612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Chen et al. (2009)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+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Not tested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8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Carvalhal-da-Silva and Leal (2003)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-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8844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Demsetz and Villalonga (2001)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Non significant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Not tested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62511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9" y="0"/>
            <a:ext cx="9144000" cy="6858000"/>
          </a:xfrm>
          <a:prstGeom prst="rect">
            <a:avLst/>
          </a:prstGeom>
        </p:spPr>
      </p:pic>
      <p:sp>
        <p:nvSpPr>
          <p:cNvPr id="20" name="Title 1"/>
          <p:cNvSpPr txBox="1">
            <a:spLocks/>
          </p:cNvSpPr>
          <p:nvPr/>
        </p:nvSpPr>
        <p:spPr bwMode="auto">
          <a:xfrm>
            <a:off x="2328541" y="96052"/>
            <a:ext cx="662473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Myriad Pro"/>
              </a:rPr>
              <a:t>Research Framework</a:t>
            </a:r>
            <a:endParaRPr lang="en-US" sz="3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597352"/>
            <a:ext cx="2170584" cy="293117"/>
          </a:xfrm>
        </p:spPr>
        <p:txBody>
          <a:bodyPr/>
          <a:lstStyle/>
          <a:p>
            <a:fld id="{235FAF0A-DEC7-4649-A1B9-C29084B50F07}" type="datetime1">
              <a:rPr lang="ru-RU" smtClean="0">
                <a:solidFill>
                  <a:schemeClr val="bg1"/>
                </a:solidFill>
              </a:rPr>
              <a:t>21.04.2016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6516216" y="6525345"/>
            <a:ext cx="2170584" cy="432048"/>
          </a:xfrm>
        </p:spPr>
        <p:txBody>
          <a:bodyPr/>
          <a:lstStyle/>
          <a:p>
            <a:fld id="{F3D24007-F49F-4F6E-8E76-54BAEE2CAFCC}" type="slidenum">
              <a:rPr lang="ru-RU" smtClean="0">
                <a:solidFill>
                  <a:schemeClr val="bg1"/>
                </a:solidFill>
              </a:rPr>
              <a:t>5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28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28" name="Группа 27"/>
          <p:cNvGrpSpPr/>
          <p:nvPr/>
        </p:nvGrpSpPr>
        <p:grpSpPr>
          <a:xfrm>
            <a:off x="457200" y="1728787"/>
            <a:ext cx="8229600" cy="4436517"/>
            <a:chOff x="0" y="47625"/>
            <a:chExt cx="6362703" cy="3400423"/>
          </a:xfrm>
        </p:grpSpPr>
        <p:grpSp>
          <p:nvGrpSpPr>
            <p:cNvPr id="29" name="Группа 28"/>
            <p:cNvGrpSpPr/>
            <p:nvPr/>
          </p:nvGrpSpPr>
          <p:grpSpPr>
            <a:xfrm>
              <a:off x="0" y="47625"/>
              <a:ext cx="6362703" cy="3400423"/>
              <a:chOff x="0" y="0"/>
              <a:chExt cx="5677537" cy="2582544"/>
            </a:xfrm>
          </p:grpSpPr>
          <p:grpSp>
            <p:nvGrpSpPr>
              <p:cNvPr id="32" name="Группа 31"/>
              <p:cNvGrpSpPr/>
              <p:nvPr/>
            </p:nvGrpSpPr>
            <p:grpSpPr>
              <a:xfrm>
                <a:off x="0" y="0"/>
                <a:ext cx="5677537" cy="2582544"/>
                <a:chOff x="-95693" y="0"/>
                <a:chExt cx="5677712" cy="2582663"/>
              </a:xfrm>
            </p:grpSpPr>
            <p:sp>
              <p:nvSpPr>
                <p:cNvPr id="37" name="Прямоугольник 36"/>
                <p:cNvSpPr/>
                <p:nvPr/>
              </p:nvSpPr>
              <p:spPr>
                <a:xfrm>
                  <a:off x="-95693" y="0"/>
                  <a:ext cx="1679839" cy="542260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10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Size</a:t>
                  </a:r>
                  <a:r>
                    <a:rPr lang="ru-RU" sz="110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/</a:t>
                  </a:r>
                  <a:r>
                    <a:rPr lang="en-US" sz="110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Experience/Industry</a:t>
                  </a:r>
                  <a:endParaRPr lang="ru-RU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8" name="Прямоугольник 37"/>
                <p:cNvSpPr/>
                <p:nvPr/>
              </p:nvSpPr>
              <p:spPr>
                <a:xfrm>
                  <a:off x="-95693" y="2041008"/>
                  <a:ext cx="1679331" cy="541655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10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Liquidity/ Profitability</a:t>
                  </a:r>
                  <a:endParaRPr lang="ru-RU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39" name="Прямоугольник 38"/>
                <p:cNvSpPr/>
                <p:nvPr/>
              </p:nvSpPr>
              <p:spPr>
                <a:xfrm>
                  <a:off x="-95693" y="1371302"/>
                  <a:ext cx="1679331" cy="541655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10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Growth opportunities</a:t>
                  </a:r>
                  <a:endParaRPr lang="ru-RU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0" name="Прямоугольник 39"/>
                <p:cNvSpPr/>
                <p:nvPr/>
              </p:nvSpPr>
              <p:spPr>
                <a:xfrm>
                  <a:off x="-95693" y="690966"/>
                  <a:ext cx="1679331" cy="541655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10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Financial Leverage</a:t>
                  </a:r>
                  <a:endParaRPr lang="ru-RU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1" name="Скругленный прямоугольник 40"/>
                <p:cNvSpPr/>
                <p:nvPr/>
              </p:nvSpPr>
              <p:spPr>
                <a:xfrm>
                  <a:off x="1881962" y="765544"/>
                  <a:ext cx="1616075" cy="733425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10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Dividend Policy</a:t>
                  </a:r>
                  <a:endParaRPr lang="ru-RU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2" name="Скругленный прямоугольник 41"/>
                <p:cNvSpPr/>
                <p:nvPr/>
              </p:nvSpPr>
              <p:spPr>
                <a:xfrm>
                  <a:off x="3965944" y="776176"/>
                  <a:ext cx="1616075" cy="733425"/>
                </a:xfrm>
                <a:prstGeom prst="round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10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Firm Market Value</a:t>
                  </a:r>
                  <a:endParaRPr lang="ru-RU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43" name="Овал 42"/>
                <p:cNvSpPr/>
                <p:nvPr/>
              </p:nvSpPr>
              <p:spPr>
                <a:xfrm>
                  <a:off x="1956425" y="1765194"/>
                  <a:ext cx="1616149" cy="669851"/>
                </a:xfrm>
                <a:prstGeom prst="ellipse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algn="ctr">
                    <a:lnSpc>
                      <a:spcPct val="115000"/>
                    </a:lnSpc>
                    <a:spcAft>
                      <a:spcPts val="1000"/>
                    </a:spcAft>
                  </a:pPr>
                  <a:r>
                    <a:rPr lang="en-US" sz="1100">
                      <a:effectLst/>
                      <a:ea typeface="Calibri" panose="020F0502020204030204" pitchFamily="34" charset="0"/>
                      <a:cs typeface="Times New Roman" panose="02020603050405020304" pitchFamily="18" charset="0"/>
                    </a:rPr>
                    <a:t>Government investments</a:t>
                  </a:r>
                  <a:endParaRPr lang="ru-RU" sz="1100">
                    <a:effectLst/>
                    <a:ea typeface="Calibri" panose="020F0502020204030204" pitchFamily="34" charset="0"/>
                    <a:cs typeface="Times New Roman" panose="02020603050405020304" pitchFamily="18" charset="0"/>
                  </a:endParaRPr>
                </a:p>
              </p:txBody>
            </p:sp>
            <p:cxnSp>
              <p:nvCxnSpPr>
                <p:cNvPr id="44" name="Прямая со стрелкой 43"/>
                <p:cNvCxnSpPr/>
                <p:nvPr/>
              </p:nvCxnSpPr>
              <p:spPr>
                <a:xfrm>
                  <a:off x="1584251" y="265814"/>
                  <a:ext cx="297711" cy="80807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45" name="Прямая со стрелкой 44"/>
                <p:cNvCxnSpPr/>
                <p:nvPr/>
              </p:nvCxnSpPr>
              <p:spPr>
                <a:xfrm>
                  <a:off x="1584251" y="925032"/>
                  <a:ext cx="297741" cy="14850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46" name="Прямая со стрелкой 45"/>
                <p:cNvCxnSpPr/>
                <p:nvPr/>
              </p:nvCxnSpPr>
              <p:spPr>
                <a:xfrm flipV="1">
                  <a:off x="1584251" y="1073888"/>
                  <a:ext cx="297180" cy="596324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47" name="Прямая со стрелкой 46"/>
                <p:cNvCxnSpPr/>
                <p:nvPr/>
              </p:nvCxnSpPr>
              <p:spPr>
                <a:xfrm flipV="1">
                  <a:off x="1584251" y="1116418"/>
                  <a:ext cx="297711" cy="1254642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48" name="Прямая со стрелкой 47"/>
                <p:cNvCxnSpPr/>
                <p:nvPr/>
              </p:nvCxnSpPr>
              <p:spPr>
                <a:xfrm>
                  <a:off x="3498111" y="1116418"/>
                  <a:ext cx="467567" cy="1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Прямая со стрелкой 48"/>
                <p:cNvCxnSpPr/>
                <p:nvPr/>
              </p:nvCxnSpPr>
              <p:spPr>
                <a:xfrm flipH="1" flipV="1">
                  <a:off x="2753628" y="1498881"/>
                  <a:ext cx="10872" cy="259066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1">
                  <a:schemeClr val="accent6"/>
                </a:lnRef>
                <a:fillRef idx="0">
                  <a:schemeClr val="accent6"/>
                </a:fillRef>
                <a:effectRef idx="0">
                  <a:schemeClr val="accent6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33" name="Соединительная линия уступом 32"/>
              <p:cNvCxnSpPr/>
              <p:nvPr/>
            </p:nvCxnSpPr>
            <p:spPr>
              <a:xfrm>
                <a:off x="1679944" y="265814"/>
                <a:ext cx="3369945" cy="499110"/>
              </a:xfrm>
              <a:prstGeom prst="bentConnector3">
                <a:avLst>
                  <a:gd name="adj1" fmla="val 100129"/>
                </a:avLst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4" name="Соединительная линия уступом 33"/>
              <p:cNvCxnSpPr/>
              <p:nvPr/>
            </p:nvCxnSpPr>
            <p:spPr>
              <a:xfrm flipV="1">
                <a:off x="1679944" y="265814"/>
                <a:ext cx="372110" cy="659130"/>
              </a:xfrm>
              <a:prstGeom prst="bentConnector3">
                <a:avLst/>
              </a:prstGeom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5" name="Соединительная линия уступом 34"/>
              <p:cNvCxnSpPr/>
              <p:nvPr/>
            </p:nvCxnSpPr>
            <p:spPr>
              <a:xfrm flipV="1">
                <a:off x="1679944" y="1541721"/>
                <a:ext cx="3369310" cy="829310"/>
              </a:xfrm>
              <a:prstGeom prst="bentConnector3">
                <a:avLst>
                  <a:gd name="adj1" fmla="val 100165"/>
                </a:avLst>
              </a:prstGeom>
              <a:ln>
                <a:tailEnd type="arrow"/>
              </a:ln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  <p:cxnSp>
            <p:nvCxnSpPr>
              <p:cNvPr id="36" name="Соединительная линия уступом 35"/>
              <p:cNvCxnSpPr/>
              <p:nvPr/>
            </p:nvCxnSpPr>
            <p:spPr>
              <a:xfrm>
                <a:off x="1679944" y="1711841"/>
                <a:ext cx="1062990" cy="658495"/>
              </a:xfrm>
              <a:prstGeom prst="bentConnector3">
                <a:avLst/>
              </a:prstGeom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sp>
          <p:nvSpPr>
            <p:cNvPr id="30" name="Овал 29"/>
            <p:cNvSpPr/>
            <p:nvPr/>
          </p:nvSpPr>
          <p:spPr>
            <a:xfrm>
              <a:off x="3339321" y="75995"/>
              <a:ext cx="2026221" cy="88138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en-US" sz="10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Government investments*Dividends</a:t>
              </a:r>
              <a:endParaRPr lang="ru-RU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1" name="Прямая со стрелкой 30"/>
            <p:cNvCxnSpPr/>
            <p:nvPr/>
          </p:nvCxnSpPr>
          <p:spPr>
            <a:xfrm>
              <a:off x="4303394" y="957375"/>
              <a:ext cx="0" cy="559005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8843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221"/>
            <a:ext cx="9144000" cy="6858000"/>
          </a:xfrm>
          <a:prstGeom prst="rect">
            <a:avLst/>
          </a:prstGeom>
        </p:spPr>
      </p:pic>
      <p:sp>
        <p:nvSpPr>
          <p:cNvPr id="20" name="Title 1"/>
          <p:cNvSpPr txBox="1">
            <a:spLocks/>
          </p:cNvSpPr>
          <p:nvPr/>
        </p:nvSpPr>
        <p:spPr bwMode="auto">
          <a:xfrm>
            <a:off x="1835696" y="36488"/>
            <a:ext cx="662473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Myriad Pro"/>
              </a:rPr>
              <a:t>The Hypotheses</a:t>
            </a:r>
            <a:endParaRPr lang="en-US" sz="3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en-US" b="1" dirty="0"/>
              <a:t>H1_a:</a:t>
            </a:r>
            <a:r>
              <a:rPr lang="en-US" dirty="0"/>
              <a:t> State ownership </a:t>
            </a:r>
            <a:r>
              <a:rPr lang="en-US" b="1" dirty="0"/>
              <a:t>positively influences </a:t>
            </a:r>
            <a:r>
              <a:rPr lang="en-US" dirty="0"/>
              <a:t>the dividends due to loosen financial constraints, additional source of budget increase and huge public (media) supervision of the companies and control upon managers</a:t>
            </a:r>
            <a:r>
              <a:rPr lang="en-US" dirty="0" smtClean="0"/>
              <a:t>.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b="1" dirty="0" smtClean="0"/>
              <a:t>H1_b</a:t>
            </a:r>
            <a:r>
              <a:rPr lang="en-US" b="1" dirty="0"/>
              <a:t>:</a:t>
            </a:r>
            <a:r>
              <a:rPr lang="en-US" dirty="0"/>
              <a:t> Due to the effect of power excess of state-invested companies and minority shareholders discrimination when the large–small shareholder </a:t>
            </a:r>
            <a:r>
              <a:rPr lang="en-US" dirty="0" smtClean="0"/>
              <a:t>conflict </a:t>
            </a:r>
            <a:r>
              <a:rPr lang="en-US" b="1" dirty="0"/>
              <a:t>lead to expropriation of funds </a:t>
            </a:r>
            <a:r>
              <a:rPr lang="en-US" dirty="0"/>
              <a:t>from minor shareholders. </a:t>
            </a:r>
            <a:endParaRPr lang="en-US" dirty="0" smtClean="0"/>
          </a:p>
          <a:p>
            <a:pPr algn="just"/>
            <a:endParaRPr lang="ru-RU" dirty="0"/>
          </a:p>
          <a:p>
            <a:pPr algn="just"/>
            <a:r>
              <a:rPr lang="en-US" b="1" dirty="0" smtClean="0"/>
              <a:t>H2</a:t>
            </a:r>
            <a:r>
              <a:rPr lang="en-US" b="1" dirty="0"/>
              <a:t>:</a:t>
            </a:r>
            <a:r>
              <a:rPr lang="en-US" dirty="0"/>
              <a:t> As sensitivity of dividends for state-invested companies lower, therefore market value does not reflect the dividends or government investments </a:t>
            </a:r>
            <a:r>
              <a:rPr lang="en-US" b="1" dirty="0"/>
              <a:t>has negative moderation effect </a:t>
            </a:r>
            <a:r>
              <a:rPr lang="en-US" dirty="0"/>
              <a:t>to the firm value.</a:t>
            </a:r>
            <a:endParaRPr lang="ru-RU" dirty="0"/>
          </a:p>
          <a:p>
            <a:pPr algn="just"/>
            <a:endParaRPr lang="ru-RU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476529"/>
            <a:ext cx="2133600" cy="365125"/>
          </a:xfrm>
        </p:spPr>
        <p:txBody>
          <a:bodyPr/>
          <a:lstStyle/>
          <a:p>
            <a:fld id="{235FAF0A-DEC7-4649-A1B9-C29084B50F07}" type="datetime1">
              <a:rPr lang="ru-RU" smtClean="0">
                <a:solidFill>
                  <a:schemeClr val="bg1"/>
                </a:solidFill>
              </a:rPr>
              <a:t>21.04.2016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>
                <a:solidFill>
                  <a:schemeClr val="bg1"/>
                </a:solidFill>
              </a:rPr>
              <a:t>6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9064" y="4653136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498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221"/>
            <a:ext cx="9144000" cy="6858000"/>
          </a:xfrm>
          <a:prstGeom prst="rect">
            <a:avLst/>
          </a:prstGeom>
        </p:spPr>
      </p:pic>
      <p:sp>
        <p:nvSpPr>
          <p:cNvPr id="20" name="Title 1"/>
          <p:cNvSpPr txBox="1">
            <a:spLocks/>
          </p:cNvSpPr>
          <p:nvPr/>
        </p:nvSpPr>
        <p:spPr bwMode="auto">
          <a:xfrm>
            <a:off x="1835696" y="36488"/>
            <a:ext cx="662473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Myriad Pro"/>
              </a:rPr>
              <a:t>The Dataset</a:t>
            </a:r>
            <a:endParaRPr lang="en-US" sz="3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474665"/>
            <a:ext cx="2133600" cy="365125"/>
          </a:xfrm>
        </p:spPr>
        <p:txBody>
          <a:bodyPr/>
          <a:lstStyle/>
          <a:p>
            <a:fld id="{235FAF0A-DEC7-4649-A1B9-C29084B50F07}" type="datetime1">
              <a:rPr lang="ru-RU" smtClean="0">
                <a:solidFill>
                  <a:schemeClr val="bg1"/>
                </a:solidFill>
              </a:rPr>
              <a:t>21.04.2016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>
                <a:solidFill>
                  <a:schemeClr val="bg1"/>
                </a:solidFill>
              </a:rPr>
              <a:t>7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9064" y="4653136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Autofit/>
          </a:bodyPr>
          <a:lstStyle/>
          <a:p>
            <a:pPr algn="just"/>
            <a:r>
              <a:rPr lang="en-US" sz="2800" dirty="0"/>
              <a:t>The whole sample for the study contains annual data about 1096 </a:t>
            </a:r>
            <a:r>
              <a:rPr lang="en-US" sz="2800" dirty="0" smtClean="0"/>
              <a:t>public Russian </a:t>
            </a:r>
            <a:r>
              <a:rPr lang="en-US" sz="2800" dirty="0"/>
              <a:t>companies from 2004 to 2014, or 12056 </a:t>
            </a:r>
            <a:r>
              <a:rPr lang="en-US" sz="2800" dirty="0" smtClean="0"/>
              <a:t>firm-year observations</a:t>
            </a:r>
            <a:r>
              <a:rPr lang="en-US" sz="2800" dirty="0"/>
              <a:t>. </a:t>
            </a:r>
            <a:endParaRPr lang="en-US" sz="2800" dirty="0" smtClean="0"/>
          </a:p>
          <a:p>
            <a:pPr algn="just"/>
            <a:r>
              <a:rPr lang="en-US" sz="2800" dirty="0" smtClean="0"/>
              <a:t>The </a:t>
            </a:r>
            <a:r>
              <a:rPr lang="en-US" sz="2800" dirty="0"/>
              <a:t>final sample </a:t>
            </a:r>
            <a:r>
              <a:rPr lang="en-US" sz="2800" dirty="0" smtClean="0"/>
              <a:t>for the research decreases </a:t>
            </a:r>
            <a:r>
              <a:rPr lang="en-US" sz="2800" dirty="0"/>
              <a:t>to 200 </a:t>
            </a:r>
            <a:r>
              <a:rPr lang="en-US" sz="2800" dirty="0" smtClean="0"/>
              <a:t>traded companies </a:t>
            </a:r>
            <a:r>
              <a:rPr lang="en-US" sz="2800" dirty="0"/>
              <a:t>in average or 3105 </a:t>
            </a:r>
            <a:r>
              <a:rPr lang="en-US" sz="2800" dirty="0" smtClean="0"/>
              <a:t>firm-year observations</a:t>
            </a:r>
            <a:r>
              <a:rPr lang="en-US" sz="2800" dirty="0"/>
              <a:t>.</a:t>
            </a:r>
            <a:endParaRPr lang="ru-RU" sz="2800" dirty="0"/>
          </a:p>
          <a:p>
            <a:pPr algn="just"/>
            <a:r>
              <a:rPr lang="en-US" sz="2800" dirty="0" smtClean="0"/>
              <a:t>Proxies for different intangible resources</a:t>
            </a:r>
          </a:p>
          <a:p>
            <a:pPr algn="just"/>
            <a:r>
              <a:rPr lang="en-US" sz="2800" dirty="0" smtClean="0"/>
              <a:t>Dividend </a:t>
            </a:r>
            <a:r>
              <a:rPr lang="en-US" sz="2800" dirty="0"/>
              <a:t>payments of the company </a:t>
            </a:r>
            <a:endParaRPr lang="en-US" sz="2800" dirty="0" smtClean="0"/>
          </a:p>
          <a:p>
            <a:pPr algn="just"/>
            <a:r>
              <a:rPr lang="en-US" sz="2800" dirty="0" smtClean="0"/>
              <a:t>Ownership </a:t>
            </a:r>
            <a:r>
              <a:rPr lang="en-US" sz="2800" dirty="0"/>
              <a:t>structure via different types of investors (foreign, private</a:t>
            </a:r>
            <a:r>
              <a:rPr lang="en-US" sz="2800" dirty="0" smtClean="0"/>
              <a:t>, government and managerial).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420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221"/>
            <a:ext cx="9144000" cy="6858000"/>
          </a:xfrm>
          <a:prstGeom prst="rect">
            <a:avLst/>
          </a:prstGeom>
        </p:spPr>
      </p:pic>
      <p:sp>
        <p:nvSpPr>
          <p:cNvPr id="20" name="Title 1"/>
          <p:cNvSpPr txBox="1">
            <a:spLocks/>
          </p:cNvSpPr>
          <p:nvPr/>
        </p:nvSpPr>
        <p:spPr bwMode="auto">
          <a:xfrm>
            <a:off x="1835696" y="36488"/>
            <a:ext cx="6624736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Myriad Pro"/>
              </a:rPr>
              <a:t>The Distribution by Industries</a:t>
            </a:r>
            <a:endParaRPr lang="en-US" sz="36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474665"/>
            <a:ext cx="2133600" cy="365125"/>
          </a:xfrm>
        </p:spPr>
        <p:txBody>
          <a:bodyPr/>
          <a:lstStyle/>
          <a:p>
            <a:fld id="{235FAF0A-DEC7-4649-A1B9-C29084B50F07}" type="datetime1">
              <a:rPr lang="ru-RU" smtClean="0">
                <a:solidFill>
                  <a:schemeClr val="bg1"/>
                </a:solidFill>
              </a:rPr>
              <a:t>21.04.2016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>
                <a:solidFill>
                  <a:schemeClr val="bg1"/>
                </a:solidFill>
              </a:rPr>
              <a:t>8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9064" y="4653136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460875"/>
              </p:ext>
            </p:extLst>
          </p:nvPr>
        </p:nvGraphicFramePr>
        <p:xfrm>
          <a:off x="107504" y="1248867"/>
          <a:ext cx="835292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58625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2221"/>
            <a:ext cx="9144000" cy="6858000"/>
          </a:xfrm>
          <a:prstGeom prst="rect">
            <a:avLst/>
          </a:prstGeom>
        </p:spPr>
      </p:pic>
      <p:sp>
        <p:nvSpPr>
          <p:cNvPr id="20" name="Title 1"/>
          <p:cNvSpPr txBox="1">
            <a:spLocks/>
          </p:cNvSpPr>
          <p:nvPr/>
        </p:nvSpPr>
        <p:spPr bwMode="auto">
          <a:xfrm>
            <a:off x="1835696" y="36488"/>
            <a:ext cx="7128792" cy="8640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en-US" sz="3200" dirty="0" smtClean="0">
                <a:solidFill>
                  <a:schemeClr val="bg1"/>
                </a:solidFill>
                <a:latin typeface="Myriad Pro"/>
              </a:rPr>
              <a:t>The Distribution by Government Ownership</a:t>
            </a:r>
            <a:endParaRPr lang="en-US" sz="3200" dirty="0">
              <a:solidFill>
                <a:schemeClr val="bg1"/>
              </a:solidFill>
              <a:latin typeface="Myriad Pro"/>
            </a:endParaRPr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57200" y="6474665"/>
            <a:ext cx="2133600" cy="365125"/>
          </a:xfrm>
        </p:spPr>
        <p:txBody>
          <a:bodyPr/>
          <a:lstStyle/>
          <a:p>
            <a:fld id="{235FAF0A-DEC7-4649-A1B9-C29084B50F07}" type="datetime1">
              <a:rPr lang="ru-RU" smtClean="0">
                <a:solidFill>
                  <a:schemeClr val="bg1"/>
                </a:solidFill>
              </a:rPr>
              <a:t>21.04.2016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D24007-F49F-4F6E-8E76-54BAEE2CAFCC}" type="slidenum">
              <a:rPr lang="ru-RU" smtClean="0">
                <a:solidFill>
                  <a:schemeClr val="bg1"/>
                </a:solidFill>
              </a:rPr>
              <a:t>9</a:t>
            </a:fld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19064" y="4653136"/>
            <a:ext cx="842493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  <p:graphicFrame>
        <p:nvGraphicFramePr>
          <p:cNvPr id="8" name="Диаграмма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0902570"/>
              </p:ext>
            </p:extLst>
          </p:nvPr>
        </p:nvGraphicFramePr>
        <p:xfrm>
          <a:off x="683568" y="1484784"/>
          <a:ext cx="748883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481746" y="4246442"/>
            <a:ext cx="828092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dirty="0"/>
              <a:t>12% of Russian public companies have state </a:t>
            </a:r>
            <a:r>
              <a:rPr lang="en-US" sz="2400" dirty="0" smtClean="0"/>
              <a:t>equity</a:t>
            </a:r>
          </a:p>
          <a:p>
            <a:pPr lvl="1" algn="just"/>
            <a:r>
              <a:rPr lang="en-US" sz="2400" dirty="0"/>
              <a:t>m</a:t>
            </a:r>
            <a:r>
              <a:rPr lang="en-US" sz="2400" dirty="0" smtClean="0"/>
              <a:t>ore than 50% have block stack allowing to control the company activity</a:t>
            </a:r>
          </a:p>
          <a:p>
            <a:pPr lvl="1" algn="just"/>
            <a:endParaRPr lang="en-US" sz="2400" dirty="0" smtClean="0"/>
          </a:p>
          <a:p>
            <a:pPr algn="just"/>
            <a:r>
              <a:rPr lang="en-US" sz="2400" dirty="0" smtClean="0"/>
              <a:t>Government investments do not increase the probability being more competitive than totally private firms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96388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3202</TotalTime>
  <Words>2413</Words>
  <Application>Microsoft Office PowerPoint</Application>
  <PresentationFormat>Экран (4:3)</PresentationFormat>
  <Paragraphs>427</Paragraphs>
  <Slides>16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Myriad Pro</vt:lpstr>
      <vt:lpstr>Times New Roman</vt:lpstr>
      <vt:lpstr>Тема Office</vt:lpstr>
      <vt:lpstr>     The Relationship between market value and dividend policy in Russia:  the effect of state investments This study comprises research findings from the project №15-18-20039 supported by the Russian Science Foundation.   Felix Iturriaga, University of Valladolid (Spain) Anna Bykova, HSE (Russia)   21st April 2016  XVII April International Academic Conference on Economic and Social Development . EACES Workshop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Raros</dc:creator>
  <cp:lastModifiedBy>Анна Быкова</cp:lastModifiedBy>
  <cp:revision>104</cp:revision>
  <dcterms:created xsi:type="dcterms:W3CDTF">2014-11-08T08:08:01Z</dcterms:created>
  <dcterms:modified xsi:type="dcterms:W3CDTF">2016-04-21T09:22:38Z</dcterms:modified>
</cp:coreProperties>
</file>