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84" r:id="rId4"/>
    <p:sldId id="290" r:id="rId5"/>
    <p:sldId id="257" r:id="rId6"/>
    <p:sldId id="286" r:id="rId7"/>
    <p:sldId id="293" r:id="rId8"/>
    <p:sldId id="292" r:id="rId9"/>
    <p:sldId id="300" r:id="rId10"/>
    <p:sldId id="294" r:id="rId11"/>
    <p:sldId id="301" r:id="rId12"/>
    <p:sldId id="302" r:id="rId13"/>
    <p:sldId id="297" r:id="rId14"/>
    <p:sldId id="299" r:id="rId15"/>
    <p:sldId id="303" r:id="rId16"/>
    <p:sldId id="304" r:id="rId17"/>
    <p:sldId id="307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A"/>
    <a:srgbClr val="262262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21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1B46-D76B-44AB-B383-3257164C918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1FC7-25BB-4154-A86E-A4EA3C599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6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2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8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4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0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79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7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65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1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6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Dota</a:t>
            </a:r>
            <a:r>
              <a:rPr lang="en-US" dirty="0"/>
              <a:t> 2, </a:t>
            </a:r>
            <a:r>
              <a:rPr lang="en-US" dirty="0" err="1"/>
              <a:t>seattle</a:t>
            </a:r>
            <a:r>
              <a:rPr lang="en-US" dirty="0"/>
              <a:t>, key arena, august 3-9 2015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6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9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7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3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1FC7-25BB-4154-A86E-A4EA3C5990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4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FA08-A749-42BB-AAA4-8EEE6E51F3C3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BFB4-6B65-48E0-A76E-AD3D1D2D569A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0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E58-6BB0-4533-B2A5-4440F0063675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19-3046-4161-BCB7-9F8283D59D5C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9BC1-CD87-4A92-9FC0-AA8A5A5CEEAE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1166-3735-448E-BA9E-AA1FD6E42D91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146F-752D-4550-BF58-51720F72D2DD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46D4-5F92-4780-A42A-1BFD6D0FCC7D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00E7-D52A-468A-8E54-AEEA5C0E7A84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266-3C2F-49BC-AD33-A642CE656643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8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E31-C540-495A-BF64-6DC4883439DD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1F27-40CA-47D5-AB1C-A7648C5D1350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4007-F49F-4F6E-8E76-54BAEE2CA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Prize Structure</a:t>
            </a:r>
            <a:br>
              <a:rPr lang="en-US" sz="4000" b="1" dirty="0"/>
            </a:br>
            <a:r>
              <a:rPr lang="en-US" sz="4000" b="1" dirty="0"/>
              <a:t>in </a:t>
            </a:r>
            <a:r>
              <a:rPr lang="en-US" sz="4000" b="1" dirty="0" err="1"/>
              <a:t>eSport</a:t>
            </a:r>
            <a:r>
              <a:rPr lang="ru-RU" sz="4000" b="1" dirty="0"/>
              <a:t> </a:t>
            </a:r>
            <a:r>
              <a:rPr lang="en-US" sz="4000" b="1" dirty="0"/>
              <a:t>Tournaments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2409A"/>
                </a:solidFill>
              </a:rPr>
              <a:t>Dennis Coates, UMBC</a:t>
            </a:r>
          </a:p>
          <a:p>
            <a:r>
              <a:rPr lang="en-US" sz="2800" dirty="0">
                <a:solidFill>
                  <a:srgbClr val="22409A"/>
                </a:solidFill>
              </a:rPr>
              <a:t>Petr Parshakov, NRU HSE</a:t>
            </a:r>
            <a:endParaRPr lang="ru-RU" sz="2800" dirty="0">
              <a:solidFill>
                <a:srgbClr val="22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8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Prize in </a:t>
            </a:r>
            <a:r>
              <a:rPr lang="en-US" sz="3600" dirty="0" err="1">
                <a:solidFill>
                  <a:schemeClr val="bg1"/>
                </a:solidFill>
              </a:rPr>
              <a:t>Dota</a:t>
            </a:r>
            <a:r>
              <a:rPr lang="en-US" sz="3600" dirty="0">
                <a:solidFill>
                  <a:schemeClr val="bg1"/>
                </a:solidFill>
              </a:rPr>
              <a:t> 2 tournaments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1307" y="1600200"/>
            <a:ext cx="59813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Prizes (team vs individual)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1937"/>
            <a:ext cx="8229600" cy="4108703"/>
          </a:xfrm>
        </p:spPr>
      </p:pic>
    </p:spTree>
    <p:extLst>
      <p:ext uri="{BB962C8B-B14F-4D97-AF65-F5344CB8AC3E}">
        <p14:creationId xmlns:p14="http://schemas.microsoft.com/office/powerpoint/2010/main" val="197040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Size and spread of prize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1" y="1731616"/>
            <a:ext cx="8723362" cy="4361680"/>
          </a:xfrm>
        </p:spPr>
      </p:pic>
    </p:spTree>
    <p:extLst>
      <p:ext uri="{BB962C8B-B14F-4D97-AF65-F5344CB8AC3E}">
        <p14:creationId xmlns:p14="http://schemas.microsoft.com/office/powerpoint/2010/main" val="63084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Size and spread of prize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69263"/>
              </p:ext>
            </p:extLst>
          </p:nvPr>
        </p:nvGraphicFramePr>
        <p:xfrm>
          <a:off x="611560" y="2465656"/>
          <a:ext cx="8229599" cy="270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628">
                  <a:extLst>
                    <a:ext uri="{9D8B030D-6E8A-4147-A177-3AD203B41FA5}">
                      <a16:colId xmlns:a16="http://schemas.microsoft.com/office/drawing/2014/main" val="4010099448"/>
                    </a:ext>
                  </a:extLst>
                </a:gridCol>
                <a:gridCol w="1762780">
                  <a:extLst>
                    <a:ext uri="{9D8B030D-6E8A-4147-A177-3AD203B41FA5}">
                      <a16:colId xmlns:a16="http://schemas.microsoft.com/office/drawing/2014/main" val="1458702642"/>
                    </a:ext>
                  </a:extLst>
                </a:gridCol>
                <a:gridCol w="1762780">
                  <a:extLst>
                    <a:ext uri="{9D8B030D-6E8A-4147-A177-3AD203B41FA5}">
                      <a16:colId xmlns:a16="http://schemas.microsoft.com/office/drawing/2014/main" val="2971615816"/>
                    </a:ext>
                  </a:extLst>
                </a:gridCol>
                <a:gridCol w="1871411">
                  <a:extLst>
                    <a:ext uri="{9D8B030D-6E8A-4147-A177-3AD203B41FA5}">
                      <a16:colId xmlns:a16="http://schemas.microsoft.com/office/drawing/2014/main" val="2436625958"/>
                    </a:ext>
                  </a:extLst>
                </a:gridCol>
              </a:tblGrid>
              <a:tr h="836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Game type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HHI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prize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473528"/>
                  </a:ext>
                </a:extLst>
              </a:tr>
              <a:tr h="46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game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5,627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6,622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5,804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4090964"/>
                  </a:ext>
                </a:extLst>
              </a:tr>
              <a:tr h="46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Team game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3,906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5,898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19,590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2169275"/>
                  </a:ext>
                </a:extLst>
              </a:tr>
              <a:tr h="46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Offline tournaments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24,872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3,959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27,722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9430861"/>
                  </a:ext>
                </a:extLst>
              </a:tr>
              <a:tr h="46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Online tournaments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39,968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7,854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2,076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5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4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Prize and distribution of prize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9053"/>
            <a:ext cx="9144000" cy="52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14744" y="6215082"/>
            <a:ext cx="511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Red line is locally-weighted polynomial regression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Formal test: regression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9550"/>
                <a:ext cx="8229600" cy="464661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Lambert et al. (1993) and </a:t>
                </a:r>
                <a:r>
                  <a:rPr lang="en-US" dirty="0" err="1"/>
                  <a:t>Conyon</a:t>
                </a:r>
                <a:r>
                  <a:rPr lang="en-US" dirty="0"/>
                  <a:t> et al. (2001)</a:t>
                </a:r>
              </a:p>
              <a:p>
                <a:r>
                  <a:rPr lang="en-US" dirty="0"/>
                  <a:t>Dummy for each rank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𝑝𝑟𝑖𝑧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𝑟𝑎𝑛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𝑔𝑎𝑚𝑒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++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𝑐𝑜𝑢𝑛𝑡𝑟𝑦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𝑦𝑒𝑎𝑟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≥0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4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5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4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4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6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5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5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4</m:t>
                          </m:r>
                        </m:sub>
                      </m:sSub>
                      <m:r>
                        <a:rPr lang="en-US" i="1"/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7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6</m:t>
                          </m:r>
                        </m:sub>
                      </m:sSub>
                      <m:r>
                        <a:rPr lang="en-US" i="1"/>
                        <m:t>)≥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6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𝛽</m:t>
                          </m:r>
                        </m:e>
                        <m:sub>
                          <m:r>
                            <a:rPr lang="en-US" i="1"/>
                            <m:t>5</m:t>
                          </m:r>
                        </m:sub>
                      </m:sSub>
                      <m:r>
                        <a:rPr lang="en-US" i="1"/>
                        <m:t>)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229600" cy="4646613"/>
              </a:xfrm>
              <a:blipFill>
                <a:blip r:embed="rId4"/>
                <a:stretch>
                  <a:fillRect l="-815" t="-2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492" y="1215698"/>
            <a:ext cx="9031012" cy="4803284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76989"/>
              </p:ext>
            </p:extLst>
          </p:nvPr>
        </p:nvGraphicFramePr>
        <p:xfrm>
          <a:off x="1524000" y="2038366"/>
          <a:ext cx="7008440" cy="3550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61">
                  <a:extLst>
                    <a:ext uri="{9D8B030D-6E8A-4147-A177-3AD203B41FA5}">
                      <a16:colId xmlns:a16="http://schemas.microsoft.com/office/drawing/2014/main" val="1731929901"/>
                    </a:ext>
                  </a:extLst>
                </a:gridCol>
                <a:gridCol w="3003771">
                  <a:extLst>
                    <a:ext uri="{9D8B030D-6E8A-4147-A177-3AD203B41FA5}">
                      <a16:colId xmlns:a16="http://schemas.microsoft.com/office/drawing/2014/main" val="3667498409"/>
                    </a:ext>
                  </a:extLst>
                </a:gridCol>
                <a:gridCol w="2753008">
                  <a:extLst>
                    <a:ext uri="{9D8B030D-6E8A-4147-A177-3AD203B41FA5}">
                      <a16:colId xmlns:a16="http://schemas.microsoft.com/office/drawing/2014/main" val="3050047304"/>
                    </a:ext>
                  </a:extLst>
                </a:gridCol>
              </a:tblGrid>
              <a:tr h="8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Team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Individual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050715"/>
                  </a:ext>
                </a:extLst>
              </a:tr>
              <a:tr h="1788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Top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1.89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1.17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0.62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2.04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1.25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0.62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465251"/>
                  </a:ext>
                </a:extLst>
              </a:tr>
              <a:tr h="893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Low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1.08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374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3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Prize structure in eSports follows tournament theory</a:t>
            </a:r>
          </a:p>
          <a:p>
            <a:r>
              <a:rPr lang="en-US" dirty="0"/>
              <a:t>There is a difference between the motivation of groups and individuals</a:t>
            </a:r>
          </a:p>
          <a:p>
            <a:r>
              <a:rPr lang="en-US" dirty="0"/>
              <a:t>This difference increases along with the reward and the status of the competition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3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Thank </a:t>
            </a:r>
            <a:r>
              <a:rPr lang="en-US" dirty="0"/>
              <a:t>you for your attention!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32" name="Picture 8" descr="http://ecx.images-amazon.com/images/I/31yOVsSGnGL._SY35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2396244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7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err="1">
                <a:solidFill>
                  <a:schemeClr val="bg1"/>
                </a:solidFill>
              </a:rPr>
              <a:t>eSport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dirty="0"/>
              <a:t>Competitive video gaming</a:t>
            </a:r>
          </a:p>
          <a:p>
            <a:r>
              <a:rPr lang="en-US" sz="4400" dirty="0"/>
              <a:t>The global eSports market is worth $748M and will reach $1.9B by 2018 (according to </a:t>
            </a:r>
            <a:r>
              <a:rPr lang="en-US" sz="4400" dirty="0" err="1"/>
              <a:t>SuperData</a:t>
            </a:r>
            <a:r>
              <a:rPr lang="en-US" sz="4400" dirty="0"/>
              <a:t> report)</a:t>
            </a:r>
          </a:p>
          <a:p>
            <a:r>
              <a:rPr lang="en-US" sz="4400" dirty="0"/>
              <a:t>Team or individual</a:t>
            </a:r>
          </a:p>
          <a:p>
            <a:r>
              <a:rPr lang="en-US" sz="4400" dirty="0"/>
              <a:t>Dota2, Counter-Strike, StarCraft, </a:t>
            </a:r>
            <a:r>
              <a:rPr lang="en-US" sz="4400" dirty="0" err="1"/>
              <a:t>WarCraft</a:t>
            </a:r>
            <a:r>
              <a:rPr lang="en-US" sz="4400" dirty="0"/>
              <a:t>…</a:t>
            </a:r>
          </a:p>
          <a:p>
            <a:r>
              <a:rPr lang="en-US" sz="4400" dirty="0" err="1"/>
              <a:t>Hamari</a:t>
            </a:r>
            <a:r>
              <a:rPr lang="en-US" sz="4400" dirty="0"/>
              <a:t> and </a:t>
            </a:r>
            <a:r>
              <a:rPr lang="en-US" sz="4400" dirty="0" err="1"/>
              <a:t>Sjöblom</a:t>
            </a:r>
            <a:r>
              <a:rPr lang="en-US" sz="4400" dirty="0"/>
              <a:t> (2015, p. 5) </a:t>
            </a:r>
            <a:endParaRPr lang="ru-RU" sz="4400" dirty="0"/>
          </a:p>
          <a:p>
            <a:pPr marL="0" lvl="0" indent="0">
              <a:buNone/>
            </a:pP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“a form of sports where the primary aspects of the sport are facilitated by electronic systems; the input of players and teams as well as the output of the eSports system are mediated by human-computer interfaces” </a:t>
            </a:r>
          </a:p>
          <a:p>
            <a:pPr lvl="0"/>
            <a:endParaRPr lang="en-US" sz="3600" dirty="0"/>
          </a:p>
          <a:p>
            <a:pPr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19-3046-4161-BCB7-9F8283D59D5C}" type="datetime1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7650" name="Picture 2" descr="https://scontent.xx.fbcdn.net/hphotos-xtp1/t31.0-8/11850675_983182685080522_843472917884541689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Question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71604" y="2428868"/>
            <a:ext cx="7115196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Does the prize distribution </a:t>
            </a:r>
          </a:p>
          <a:p>
            <a:pPr>
              <a:buNone/>
            </a:pPr>
            <a:r>
              <a:rPr lang="en-US" sz="3600" dirty="0"/>
              <a:t>in </a:t>
            </a:r>
            <a:r>
              <a:rPr lang="en-US" sz="3600" dirty="0" err="1"/>
              <a:t>eSport</a:t>
            </a:r>
            <a:r>
              <a:rPr lang="en-US" sz="3600" dirty="0"/>
              <a:t> tournaments </a:t>
            </a:r>
          </a:p>
          <a:p>
            <a:pPr>
              <a:buNone/>
            </a:pPr>
            <a:r>
              <a:rPr lang="en-US" sz="3600" dirty="0"/>
              <a:t>follows tournament theory?</a:t>
            </a:r>
          </a:p>
          <a:p>
            <a:endParaRPr lang="en-US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Tournament  theory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Reward structure is based on relative rank rather than absolute levels of output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Lazear</a:t>
            </a:r>
            <a:r>
              <a:rPr lang="en-US" sz="2800" dirty="0">
                <a:solidFill>
                  <a:schemeClr val="tx2"/>
                </a:solidFill>
              </a:rPr>
              <a:t> &amp; Rosen, 1981)</a:t>
            </a:r>
            <a:endParaRPr lang="en-US" dirty="0"/>
          </a:p>
          <a:p>
            <a:r>
              <a:rPr lang="en-US" dirty="0"/>
              <a:t>How NASCAR drivers balance risk taking and crowding as they square off to determine </a:t>
            </a:r>
            <a:r>
              <a:rPr lang="de-DE" dirty="0"/>
              <a:t>a </a:t>
            </a:r>
            <a:r>
              <a:rPr lang="de-DE" dirty="0" err="1"/>
              <a:t>winner</a:t>
            </a:r>
            <a:r>
              <a:rPr lang="de-DE" dirty="0"/>
              <a:t> </a:t>
            </a:r>
            <a:r>
              <a:rPr lang="de-DE" sz="2800" dirty="0">
                <a:solidFill>
                  <a:schemeClr val="tx2"/>
                </a:solidFill>
              </a:rPr>
              <a:t>(</a:t>
            </a:r>
            <a:r>
              <a:rPr lang="de-DE" sz="2800" dirty="0" err="1">
                <a:solidFill>
                  <a:schemeClr val="tx2"/>
                </a:solidFill>
              </a:rPr>
              <a:t>Bothner</a:t>
            </a:r>
            <a:r>
              <a:rPr lang="de-DE" sz="2800" dirty="0">
                <a:solidFill>
                  <a:schemeClr val="tx2"/>
                </a:solidFill>
              </a:rPr>
              <a:t>, Kang, &amp; Stuart, 2007)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en-US" dirty="0"/>
              <a:t>How judges sit on increasingly prestigious courts with the ultimate prize being the U.S. Supreme </a:t>
            </a:r>
            <a:r>
              <a:rPr lang="en-US" sz="3300" dirty="0"/>
              <a:t>Court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Choi</a:t>
            </a:r>
            <a:r>
              <a:rPr lang="en-US" sz="2800" dirty="0">
                <a:solidFill>
                  <a:schemeClr val="tx2"/>
                </a:solidFill>
              </a:rPr>
              <a:t> &amp; </a:t>
            </a:r>
            <a:r>
              <a:rPr lang="en-US" sz="2800" dirty="0" err="1">
                <a:solidFill>
                  <a:schemeClr val="tx2"/>
                </a:solidFill>
              </a:rPr>
              <a:t>Gulati</a:t>
            </a:r>
            <a:r>
              <a:rPr lang="en-US" sz="2800" dirty="0">
                <a:solidFill>
                  <a:schemeClr val="tx2"/>
                </a:solidFill>
              </a:rPr>
              <a:t>, 2004)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How contract growers vie to supply broiler chickens to Perdue and Tyson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Knoeber</a:t>
            </a:r>
            <a:r>
              <a:rPr lang="en-US" sz="2800" dirty="0">
                <a:solidFill>
                  <a:schemeClr val="tx2"/>
                </a:solidFill>
              </a:rPr>
              <a:t> &amp; Thurman, 1994)</a:t>
            </a:r>
          </a:p>
          <a:p>
            <a:r>
              <a:rPr lang="en-US" dirty="0"/>
              <a:t>Explains compensation structures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Messersmith</a:t>
            </a:r>
            <a:r>
              <a:rPr lang="en-US" sz="2800" dirty="0">
                <a:solidFill>
                  <a:schemeClr val="tx2"/>
                </a:solidFill>
              </a:rPr>
              <a:t>, Guthrie, </a:t>
            </a:r>
            <a:r>
              <a:rPr lang="en-US" sz="2800" dirty="0" err="1">
                <a:solidFill>
                  <a:schemeClr val="tx2"/>
                </a:solidFill>
              </a:rPr>
              <a:t>Ji</a:t>
            </a:r>
            <a:r>
              <a:rPr lang="en-US" sz="2800" dirty="0">
                <a:solidFill>
                  <a:schemeClr val="tx2"/>
                </a:solidFill>
              </a:rPr>
              <a:t>, &amp; Lee, 2011)</a:t>
            </a:r>
            <a:endParaRPr lang="en-US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980" y="6215082"/>
            <a:ext cx="718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Based on survey of Connelly, B. L., </a:t>
            </a:r>
            <a:r>
              <a:rPr lang="en-US" sz="1600" dirty="0" err="1"/>
              <a:t>Tihanyi</a:t>
            </a:r>
            <a:r>
              <a:rPr lang="en-US" sz="1600" dirty="0"/>
              <a:t>, L., Crook, T. R., &amp; </a:t>
            </a:r>
            <a:r>
              <a:rPr lang="en-US" sz="1600" dirty="0" err="1"/>
              <a:t>Gangloff</a:t>
            </a:r>
            <a:r>
              <a:rPr lang="en-US" sz="1600" dirty="0"/>
              <a:t>, K. A. (2014). </a:t>
            </a:r>
          </a:p>
        </p:txBody>
      </p:sp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Effort and prize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prize designed to maximize effort 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err="1">
                <a:solidFill>
                  <a:schemeClr val="tx2"/>
                </a:solidFill>
              </a:rPr>
              <a:t>Knoeber</a:t>
            </a:r>
            <a:r>
              <a:rPr lang="en-US" sz="2400" dirty="0">
                <a:solidFill>
                  <a:schemeClr val="tx2"/>
                </a:solidFill>
              </a:rPr>
              <a:t> and Thurman (</a:t>
            </a:r>
            <a:r>
              <a:rPr lang="ru-RU" sz="2400" dirty="0">
                <a:solidFill>
                  <a:schemeClr val="tx2"/>
                </a:solidFill>
              </a:rPr>
              <a:t>1994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Moldovanu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Sela</a:t>
            </a:r>
            <a:r>
              <a:rPr lang="en-US" sz="2400" dirty="0">
                <a:solidFill>
                  <a:schemeClr val="tx2"/>
                </a:solidFill>
              </a:rPr>
              <a:t> and Shi (2007))</a:t>
            </a:r>
          </a:p>
          <a:p>
            <a:pPr lvl="1"/>
            <a:r>
              <a:rPr lang="en-US" sz="2400" dirty="0"/>
              <a:t>Ehrenberg and </a:t>
            </a:r>
            <a:r>
              <a:rPr lang="en-US" sz="2400" dirty="0" err="1"/>
              <a:t>Bognanno</a:t>
            </a:r>
            <a:r>
              <a:rPr lang="en-US" sz="2400" dirty="0"/>
              <a:t> (1990a,b) – Golf</a:t>
            </a:r>
            <a:endParaRPr lang="ru-RU" sz="2400" dirty="0"/>
          </a:p>
          <a:p>
            <a:pPr lvl="1"/>
            <a:r>
              <a:rPr lang="en-US" sz="2400" dirty="0" err="1"/>
              <a:t>Bognanno</a:t>
            </a:r>
            <a:r>
              <a:rPr lang="en-US" sz="2400" dirty="0"/>
              <a:t> (1990)</a:t>
            </a:r>
            <a:r>
              <a:rPr lang="ru-RU" sz="2400" dirty="0"/>
              <a:t> – </a:t>
            </a:r>
            <a:r>
              <a:rPr lang="en-US" sz="2400" dirty="0"/>
              <a:t>Bowling </a:t>
            </a:r>
          </a:p>
          <a:p>
            <a:pPr lvl="1"/>
            <a:r>
              <a:rPr lang="en-US" sz="2400" dirty="0" err="1"/>
              <a:t>Fernie</a:t>
            </a:r>
            <a:r>
              <a:rPr lang="en-US" sz="2400" dirty="0"/>
              <a:t> and Metcalf (1996, 1999), Lynch and </a:t>
            </a:r>
            <a:r>
              <a:rPr lang="en-US" sz="2400" dirty="0" err="1"/>
              <a:t>Zax</a:t>
            </a:r>
            <a:r>
              <a:rPr lang="en-US" sz="2400" dirty="0"/>
              <a:t> (1998) – </a:t>
            </a:r>
            <a:r>
              <a:rPr lang="en-US" sz="2400" dirty="0" err="1"/>
              <a:t>horseriding</a:t>
            </a:r>
            <a:endParaRPr lang="en-US" sz="2400" dirty="0"/>
          </a:p>
          <a:p>
            <a:pPr lvl="1"/>
            <a:r>
              <a:rPr lang="en-US" sz="2400" dirty="0"/>
              <a:t>Lynch and </a:t>
            </a:r>
            <a:r>
              <a:rPr lang="en-US" sz="2400" dirty="0" err="1"/>
              <a:t>Zax</a:t>
            </a:r>
            <a:r>
              <a:rPr lang="en-US" sz="2400" dirty="0"/>
              <a:t> (2000), Maloney and McCormick (2000) – foot races</a:t>
            </a:r>
          </a:p>
          <a:p>
            <a:pPr lvl="1"/>
            <a:r>
              <a:rPr lang="en-US" sz="2400" dirty="0" err="1"/>
              <a:t>Prinz</a:t>
            </a:r>
            <a:r>
              <a:rPr lang="en-US" sz="2400" dirty="0"/>
              <a:t> (1999) – Ironman triathlon</a:t>
            </a:r>
          </a:p>
          <a:p>
            <a:pPr lvl="1"/>
            <a:endParaRPr lang="en-US" sz="2400" dirty="0"/>
          </a:p>
          <a:p>
            <a:pPr lvl="1"/>
            <a:endParaRPr lang="ru-RU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Prize spread optimization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Rosen (1986: 705-706)</a:t>
            </a:r>
            <a:r>
              <a:rPr lang="ru-RU" dirty="0"/>
              <a:t>:</a:t>
            </a:r>
          </a:p>
          <a:p>
            <a:endParaRPr lang="en-US" dirty="0"/>
          </a:p>
          <a:p>
            <a:r>
              <a:rPr lang="en-US" dirty="0"/>
              <a:t>the difference in prize (inter-rank spread) for the final stage contestants, relative to the lower stage contestants, should be extraordinarily large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function describing the relationship between prize and rank is convex</a:t>
            </a:r>
            <a:br>
              <a:rPr lang="en-US" dirty="0"/>
            </a:br>
            <a:endParaRPr lang="ru-RU" sz="2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048672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Data: games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781255"/>
              </p:ext>
            </p:extLst>
          </p:nvPr>
        </p:nvGraphicFramePr>
        <p:xfrm>
          <a:off x="382714" y="1308716"/>
          <a:ext cx="8378571" cy="51206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9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game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n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StarCraft II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2849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League of Legends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1458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Counter-Strike: Global Offensive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737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WarCraft III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685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Counter-Strike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546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Dota 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423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Quake Live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337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Hearthstone: Heroes of WarCraft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288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StarCraft: Brood War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281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28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Guild Wars 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51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10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1" y="1479550"/>
            <a:ext cx="5141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ru-RU" sz="2000" dirty="0">
                <a:solidFill>
                  <a:srgbClr val="20409A"/>
                </a:solidFill>
              </a:rPr>
            </a:br>
            <a:endParaRPr lang="ru-RU" sz="1200" dirty="0">
              <a:solidFill>
                <a:srgbClr val="20409A"/>
              </a:solidFill>
              <a:latin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19268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Data</a:t>
            </a:r>
            <a:r>
              <a:rPr lang="ru-RU" sz="3600" dirty="0">
                <a:solidFill>
                  <a:schemeClr val="bg1"/>
                </a:solidFill>
              </a:rPr>
              <a:t>: </a:t>
            </a:r>
            <a:r>
              <a:rPr lang="en-US" sz="3600" dirty="0">
                <a:solidFill>
                  <a:schemeClr val="bg1"/>
                </a:solidFill>
              </a:rPr>
              <a:t>countries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pPr/>
              <a:t>19.04.2016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942152"/>
              </p:ext>
            </p:extLst>
          </p:nvPr>
        </p:nvGraphicFramePr>
        <p:xfrm>
          <a:off x="382714" y="1308716"/>
          <a:ext cx="8378571" cy="47807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6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Country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Prize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48 873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43 396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42 312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32 855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26 726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589"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Russia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10 780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535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598</Words>
  <Application>Microsoft Office PowerPoint</Application>
  <PresentationFormat>Экран (4:3)</PresentationFormat>
  <Paragraphs>247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Myriad Pro</vt:lpstr>
      <vt:lpstr>Times New Roman</vt:lpstr>
      <vt:lpstr>Тема Office</vt:lpstr>
      <vt:lpstr>Prize Structure in eSport Tournaments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Raros</dc:creator>
  <cp:lastModifiedBy>Petr Parshakov</cp:lastModifiedBy>
  <cp:revision>144</cp:revision>
  <dcterms:created xsi:type="dcterms:W3CDTF">2014-11-08T08:08:01Z</dcterms:created>
  <dcterms:modified xsi:type="dcterms:W3CDTF">2016-04-19T06:23:11Z</dcterms:modified>
</cp:coreProperties>
</file>