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96" r:id="rId3"/>
    <p:sldId id="297" r:id="rId4"/>
    <p:sldId id="299" r:id="rId5"/>
    <p:sldId id="298" r:id="rId6"/>
    <p:sldId id="300" r:id="rId7"/>
    <p:sldId id="301" r:id="rId8"/>
    <p:sldId id="302" r:id="rId9"/>
    <p:sldId id="303" r:id="rId10"/>
    <p:sldId id="310" r:id="rId11"/>
    <p:sldId id="311" r:id="rId12"/>
    <p:sldId id="304" r:id="rId13"/>
    <p:sldId id="307" r:id="rId14"/>
    <p:sldId id="309" r:id="rId15"/>
    <p:sldId id="308" r:id="rId16"/>
    <p:sldId id="306" r:id="rId17"/>
    <p:sldId id="305" r:id="rId18"/>
    <p:sldId id="312" r:id="rId19"/>
    <p:sldId id="313" r:id="rId20"/>
    <p:sldId id="314" r:id="rId21"/>
    <p:sldId id="315" r:id="rId22"/>
    <p:sldId id="31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Lopez Iturriaga" initials="FL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62" d="100"/>
          <a:sy n="62" d="100"/>
        </p:scale>
        <p:origin x="30" y="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F3EE-4605-4A55-B37D-EB5C65EAB0F0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97E-EBF1-4B91-85C0-F66ADADE710F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0374-6996-456B-8822-B114BF6C831F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6176-FBF8-4849-A581-AC035458F840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B397-4782-4883-A233-E7140AAA4AAF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8AF-66B6-4A3B-AA6F-11999D93E76B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E1-9F60-480F-8267-CD1DCF14DF70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FF78-BDBC-4F8F-9D07-4EC84E5D6FC5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8201-FDB2-464D-B297-F4792514ED58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74C-746A-4DAE-8BBD-03B2998F1867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F6EE-7440-40F1-A035-9E8AD555E85F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001E-8A7B-42AA-940C-B8B987CEDFE4}" type="datetime1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Determinants of Governmental Support of Russian Companies</a:t>
            </a:r>
            <a:br>
              <a:rPr lang="en-US" dirty="0"/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800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Dennis Coates, </a:t>
            </a:r>
            <a:r>
              <a:rPr lang="en-US" sz="3400" dirty="0" err="1"/>
              <a:t>Iuliia</a:t>
            </a:r>
            <a:r>
              <a:rPr lang="en-US" sz="3400" dirty="0"/>
              <a:t> </a:t>
            </a:r>
            <a:r>
              <a:rPr lang="en-US" sz="3400" dirty="0" err="1"/>
              <a:t>Naidenova</a:t>
            </a:r>
            <a:r>
              <a:rPr lang="en-US" sz="3400" dirty="0"/>
              <a:t>, Petr </a:t>
            </a:r>
            <a:r>
              <a:rPr lang="en-US" sz="3400" dirty="0" err="1"/>
              <a:t>Parshakov</a:t>
            </a:r>
            <a:endParaRPr lang="en-US" sz="3400" dirty="0"/>
          </a:p>
          <a:p>
            <a:r>
              <a:rPr lang="en-US" sz="2800" dirty="0"/>
              <a:t>February 28, 2016</a:t>
            </a:r>
          </a:p>
          <a:p>
            <a:endParaRPr lang="en-US" sz="2800" dirty="0"/>
          </a:p>
          <a:p>
            <a:r>
              <a:rPr lang="en-US" sz="2600" dirty="0"/>
              <a:t>This work/article is an output of a research project implemented as part of the Basic Research Program at the National Research University Higher School of Economics (HSE).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Procurement contracts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152719"/>
              </p:ext>
            </p:extLst>
          </p:nvPr>
        </p:nvGraphicFramePr>
        <p:xfrm>
          <a:off x="1115616" y="1988841"/>
          <a:ext cx="6984775" cy="2952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177808852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27095679"/>
                    </a:ext>
                  </a:extLst>
                </a:gridCol>
                <a:gridCol w="1048812">
                  <a:extLst>
                    <a:ext uri="{9D8B030D-6E8A-4147-A177-3AD203B41FA5}">
                      <a16:colId xmlns:a16="http://schemas.microsoft.com/office/drawing/2014/main" val="3205862057"/>
                    </a:ext>
                  </a:extLst>
                </a:gridCol>
                <a:gridCol w="607371">
                  <a:extLst>
                    <a:ext uri="{9D8B030D-6E8A-4147-A177-3AD203B41FA5}">
                      <a16:colId xmlns:a16="http://schemas.microsoft.com/office/drawing/2014/main" val="498246987"/>
                    </a:ext>
                  </a:extLst>
                </a:gridCol>
              </a:tblGrid>
              <a:tr h="49205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Table 4: Procurement contracts completed last year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45024"/>
                  </a:ext>
                </a:extLst>
              </a:tr>
              <a:tr h="984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Freq.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Percent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Cum.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4494069"/>
                  </a:ext>
                </a:extLst>
              </a:tr>
              <a:tr h="49205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1,572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75.14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75.14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3088988"/>
                  </a:ext>
                </a:extLst>
              </a:tr>
              <a:tr h="49205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520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24.86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54138634"/>
                  </a:ext>
                </a:extLst>
              </a:tr>
              <a:tr h="492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Total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2,092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100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323425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0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Support and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Support more from regional and local than federal government</a:t>
            </a:r>
          </a:p>
          <a:p>
            <a:pPr lvl="1"/>
            <a:r>
              <a:rPr lang="en-US" dirty="0"/>
              <a:t>More so in organizational support</a:t>
            </a:r>
          </a:p>
          <a:p>
            <a:pPr lvl="1"/>
            <a:r>
              <a:rPr lang="en-US" dirty="0"/>
              <a:t>Few get support from all levels of government</a:t>
            </a:r>
          </a:p>
          <a:p>
            <a:pPr lvl="1"/>
            <a:r>
              <a:rPr lang="en-US" dirty="0"/>
              <a:t>Support of each type positively correlated</a:t>
            </a:r>
          </a:p>
          <a:p>
            <a:r>
              <a:rPr lang="en-US" dirty="0"/>
              <a:t>About one-quarter completed procurement contracts</a:t>
            </a:r>
          </a:p>
          <a:p>
            <a:pPr lvl="1"/>
            <a:r>
              <a:rPr lang="en-US" dirty="0"/>
              <a:t>Financial and, especially, organizational support correlated with completed procurement</a:t>
            </a:r>
          </a:p>
          <a:p>
            <a:pPr lvl="1"/>
            <a:r>
              <a:rPr lang="en-US" dirty="0"/>
              <a:t>Procurement contracts may be a third kind of support</a:t>
            </a:r>
          </a:p>
          <a:p>
            <a:pPr lvl="1"/>
            <a:r>
              <a:rPr lang="en-US" dirty="0"/>
              <a:t>Not available by level of government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9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Bribery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18394"/>
              </p:ext>
            </p:extLst>
          </p:nvPr>
        </p:nvGraphicFramePr>
        <p:xfrm>
          <a:off x="971601" y="1772814"/>
          <a:ext cx="7200798" cy="396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3050">
                  <a:extLst>
                    <a:ext uri="{9D8B030D-6E8A-4147-A177-3AD203B41FA5}">
                      <a16:colId xmlns:a16="http://schemas.microsoft.com/office/drawing/2014/main" val="707198087"/>
                    </a:ext>
                  </a:extLst>
                </a:gridCol>
                <a:gridCol w="1292870">
                  <a:extLst>
                    <a:ext uri="{9D8B030D-6E8A-4147-A177-3AD203B41FA5}">
                      <a16:colId xmlns:a16="http://schemas.microsoft.com/office/drawing/2014/main" val="300572549"/>
                    </a:ext>
                  </a:extLst>
                </a:gridCol>
                <a:gridCol w="1702008">
                  <a:extLst>
                    <a:ext uri="{9D8B030D-6E8A-4147-A177-3AD203B41FA5}">
                      <a16:colId xmlns:a16="http://schemas.microsoft.com/office/drawing/2014/main" val="438424900"/>
                    </a:ext>
                  </a:extLst>
                </a:gridCol>
                <a:gridCol w="1292870">
                  <a:extLst>
                    <a:ext uri="{9D8B030D-6E8A-4147-A177-3AD203B41FA5}">
                      <a16:colId xmlns:a16="http://schemas.microsoft.com/office/drawing/2014/main" val="4131025940"/>
                    </a:ext>
                  </a:extLst>
                </a:gridCol>
              </a:tblGrid>
              <a:tr h="440049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Table 5: Bribery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61464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Freq.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Percent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Cum.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4355688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Always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6.69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6.69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97921199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Often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8.89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15.58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2050112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Sometimes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18.07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33.65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6024085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Never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24.57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58.22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19046102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Do not know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28.15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86.38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6415345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 answer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13.62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0095237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2,092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0682168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4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220022"/>
              </p:ext>
            </p:extLst>
          </p:nvPr>
        </p:nvGraphicFramePr>
        <p:xfrm>
          <a:off x="611559" y="1988842"/>
          <a:ext cx="7704857" cy="3744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0050">
                  <a:extLst>
                    <a:ext uri="{9D8B030D-6E8A-4147-A177-3AD203B41FA5}">
                      <a16:colId xmlns:a16="http://schemas.microsoft.com/office/drawing/2014/main" val="796397614"/>
                    </a:ext>
                  </a:extLst>
                </a:gridCol>
                <a:gridCol w="1274363">
                  <a:extLst>
                    <a:ext uri="{9D8B030D-6E8A-4147-A177-3AD203B41FA5}">
                      <a16:colId xmlns:a16="http://schemas.microsoft.com/office/drawing/2014/main" val="3073748713"/>
                    </a:ext>
                  </a:extLst>
                </a:gridCol>
                <a:gridCol w="1676081">
                  <a:extLst>
                    <a:ext uri="{9D8B030D-6E8A-4147-A177-3AD203B41FA5}">
                      <a16:colId xmlns:a16="http://schemas.microsoft.com/office/drawing/2014/main" val="3573736151"/>
                    </a:ext>
                  </a:extLst>
                </a:gridCol>
                <a:gridCol w="1274363">
                  <a:extLst>
                    <a:ext uri="{9D8B030D-6E8A-4147-A177-3AD203B41FA5}">
                      <a16:colId xmlns:a16="http://schemas.microsoft.com/office/drawing/2014/main" val="1783450811"/>
                    </a:ext>
                  </a:extLst>
                </a:gridCol>
              </a:tblGrid>
              <a:tr h="340401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Table 6: Federal Region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1452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Freq.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Percent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Cum.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3163899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Central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539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25.76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25.76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5132674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Northwest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330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15.77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41.54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0138083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Volga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566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27.06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68.59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21136381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Southern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184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8.8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77.39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3708077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North Caucasus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25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1.2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78.59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990490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Ural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206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9.85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88.43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705046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Siberia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193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9.23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97.66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12577113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Far East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2.34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5450428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Total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2,092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100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614532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9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Content Placeholder 4" descr="C:\Users\dcoat\Downloads\rufr_map_full_eng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849694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4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Sectors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091704"/>
              </p:ext>
            </p:extLst>
          </p:nvPr>
        </p:nvGraphicFramePr>
        <p:xfrm>
          <a:off x="755575" y="1808258"/>
          <a:ext cx="6912769" cy="4141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6789">
                  <a:extLst>
                    <a:ext uri="{9D8B030D-6E8A-4147-A177-3AD203B41FA5}">
                      <a16:colId xmlns:a16="http://schemas.microsoft.com/office/drawing/2014/main" val="401929673"/>
                    </a:ext>
                  </a:extLst>
                </a:gridCol>
                <a:gridCol w="758610">
                  <a:extLst>
                    <a:ext uri="{9D8B030D-6E8A-4147-A177-3AD203B41FA5}">
                      <a16:colId xmlns:a16="http://schemas.microsoft.com/office/drawing/2014/main" val="2669236412"/>
                    </a:ext>
                  </a:extLst>
                </a:gridCol>
                <a:gridCol w="998760">
                  <a:extLst>
                    <a:ext uri="{9D8B030D-6E8A-4147-A177-3AD203B41FA5}">
                      <a16:colId xmlns:a16="http://schemas.microsoft.com/office/drawing/2014/main" val="222392278"/>
                    </a:ext>
                  </a:extLst>
                </a:gridCol>
                <a:gridCol w="758610">
                  <a:extLst>
                    <a:ext uri="{9D8B030D-6E8A-4147-A177-3AD203B41FA5}">
                      <a16:colId xmlns:a16="http://schemas.microsoft.com/office/drawing/2014/main" val="605701588"/>
                    </a:ext>
                  </a:extLst>
                </a:gridCol>
              </a:tblGrid>
              <a:tr h="345085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Table 8: Sector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75975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Freq.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Percent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Cum.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47363976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Food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475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22.71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22.71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7696193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Textiles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181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8.65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31.36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3157606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Wood products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240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11.47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42.83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3344474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Chemicals/petroleum products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10.52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53.35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234674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Other nonmetallic products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179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8.56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61.9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4669260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Metallurgical production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259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12.38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74.28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1015284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Machinery and equipment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276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13.19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87.48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1233950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Electronics and optical equipment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145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6.93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94.41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9509337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Manufacture of transport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117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5.59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9900945"/>
                  </a:ext>
                </a:extLst>
              </a:tr>
              <a:tr h="34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Total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2,092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100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121169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choice issues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cap="all" dirty="0"/>
              <a:t>Indicate </a:t>
            </a:r>
            <a:r>
              <a:rPr lang="en-US" sz="1800" b="1" u="sng" cap="all" dirty="0"/>
              <a:t>the PRIMARY factors</a:t>
            </a:r>
            <a:r>
              <a:rPr lang="en-US" sz="1800" cap="all" dirty="0"/>
              <a:t> PREVENTING the growth of your firm </a:t>
            </a:r>
          </a:p>
          <a:p>
            <a:pPr lvl="1"/>
            <a:r>
              <a:rPr lang="en-US" sz="1900" dirty="0"/>
              <a:t>Lack of demand (27%)</a:t>
            </a:r>
          </a:p>
          <a:p>
            <a:pPr lvl="1"/>
            <a:r>
              <a:rPr lang="en-US" sz="1900" dirty="0"/>
              <a:t>Financial constraints (42%)</a:t>
            </a:r>
          </a:p>
          <a:p>
            <a:pPr lvl="1"/>
            <a:r>
              <a:rPr lang="en-US" sz="1900" b="1" dirty="0" err="1"/>
              <a:t>Labour</a:t>
            </a:r>
            <a:r>
              <a:rPr lang="en-US" sz="1900" b="1" dirty="0"/>
              <a:t> market regulations (for example, regulation of the employment, layoffs, salaries, payroll, etc.) (13%)</a:t>
            </a:r>
          </a:p>
          <a:p>
            <a:pPr lvl="1"/>
            <a:r>
              <a:rPr lang="en-US" sz="1900" b="1" dirty="0"/>
              <a:t>Legislative or bureaucratic restrictions (for example, licensing, technical regulations, etc.) (20%)</a:t>
            </a:r>
          </a:p>
          <a:p>
            <a:pPr lvl="1"/>
            <a:r>
              <a:rPr lang="en-US" sz="1900" dirty="0"/>
              <a:t>Lack of skilled workers (31%)</a:t>
            </a:r>
          </a:p>
          <a:p>
            <a:pPr lvl="1"/>
            <a:r>
              <a:rPr lang="en-US" sz="1900" dirty="0"/>
              <a:t>Lack of technical staff (15%)</a:t>
            </a:r>
          </a:p>
          <a:p>
            <a:pPr lvl="1"/>
            <a:r>
              <a:rPr lang="en-US" sz="1900" dirty="0"/>
              <a:t>Lack of skilled managers and/or organizational resources (11%)</a:t>
            </a:r>
          </a:p>
          <a:p>
            <a:pPr lvl="1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13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Results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Highly positively correlated errors, especially between financial and organizational support</a:t>
            </a:r>
          </a:p>
          <a:p>
            <a:r>
              <a:rPr lang="en-US" dirty="0"/>
              <a:t>Few individually significant coefficients</a:t>
            </a:r>
          </a:p>
          <a:p>
            <a:r>
              <a:rPr lang="en-US" dirty="0"/>
              <a:t>Joint significance of some variable groups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8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Joint hypotheses - </a:t>
            </a:r>
            <a:r>
              <a:rPr lang="en-US" sz="3600" dirty="0" err="1"/>
              <a:t>triprobit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City type all zero – p=0.2648</a:t>
            </a:r>
          </a:p>
          <a:p>
            <a:pPr lvl="1"/>
            <a:r>
              <a:rPr lang="en-US" dirty="0"/>
              <a:t>None individually</a:t>
            </a:r>
          </a:p>
          <a:p>
            <a:r>
              <a:rPr lang="en-US" dirty="0"/>
              <a:t>Industry type coefficients all zero - p=0.6777</a:t>
            </a:r>
          </a:p>
          <a:p>
            <a:pPr lvl="1"/>
            <a:r>
              <a:rPr lang="en-US" dirty="0"/>
              <a:t>None individually</a:t>
            </a:r>
          </a:p>
          <a:p>
            <a:r>
              <a:rPr lang="en-US" dirty="0"/>
              <a:t>Export type coefficients all zero – p=0.3125</a:t>
            </a:r>
          </a:p>
          <a:p>
            <a:pPr lvl="1"/>
            <a:r>
              <a:rPr lang="en-US" dirty="0"/>
              <a:t>Export components positive in fin and org support</a:t>
            </a:r>
          </a:p>
          <a:p>
            <a:r>
              <a:rPr lang="en-US" dirty="0"/>
              <a:t>Ownership type coefficients all zero – p=0.1349</a:t>
            </a:r>
          </a:p>
          <a:p>
            <a:pPr lvl="1"/>
            <a:r>
              <a:rPr lang="en-US" dirty="0"/>
              <a:t>CEO owns stake positive in fin and org support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936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Joint hypotheses - </a:t>
            </a:r>
            <a:r>
              <a:rPr lang="en-US" sz="3200" dirty="0" err="1"/>
              <a:t>triprobit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 coefficients all zero – p=0.0000</a:t>
            </a:r>
          </a:p>
          <a:p>
            <a:pPr lvl="1"/>
            <a:r>
              <a:rPr lang="en-US" dirty="0"/>
              <a:t>North Caucasus </a:t>
            </a:r>
            <a:r>
              <a:rPr lang="en-US" dirty="0" err="1"/>
              <a:t>pos</a:t>
            </a:r>
            <a:r>
              <a:rPr lang="en-US" dirty="0"/>
              <a:t> in org</a:t>
            </a:r>
          </a:p>
          <a:p>
            <a:pPr lvl="1"/>
            <a:r>
              <a:rPr lang="en-US" dirty="0"/>
              <a:t>Central, Volga and Ural </a:t>
            </a:r>
            <a:r>
              <a:rPr lang="en-US" dirty="0" err="1"/>
              <a:t>neg</a:t>
            </a:r>
            <a:r>
              <a:rPr lang="en-US" dirty="0"/>
              <a:t> in procure</a:t>
            </a:r>
          </a:p>
          <a:p>
            <a:r>
              <a:rPr lang="en-US" dirty="0"/>
              <a:t>Sector coefficients all zero – p=0.0001</a:t>
            </a:r>
          </a:p>
          <a:p>
            <a:pPr lvl="1"/>
            <a:r>
              <a:rPr lang="en-US" dirty="0"/>
              <a:t>Non-metal prod negative in finance</a:t>
            </a:r>
          </a:p>
          <a:p>
            <a:pPr lvl="1"/>
            <a:r>
              <a:rPr lang="en-US" dirty="0"/>
              <a:t>Metallurgical prod negative in organization</a:t>
            </a:r>
          </a:p>
          <a:p>
            <a:pPr lvl="1"/>
            <a:r>
              <a:rPr lang="en-US" dirty="0"/>
              <a:t>Food negative in procurement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1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8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Industrial Policy</a:t>
            </a:r>
          </a:p>
          <a:p>
            <a:pPr lvl="1" algn="just"/>
            <a:r>
              <a:rPr lang="en-US" dirty="0" err="1"/>
              <a:t>Rodrik</a:t>
            </a:r>
            <a:r>
              <a:rPr lang="en-US" dirty="0"/>
              <a:t> (2004): </a:t>
            </a:r>
          </a:p>
          <a:p>
            <a:pPr lvl="2" algn="just"/>
            <a:r>
              <a:rPr lang="en-US" dirty="0"/>
              <a:t>Not about specific industries but about overcoming externalities</a:t>
            </a:r>
          </a:p>
          <a:p>
            <a:pPr lvl="2" algn="just"/>
            <a:r>
              <a:rPr lang="en-US" dirty="0"/>
              <a:t>Support to encourage risk-taking – new products, new markets or new activities</a:t>
            </a:r>
          </a:p>
          <a:p>
            <a:pPr lvl="2" algn="just"/>
            <a:r>
              <a:rPr lang="en-US" dirty="0"/>
              <a:t>Not necessarily for export</a:t>
            </a:r>
          </a:p>
          <a:p>
            <a:pPr lvl="1" algn="just"/>
            <a:r>
              <a:rPr lang="en-US" dirty="0"/>
              <a:t>Public choice critique</a:t>
            </a:r>
          </a:p>
          <a:p>
            <a:pPr lvl="2" algn="just"/>
            <a:r>
              <a:rPr lang="en-US" dirty="0"/>
              <a:t>Rent seeking</a:t>
            </a:r>
          </a:p>
          <a:p>
            <a:pPr lvl="1" algn="just"/>
            <a:endParaRPr lang="en-US" dirty="0"/>
          </a:p>
          <a:p>
            <a:pPr lvl="1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26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Joint hypotheses - </a:t>
            </a:r>
            <a:r>
              <a:rPr lang="en-US" sz="3200" dirty="0" err="1"/>
              <a:t>triprobit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Bribery coefficients all zero – p=0.0000</a:t>
            </a:r>
          </a:p>
          <a:p>
            <a:pPr lvl="1"/>
            <a:r>
              <a:rPr lang="en-US" dirty="0"/>
              <a:t>None in fin; 2 of 5 in org; 4 of 5 in procurement</a:t>
            </a:r>
          </a:p>
          <a:p>
            <a:pPr lvl="1"/>
            <a:r>
              <a:rPr lang="en-US" dirty="0"/>
              <a:t>All negative relative to No bribe</a:t>
            </a:r>
          </a:p>
          <a:p>
            <a:r>
              <a:rPr lang="en-US" dirty="0"/>
              <a:t>Barrier coefficients all zero – p=0.0004</a:t>
            </a:r>
          </a:p>
          <a:p>
            <a:pPr lvl="1"/>
            <a:r>
              <a:rPr lang="en-US" dirty="0"/>
              <a:t>Licensing and skill managers </a:t>
            </a:r>
            <a:r>
              <a:rPr lang="en-US" dirty="0" err="1"/>
              <a:t>pos</a:t>
            </a:r>
            <a:r>
              <a:rPr lang="en-US" dirty="0"/>
              <a:t> in fin</a:t>
            </a:r>
          </a:p>
          <a:p>
            <a:pPr lvl="1"/>
            <a:r>
              <a:rPr lang="en-US" dirty="0"/>
              <a:t>Skilled managers </a:t>
            </a:r>
            <a:r>
              <a:rPr lang="en-US" dirty="0" err="1"/>
              <a:t>pos</a:t>
            </a:r>
            <a:r>
              <a:rPr lang="en-US" dirty="0"/>
              <a:t> in procurement</a:t>
            </a:r>
          </a:p>
          <a:p>
            <a:r>
              <a:rPr lang="en-US" dirty="0"/>
              <a:t>Employees coefficients all zero – p=0.0000</a:t>
            </a:r>
          </a:p>
          <a:p>
            <a:pPr lvl="1"/>
            <a:r>
              <a:rPr lang="en-US" dirty="0"/>
              <a:t>Fewer than 101 workers never sig.</a:t>
            </a:r>
          </a:p>
          <a:p>
            <a:pPr lvl="1"/>
            <a:r>
              <a:rPr lang="en-US" dirty="0"/>
              <a:t>500-1000 </a:t>
            </a:r>
            <a:r>
              <a:rPr lang="en-US" dirty="0" err="1"/>
              <a:t>pos</a:t>
            </a:r>
            <a:r>
              <a:rPr lang="en-US" dirty="0"/>
              <a:t> in fin and org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21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Joint hypotheses - </a:t>
            </a:r>
            <a:r>
              <a:rPr lang="en-US" sz="3200" dirty="0" err="1"/>
              <a:t>triprobit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Employees coefficients all zero – p=0.0000</a:t>
            </a:r>
          </a:p>
          <a:p>
            <a:pPr lvl="1"/>
            <a:r>
              <a:rPr lang="en-US" dirty="0"/>
              <a:t>Fewer than 101 workers never sig.</a:t>
            </a:r>
          </a:p>
          <a:p>
            <a:pPr lvl="1"/>
            <a:r>
              <a:rPr lang="en-US" dirty="0"/>
              <a:t>100-500 </a:t>
            </a:r>
            <a:r>
              <a:rPr lang="en-US" dirty="0" err="1"/>
              <a:t>pos</a:t>
            </a:r>
            <a:r>
              <a:rPr lang="en-US" dirty="0"/>
              <a:t> in org</a:t>
            </a:r>
          </a:p>
          <a:p>
            <a:pPr lvl="1"/>
            <a:r>
              <a:rPr lang="en-US" dirty="0"/>
              <a:t>500-1000 </a:t>
            </a:r>
            <a:r>
              <a:rPr lang="en-US" dirty="0" err="1"/>
              <a:t>pos</a:t>
            </a:r>
            <a:r>
              <a:rPr lang="en-US" dirty="0"/>
              <a:t> in fin and org</a:t>
            </a:r>
          </a:p>
          <a:p>
            <a:pPr lvl="1"/>
            <a:r>
              <a:rPr lang="en-US" dirty="0"/>
              <a:t>1000-10000 </a:t>
            </a:r>
            <a:r>
              <a:rPr lang="en-US" dirty="0" err="1"/>
              <a:t>pos</a:t>
            </a:r>
            <a:r>
              <a:rPr lang="en-US" dirty="0"/>
              <a:t> in org and procure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3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Conclusions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 to infer export led strategy</a:t>
            </a:r>
          </a:p>
          <a:p>
            <a:r>
              <a:rPr lang="en-US" dirty="0"/>
              <a:t>Target may be mid to large employers</a:t>
            </a:r>
          </a:p>
          <a:p>
            <a:r>
              <a:rPr lang="en-US" dirty="0"/>
              <a:t>Target may be firms harmed by other policy</a:t>
            </a:r>
          </a:p>
          <a:p>
            <a:r>
              <a:rPr lang="en-US" dirty="0"/>
              <a:t>Regions matter – at least for procurement</a:t>
            </a:r>
          </a:p>
          <a:p>
            <a:r>
              <a:rPr lang="en-US" dirty="0"/>
              <a:t>Bribery matters – especially for procurement</a:t>
            </a:r>
          </a:p>
          <a:p>
            <a:r>
              <a:rPr lang="en-US" dirty="0"/>
              <a:t>NOT the IP that </a:t>
            </a:r>
            <a:r>
              <a:rPr lang="en-US" dirty="0" err="1"/>
              <a:t>Rodrik</a:t>
            </a:r>
            <a:r>
              <a:rPr lang="en-US" dirty="0"/>
              <a:t> emphasizes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1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question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dirty="0"/>
              <a:t>Does support for Russian firms follow the IP or the PC paradigm?</a:t>
            </a:r>
          </a:p>
          <a:p>
            <a:pPr lvl="1"/>
            <a:r>
              <a:rPr lang="en-US" dirty="0"/>
              <a:t>What factors influence whether a Russian firm gets financial support from government in Russia?</a:t>
            </a:r>
          </a:p>
          <a:p>
            <a:pPr lvl="1"/>
            <a:r>
              <a:rPr lang="en-US" dirty="0"/>
              <a:t>What factors influence whether a Russian firm gets organizational support from government in Russia?</a:t>
            </a:r>
          </a:p>
          <a:p>
            <a:pPr lvl="1"/>
            <a:r>
              <a:rPr lang="en-US" dirty="0"/>
              <a:t>Federal, Regional and Local governments provide support</a:t>
            </a:r>
          </a:p>
          <a:p>
            <a:pPr lvl="1"/>
            <a:r>
              <a:rPr lang="en-US" dirty="0"/>
              <a:t>Does corruption influence support?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5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Probit</a:t>
            </a:r>
            <a:r>
              <a:rPr lang="en-US" dirty="0"/>
              <a:t> and bivariate </a:t>
            </a:r>
            <a:r>
              <a:rPr lang="en-US" dirty="0" err="1"/>
              <a:t>probit</a:t>
            </a:r>
            <a:r>
              <a:rPr lang="en-US" dirty="0"/>
              <a:t> analysis of probability of receiving financial or organizational support</a:t>
            </a:r>
          </a:p>
          <a:p>
            <a:pPr lvl="1"/>
            <a:r>
              <a:rPr lang="en-US" dirty="0"/>
              <a:t>Each level of government</a:t>
            </a:r>
          </a:p>
          <a:p>
            <a:r>
              <a:rPr lang="en-US" dirty="0"/>
              <a:t>Role of having government contract</a:t>
            </a:r>
          </a:p>
          <a:p>
            <a:pPr lvl="1"/>
            <a:r>
              <a:rPr lang="en-US" dirty="0"/>
              <a:t>Possibly endogenous</a:t>
            </a:r>
          </a:p>
          <a:p>
            <a:pPr lvl="1"/>
            <a:r>
              <a:rPr lang="en-US" dirty="0" err="1"/>
              <a:t>Trivariate</a:t>
            </a:r>
            <a:r>
              <a:rPr lang="en-US" dirty="0"/>
              <a:t> </a:t>
            </a:r>
            <a:r>
              <a:rPr lang="en-US" dirty="0" err="1"/>
              <a:t>probit</a:t>
            </a:r>
            <a:endParaRPr lang="en-US" dirty="0"/>
          </a:p>
          <a:p>
            <a:r>
              <a:rPr lang="en-US" dirty="0"/>
              <a:t>Importance of bribery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“Russian Firms in a Global Environment” </a:t>
            </a:r>
            <a:r>
              <a:rPr lang="en-US" dirty="0" err="1"/>
              <a:t>RuFiGE</a:t>
            </a:r>
            <a:endParaRPr lang="en-US" dirty="0"/>
          </a:p>
          <a:p>
            <a:pPr lvl="1"/>
            <a:r>
              <a:rPr lang="en-US" dirty="0"/>
              <a:t>EFIGE is template for the survey</a:t>
            </a:r>
          </a:p>
          <a:p>
            <a:r>
              <a:rPr lang="en-US" dirty="0"/>
              <a:t>face-to-face interviews</a:t>
            </a:r>
          </a:p>
          <a:p>
            <a:pPr lvl="1"/>
            <a:r>
              <a:rPr lang="en-US" dirty="0"/>
              <a:t> conducted by marketing company GFK-Rus.  </a:t>
            </a:r>
          </a:p>
          <a:p>
            <a:pPr lvl="1"/>
            <a:r>
              <a:rPr lang="en-US" dirty="0"/>
              <a:t>financial year 2013</a:t>
            </a:r>
          </a:p>
          <a:p>
            <a:pPr lvl="1"/>
            <a:r>
              <a:rPr lang="en-US" dirty="0"/>
              <a:t>2,092 plants, </a:t>
            </a:r>
          </a:p>
          <a:p>
            <a:pPr lvl="2"/>
            <a:r>
              <a:rPr lang="en-US" dirty="0"/>
              <a:t>1,181 with 10-100 workers and </a:t>
            </a:r>
          </a:p>
          <a:p>
            <a:pPr lvl="2"/>
            <a:r>
              <a:rPr lang="en-US" dirty="0"/>
              <a:t>911 plants with more than 100 workers.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4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Six core subjects of survey</a:t>
            </a:r>
          </a:p>
          <a:p>
            <a:pPr lvl="1"/>
            <a:r>
              <a:rPr lang="en-US" dirty="0"/>
              <a:t>organizational structure and ownership </a:t>
            </a:r>
          </a:p>
          <a:p>
            <a:pPr lvl="1"/>
            <a:r>
              <a:rPr lang="en-US" dirty="0"/>
              <a:t>workforce </a:t>
            </a:r>
          </a:p>
          <a:p>
            <a:pPr lvl="1"/>
            <a:r>
              <a:rPr lang="en-US" dirty="0"/>
              <a:t>investment and technological innovation </a:t>
            </a:r>
          </a:p>
          <a:p>
            <a:pPr lvl="1"/>
            <a:r>
              <a:rPr lang="en-US" dirty="0"/>
              <a:t>trade and internationalization </a:t>
            </a:r>
          </a:p>
          <a:p>
            <a:pPr lvl="1"/>
            <a:r>
              <a:rPr lang="en-US" dirty="0"/>
              <a:t>market structure and competition </a:t>
            </a:r>
          </a:p>
          <a:p>
            <a:pPr lvl="1"/>
            <a:r>
              <a:rPr lang="en-US" dirty="0"/>
              <a:t>business climate and business-state relations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2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questions</a:t>
            </a:r>
          </a:p>
          <a:p>
            <a:pPr lvl="1"/>
            <a:r>
              <a:rPr lang="en-US" dirty="0"/>
              <a:t>Has your enterprise received financial support from federal, regional and local authorities during the last two years (2012-2013)? </a:t>
            </a:r>
            <a:endParaRPr lang="en-US" sz="2400" dirty="0"/>
          </a:p>
          <a:p>
            <a:pPr lvl="1"/>
            <a:r>
              <a:rPr lang="en-US" dirty="0"/>
              <a:t>Has your enterprise received organizational support from federal, regional and local authorities during the last two years (2012-2013)?</a:t>
            </a:r>
          </a:p>
          <a:p>
            <a:pPr lvl="2"/>
            <a:r>
              <a:rPr lang="en-US" dirty="0"/>
              <a:t>“assistance in contacts with Russian and foreign partners, assistance in contacts with other government agencies, in attracting investors and others.”  </a:t>
            </a:r>
            <a:endParaRPr lang="en-US" sz="2000" dirty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0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35264"/>
            <a:ext cx="6347048" cy="517472"/>
          </a:xfrm>
        </p:spPr>
        <p:txBody>
          <a:bodyPr>
            <a:normAutofit fontScale="90000"/>
          </a:bodyPr>
          <a:lstStyle/>
          <a:p>
            <a:r>
              <a:rPr lang="en-US" dirty="0"/>
              <a:t>Support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29459"/>
              </p:ext>
            </p:extLst>
          </p:nvPr>
        </p:nvGraphicFramePr>
        <p:xfrm>
          <a:off x="611560" y="1700806"/>
          <a:ext cx="7920881" cy="41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033">
                  <a:extLst>
                    <a:ext uri="{9D8B030D-6E8A-4147-A177-3AD203B41FA5}">
                      <a16:colId xmlns:a16="http://schemas.microsoft.com/office/drawing/2014/main" val="3948743622"/>
                    </a:ext>
                  </a:extLst>
                </a:gridCol>
                <a:gridCol w="337240">
                  <a:extLst>
                    <a:ext uri="{9D8B030D-6E8A-4147-A177-3AD203B41FA5}">
                      <a16:colId xmlns:a16="http://schemas.microsoft.com/office/drawing/2014/main" val="2710240682"/>
                    </a:ext>
                  </a:extLst>
                </a:gridCol>
                <a:gridCol w="905219">
                  <a:extLst>
                    <a:ext uri="{9D8B030D-6E8A-4147-A177-3AD203B41FA5}">
                      <a16:colId xmlns:a16="http://schemas.microsoft.com/office/drawing/2014/main" val="1009674994"/>
                    </a:ext>
                  </a:extLst>
                </a:gridCol>
                <a:gridCol w="1141752">
                  <a:extLst>
                    <a:ext uri="{9D8B030D-6E8A-4147-A177-3AD203B41FA5}">
                      <a16:colId xmlns:a16="http://schemas.microsoft.com/office/drawing/2014/main" val="1494563629"/>
                    </a:ext>
                  </a:extLst>
                </a:gridCol>
                <a:gridCol w="1680025">
                  <a:extLst>
                    <a:ext uri="{9D8B030D-6E8A-4147-A177-3AD203B41FA5}">
                      <a16:colId xmlns:a16="http://schemas.microsoft.com/office/drawing/2014/main" val="3901886885"/>
                    </a:ext>
                  </a:extLst>
                </a:gridCol>
                <a:gridCol w="2008612">
                  <a:extLst>
                    <a:ext uri="{9D8B030D-6E8A-4147-A177-3AD203B41FA5}">
                      <a16:colId xmlns:a16="http://schemas.microsoft.com/office/drawing/2014/main" val="3486073255"/>
                    </a:ext>
                  </a:extLst>
                </a:gridCol>
              </a:tblGrid>
              <a:tr h="343264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Table 1: Support by type and government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086538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Federal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Regional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15708124"/>
                  </a:ext>
                </a:extLst>
              </a:tr>
              <a:tr h="67181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Financial Support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1497719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Federal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1975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0409061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Regional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176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1916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15947261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Local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1942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362671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9986624"/>
                  </a:ext>
                </a:extLst>
              </a:tr>
              <a:tr h="34326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Organization Support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29990536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Federal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1981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84906754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Regional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1886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6729819"/>
                  </a:ext>
                </a:extLst>
              </a:tr>
              <a:tr h="343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Local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1852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en-US" sz="1600" b="0" i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  <a:endParaRPr lang="en-US" sz="1600" b="0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6913659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41182" y="0"/>
            <a:ext cx="156263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3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Support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29337"/>
              </p:ext>
            </p:extLst>
          </p:nvPr>
        </p:nvGraphicFramePr>
        <p:xfrm>
          <a:off x="755575" y="1772815"/>
          <a:ext cx="7704856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6053">
                  <a:extLst>
                    <a:ext uri="{9D8B030D-6E8A-4147-A177-3AD203B41FA5}">
                      <a16:colId xmlns:a16="http://schemas.microsoft.com/office/drawing/2014/main" val="2666776152"/>
                    </a:ext>
                  </a:extLst>
                </a:gridCol>
                <a:gridCol w="1723821">
                  <a:extLst>
                    <a:ext uri="{9D8B030D-6E8A-4147-A177-3AD203B41FA5}">
                      <a16:colId xmlns:a16="http://schemas.microsoft.com/office/drawing/2014/main" val="3762266658"/>
                    </a:ext>
                  </a:extLst>
                </a:gridCol>
                <a:gridCol w="747292">
                  <a:extLst>
                    <a:ext uri="{9D8B030D-6E8A-4147-A177-3AD203B41FA5}">
                      <a16:colId xmlns:a16="http://schemas.microsoft.com/office/drawing/2014/main" val="503702192"/>
                    </a:ext>
                  </a:extLst>
                </a:gridCol>
                <a:gridCol w="516036">
                  <a:extLst>
                    <a:ext uri="{9D8B030D-6E8A-4147-A177-3AD203B41FA5}">
                      <a16:colId xmlns:a16="http://schemas.microsoft.com/office/drawing/2014/main" val="1035663708"/>
                    </a:ext>
                  </a:extLst>
                </a:gridCol>
                <a:gridCol w="516036">
                  <a:extLst>
                    <a:ext uri="{9D8B030D-6E8A-4147-A177-3AD203B41FA5}">
                      <a16:colId xmlns:a16="http://schemas.microsoft.com/office/drawing/2014/main" val="4257287343"/>
                    </a:ext>
                  </a:extLst>
                </a:gridCol>
                <a:gridCol w="985618">
                  <a:extLst>
                    <a:ext uri="{9D8B030D-6E8A-4147-A177-3AD203B41FA5}">
                      <a16:colId xmlns:a16="http://schemas.microsoft.com/office/drawing/2014/main" val="2957718975"/>
                    </a:ext>
                  </a:extLst>
                </a:gridCol>
              </a:tblGrid>
              <a:tr h="432048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Table 3: Multiple sources and types of support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3874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Total Financial Support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Total Organizational Support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59435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099399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1,620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1,795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998558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75328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098795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786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1,745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196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</a:rPr>
                        <a:t>2,092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423994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64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10576</TotalTime>
  <Words>1014</Words>
  <Application>Microsoft Office PowerPoint</Application>
  <PresentationFormat>On-screen Show (4:3)</PresentationFormat>
  <Paragraphs>335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Determinants of Governmental Support of Russian Companies </vt:lpstr>
      <vt:lpstr>Introduction</vt:lpstr>
      <vt:lpstr>Research question</vt:lpstr>
      <vt:lpstr>Method</vt:lpstr>
      <vt:lpstr>Data</vt:lpstr>
      <vt:lpstr>Data</vt:lpstr>
      <vt:lpstr>Data</vt:lpstr>
      <vt:lpstr>Support</vt:lpstr>
      <vt:lpstr>More Support</vt:lpstr>
      <vt:lpstr>Procurement contracts</vt:lpstr>
      <vt:lpstr>Support and Procurement</vt:lpstr>
      <vt:lpstr>Bribery</vt:lpstr>
      <vt:lpstr>Region</vt:lpstr>
      <vt:lpstr>Regions</vt:lpstr>
      <vt:lpstr>Sectors</vt:lpstr>
      <vt:lpstr>Public choice issues</vt:lpstr>
      <vt:lpstr>General Results</vt:lpstr>
      <vt:lpstr>Joint hypotheses - triprobit</vt:lpstr>
      <vt:lpstr>Joint hypotheses - triprobit</vt:lpstr>
      <vt:lpstr>Joint hypotheses - triprobit</vt:lpstr>
      <vt:lpstr>Joint hypotheses - triprobit</vt:lpstr>
      <vt:lpstr>Conclusions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Dennis Coates</cp:lastModifiedBy>
  <cp:revision>132</cp:revision>
  <dcterms:created xsi:type="dcterms:W3CDTF">2014-11-08T08:08:01Z</dcterms:created>
  <dcterms:modified xsi:type="dcterms:W3CDTF">2016-02-27T16:44:10Z</dcterms:modified>
</cp:coreProperties>
</file>