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10" r:id="rId3"/>
    <p:sldId id="311" r:id="rId4"/>
    <p:sldId id="312" r:id="rId5"/>
    <p:sldId id="313" r:id="rId6"/>
    <p:sldId id="321" r:id="rId7"/>
    <p:sldId id="322" r:id="rId8"/>
    <p:sldId id="314" r:id="rId9"/>
    <p:sldId id="32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lix Lopez Iturriaga" initials="FL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20409A"/>
    <a:srgbClr val="262262"/>
    <a:srgbClr val="22409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>
        <p:scale>
          <a:sx n="75" d="100"/>
          <a:sy n="75" d="100"/>
        </p:scale>
        <p:origin x="-6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D8B3E-6941-466C-9E4C-E117B4F0184E}" type="doc">
      <dgm:prSet loTypeId="urn:microsoft.com/office/officeart/2005/8/layout/gear1" loCatId="process" qsTypeId="urn:microsoft.com/office/officeart/2005/8/quickstyle/simple5" qsCatId="simple" csTypeId="urn:microsoft.com/office/officeart/2005/8/colors/colorful3" csCatId="colorful" phldr="0"/>
      <dgm:spPr/>
    </dgm:pt>
    <dgm:pt modelId="{493C7E1B-3CB0-46F3-809E-66D2E7840D2B}">
      <dgm:prSet phldrT="[Текст]" phldr="1"/>
      <dgm:spPr/>
      <dgm:t>
        <a:bodyPr/>
        <a:lstStyle/>
        <a:p>
          <a:endParaRPr lang="ru-RU"/>
        </a:p>
      </dgm:t>
    </dgm:pt>
    <dgm:pt modelId="{62BECFF1-2F8A-4F24-8088-9B6FDEDC80EC}" type="parTrans" cxnId="{CF5FB425-516A-4C72-AFB5-29474DACBCFC}">
      <dgm:prSet/>
      <dgm:spPr/>
      <dgm:t>
        <a:bodyPr/>
        <a:lstStyle/>
        <a:p>
          <a:endParaRPr lang="ru-RU"/>
        </a:p>
      </dgm:t>
    </dgm:pt>
    <dgm:pt modelId="{FE2D2EB8-9C28-4EEE-8978-FDC8D01A2691}" type="sibTrans" cxnId="{CF5FB425-516A-4C72-AFB5-29474DACBCFC}">
      <dgm:prSet/>
      <dgm:spPr/>
      <dgm:t>
        <a:bodyPr/>
        <a:lstStyle/>
        <a:p>
          <a:endParaRPr lang="ru-RU"/>
        </a:p>
      </dgm:t>
    </dgm:pt>
    <dgm:pt modelId="{F5B96F2E-EB51-4B27-813A-E860BE15BAB0}">
      <dgm:prSet phldrT="[Текст]" phldr="1"/>
      <dgm:spPr/>
      <dgm:t>
        <a:bodyPr/>
        <a:lstStyle/>
        <a:p>
          <a:endParaRPr lang="ru-RU"/>
        </a:p>
      </dgm:t>
    </dgm:pt>
    <dgm:pt modelId="{78F84263-587D-44D4-BAAA-25C826CF4A61}" type="parTrans" cxnId="{EF16E146-1D0C-498A-89F7-FBBD2FF93C31}">
      <dgm:prSet/>
      <dgm:spPr/>
      <dgm:t>
        <a:bodyPr/>
        <a:lstStyle/>
        <a:p>
          <a:endParaRPr lang="ru-RU"/>
        </a:p>
      </dgm:t>
    </dgm:pt>
    <dgm:pt modelId="{232B72A1-B1E9-4905-9A79-D4039C368D38}" type="sibTrans" cxnId="{EF16E146-1D0C-498A-89F7-FBBD2FF93C31}">
      <dgm:prSet/>
      <dgm:spPr/>
      <dgm:t>
        <a:bodyPr/>
        <a:lstStyle/>
        <a:p>
          <a:endParaRPr lang="ru-RU"/>
        </a:p>
      </dgm:t>
    </dgm:pt>
    <dgm:pt modelId="{A1368774-550A-43ED-B8C3-6D540B4ABB12}">
      <dgm:prSet phldrT="[Текст]" phldr="1"/>
      <dgm:spPr/>
      <dgm:t>
        <a:bodyPr/>
        <a:lstStyle/>
        <a:p>
          <a:endParaRPr lang="ru-RU"/>
        </a:p>
      </dgm:t>
    </dgm:pt>
    <dgm:pt modelId="{4B3A2F8C-AEFB-47F2-8B16-22F4F1309B4D}" type="parTrans" cxnId="{9BC94C20-1B70-4B42-A766-496219D33D7F}">
      <dgm:prSet/>
      <dgm:spPr/>
      <dgm:t>
        <a:bodyPr/>
        <a:lstStyle/>
        <a:p>
          <a:endParaRPr lang="ru-RU"/>
        </a:p>
      </dgm:t>
    </dgm:pt>
    <dgm:pt modelId="{F69A7081-808E-4168-A118-13895A97856D}" type="sibTrans" cxnId="{9BC94C20-1B70-4B42-A766-496219D33D7F}">
      <dgm:prSet/>
      <dgm:spPr/>
      <dgm:t>
        <a:bodyPr/>
        <a:lstStyle/>
        <a:p>
          <a:endParaRPr lang="ru-RU"/>
        </a:p>
      </dgm:t>
    </dgm:pt>
    <dgm:pt modelId="{ED451536-DAC1-4FC2-A553-90F11EE6C555}" type="pres">
      <dgm:prSet presAssocID="{3D8D8B3E-6941-466C-9E4C-E117B4F0184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D957AE3-6650-4852-BAD2-34BAC94B1F1C}" type="pres">
      <dgm:prSet presAssocID="{493C7E1B-3CB0-46F3-809E-66D2E7840D2B}" presName="gear1" presStyleLbl="node1" presStyleIdx="0" presStyleCnt="3">
        <dgm:presLayoutVars>
          <dgm:chMax val="1"/>
          <dgm:bulletEnabled val="1"/>
        </dgm:presLayoutVars>
      </dgm:prSet>
      <dgm:spPr/>
    </dgm:pt>
    <dgm:pt modelId="{9223B54B-33E6-49CF-A74B-A88A4ABD509F}" type="pres">
      <dgm:prSet presAssocID="{493C7E1B-3CB0-46F3-809E-66D2E7840D2B}" presName="gear1srcNode" presStyleLbl="node1" presStyleIdx="0" presStyleCnt="3"/>
      <dgm:spPr/>
    </dgm:pt>
    <dgm:pt modelId="{C2C678CD-B3FC-45EC-A236-9F5F5375E6D8}" type="pres">
      <dgm:prSet presAssocID="{493C7E1B-3CB0-46F3-809E-66D2E7840D2B}" presName="gear1dstNode" presStyleLbl="node1" presStyleIdx="0" presStyleCnt="3"/>
      <dgm:spPr/>
    </dgm:pt>
    <dgm:pt modelId="{56BB6955-1C23-4574-BC4F-C1C6AC959F91}" type="pres">
      <dgm:prSet presAssocID="{F5B96F2E-EB51-4B27-813A-E860BE15BAB0}" presName="gear2" presStyleLbl="node1" presStyleIdx="1" presStyleCnt="3">
        <dgm:presLayoutVars>
          <dgm:chMax val="1"/>
          <dgm:bulletEnabled val="1"/>
        </dgm:presLayoutVars>
      </dgm:prSet>
      <dgm:spPr/>
    </dgm:pt>
    <dgm:pt modelId="{98203873-20A1-4C05-B95F-4B7D14CE0685}" type="pres">
      <dgm:prSet presAssocID="{F5B96F2E-EB51-4B27-813A-E860BE15BAB0}" presName="gear2srcNode" presStyleLbl="node1" presStyleIdx="1" presStyleCnt="3"/>
      <dgm:spPr/>
    </dgm:pt>
    <dgm:pt modelId="{E241E864-834E-403B-9404-A7E6917BDC16}" type="pres">
      <dgm:prSet presAssocID="{F5B96F2E-EB51-4B27-813A-E860BE15BAB0}" presName="gear2dstNode" presStyleLbl="node1" presStyleIdx="1" presStyleCnt="3"/>
      <dgm:spPr/>
    </dgm:pt>
    <dgm:pt modelId="{605D0AD7-E55B-4740-8740-1EB9201B2244}" type="pres">
      <dgm:prSet presAssocID="{A1368774-550A-43ED-B8C3-6D540B4ABB12}" presName="gear3" presStyleLbl="node1" presStyleIdx="2" presStyleCnt="3"/>
      <dgm:spPr/>
    </dgm:pt>
    <dgm:pt modelId="{81EA16CF-C322-4302-82FE-60FE836529F9}" type="pres">
      <dgm:prSet presAssocID="{A1368774-550A-43ED-B8C3-6D540B4ABB1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BC4F02F-277F-4565-A76D-6B86F5607201}" type="pres">
      <dgm:prSet presAssocID="{A1368774-550A-43ED-B8C3-6D540B4ABB12}" presName="gear3srcNode" presStyleLbl="node1" presStyleIdx="2" presStyleCnt="3"/>
      <dgm:spPr/>
    </dgm:pt>
    <dgm:pt modelId="{C261F1AB-D557-4176-B399-B7A3EF78C801}" type="pres">
      <dgm:prSet presAssocID="{A1368774-550A-43ED-B8C3-6D540B4ABB12}" presName="gear3dstNode" presStyleLbl="node1" presStyleIdx="2" presStyleCnt="3"/>
      <dgm:spPr/>
    </dgm:pt>
    <dgm:pt modelId="{4A9501BF-849E-4458-8B6E-CDFF5BA095B7}" type="pres">
      <dgm:prSet presAssocID="{FE2D2EB8-9C28-4EEE-8978-FDC8D01A2691}" presName="connector1" presStyleLbl="sibTrans2D1" presStyleIdx="0" presStyleCnt="3"/>
      <dgm:spPr/>
    </dgm:pt>
    <dgm:pt modelId="{850C2E68-D1C9-4CFC-AB68-EAD222483248}" type="pres">
      <dgm:prSet presAssocID="{232B72A1-B1E9-4905-9A79-D4039C368D38}" presName="connector2" presStyleLbl="sibTrans2D1" presStyleIdx="1" presStyleCnt="3"/>
      <dgm:spPr/>
    </dgm:pt>
    <dgm:pt modelId="{134681C7-FF48-4581-BF83-420B67BCEB8E}" type="pres">
      <dgm:prSet presAssocID="{F69A7081-808E-4168-A118-13895A97856D}" presName="connector3" presStyleLbl="sibTrans2D1" presStyleIdx="2" presStyleCnt="3"/>
      <dgm:spPr/>
    </dgm:pt>
  </dgm:ptLst>
  <dgm:cxnLst>
    <dgm:cxn modelId="{9BC94C20-1B70-4B42-A766-496219D33D7F}" srcId="{3D8D8B3E-6941-466C-9E4C-E117B4F0184E}" destId="{A1368774-550A-43ED-B8C3-6D540B4ABB12}" srcOrd="2" destOrd="0" parTransId="{4B3A2F8C-AEFB-47F2-8B16-22F4F1309B4D}" sibTransId="{F69A7081-808E-4168-A118-13895A97856D}"/>
    <dgm:cxn modelId="{A754C85C-A345-404F-9345-72C10AA985A1}" type="presOf" srcId="{FE2D2EB8-9C28-4EEE-8978-FDC8D01A2691}" destId="{4A9501BF-849E-4458-8B6E-CDFF5BA095B7}" srcOrd="0" destOrd="0" presId="urn:microsoft.com/office/officeart/2005/8/layout/gear1"/>
    <dgm:cxn modelId="{EA393360-8DA8-4124-A2FC-968DAC312152}" type="presOf" srcId="{A1368774-550A-43ED-B8C3-6D540B4ABB12}" destId="{8BC4F02F-277F-4565-A76D-6B86F5607201}" srcOrd="2" destOrd="0" presId="urn:microsoft.com/office/officeart/2005/8/layout/gear1"/>
    <dgm:cxn modelId="{6C6F44C0-0B2C-4D2C-8D4B-D96F1C68F1C2}" type="presOf" srcId="{493C7E1B-3CB0-46F3-809E-66D2E7840D2B}" destId="{9223B54B-33E6-49CF-A74B-A88A4ABD509F}" srcOrd="1" destOrd="0" presId="urn:microsoft.com/office/officeart/2005/8/layout/gear1"/>
    <dgm:cxn modelId="{84F5D394-5819-44B2-9FF7-E733EE21A48E}" type="presOf" srcId="{A1368774-550A-43ED-B8C3-6D540B4ABB12}" destId="{605D0AD7-E55B-4740-8740-1EB9201B2244}" srcOrd="0" destOrd="0" presId="urn:microsoft.com/office/officeart/2005/8/layout/gear1"/>
    <dgm:cxn modelId="{E241C2FC-A713-4821-A522-A06174F6D41F}" type="presOf" srcId="{493C7E1B-3CB0-46F3-809E-66D2E7840D2B}" destId="{7D957AE3-6650-4852-BAD2-34BAC94B1F1C}" srcOrd="0" destOrd="0" presId="urn:microsoft.com/office/officeart/2005/8/layout/gear1"/>
    <dgm:cxn modelId="{1B0A0B96-239C-454B-BEEA-177ED05E1659}" type="presOf" srcId="{A1368774-550A-43ED-B8C3-6D540B4ABB12}" destId="{81EA16CF-C322-4302-82FE-60FE836529F9}" srcOrd="1" destOrd="0" presId="urn:microsoft.com/office/officeart/2005/8/layout/gear1"/>
    <dgm:cxn modelId="{CF5FB425-516A-4C72-AFB5-29474DACBCFC}" srcId="{3D8D8B3E-6941-466C-9E4C-E117B4F0184E}" destId="{493C7E1B-3CB0-46F3-809E-66D2E7840D2B}" srcOrd="0" destOrd="0" parTransId="{62BECFF1-2F8A-4F24-8088-9B6FDEDC80EC}" sibTransId="{FE2D2EB8-9C28-4EEE-8978-FDC8D01A2691}"/>
    <dgm:cxn modelId="{E7C8150D-B642-4329-9F80-42A4F4F9BC6D}" type="presOf" srcId="{F5B96F2E-EB51-4B27-813A-E860BE15BAB0}" destId="{E241E864-834E-403B-9404-A7E6917BDC16}" srcOrd="2" destOrd="0" presId="urn:microsoft.com/office/officeart/2005/8/layout/gear1"/>
    <dgm:cxn modelId="{EF16E146-1D0C-498A-89F7-FBBD2FF93C31}" srcId="{3D8D8B3E-6941-466C-9E4C-E117B4F0184E}" destId="{F5B96F2E-EB51-4B27-813A-E860BE15BAB0}" srcOrd="1" destOrd="0" parTransId="{78F84263-587D-44D4-BAAA-25C826CF4A61}" sibTransId="{232B72A1-B1E9-4905-9A79-D4039C368D38}"/>
    <dgm:cxn modelId="{ED93C163-2677-429E-8B76-6904ABDD2587}" type="presOf" srcId="{F69A7081-808E-4168-A118-13895A97856D}" destId="{134681C7-FF48-4581-BF83-420B67BCEB8E}" srcOrd="0" destOrd="0" presId="urn:microsoft.com/office/officeart/2005/8/layout/gear1"/>
    <dgm:cxn modelId="{5B64863C-9777-415A-BF82-9FA3B8913D31}" type="presOf" srcId="{F5B96F2E-EB51-4B27-813A-E860BE15BAB0}" destId="{56BB6955-1C23-4574-BC4F-C1C6AC959F91}" srcOrd="0" destOrd="0" presId="urn:microsoft.com/office/officeart/2005/8/layout/gear1"/>
    <dgm:cxn modelId="{6D9371A1-D9F5-440B-A63B-948A2BD4C3B9}" type="presOf" srcId="{232B72A1-B1E9-4905-9A79-D4039C368D38}" destId="{850C2E68-D1C9-4CFC-AB68-EAD222483248}" srcOrd="0" destOrd="0" presId="urn:microsoft.com/office/officeart/2005/8/layout/gear1"/>
    <dgm:cxn modelId="{7D612723-2BA5-4A33-86E9-91FBF45DE280}" type="presOf" srcId="{493C7E1B-3CB0-46F3-809E-66D2E7840D2B}" destId="{C2C678CD-B3FC-45EC-A236-9F5F5375E6D8}" srcOrd="2" destOrd="0" presId="urn:microsoft.com/office/officeart/2005/8/layout/gear1"/>
    <dgm:cxn modelId="{D7420851-C1D9-446C-91B8-77D9C3EC6F6F}" type="presOf" srcId="{A1368774-550A-43ED-B8C3-6D540B4ABB12}" destId="{C261F1AB-D557-4176-B399-B7A3EF78C801}" srcOrd="3" destOrd="0" presId="urn:microsoft.com/office/officeart/2005/8/layout/gear1"/>
    <dgm:cxn modelId="{A501E276-3ADC-4575-B10D-ACF324250546}" type="presOf" srcId="{F5B96F2E-EB51-4B27-813A-E860BE15BAB0}" destId="{98203873-20A1-4C05-B95F-4B7D14CE0685}" srcOrd="1" destOrd="0" presId="urn:microsoft.com/office/officeart/2005/8/layout/gear1"/>
    <dgm:cxn modelId="{C493C66B-A3BE-4D86-9095-AB748743D7AC}" type="presOf" srcId="{3D8D8B3E-6941-466C-9E4C-E117B4F0184E}" destId="{ED451536-DAC1-4FC2-A553-90F11EE6C555}" srcOrd="0" destOrd="0" presId="urn:microsoft.com/office/officeart/2005/8/layout/gear1"/>
    <dgm:cxn modelId="{9336ECE5-FE1E-4CDB-A46F-2598BFAE1AFE}" type="presParOf" srcId="{ED451536-DAC1-4FC2-A553-90F11EE6C555}" destId="{7D957AE3-6650-4852-BAD2-34BAC94B1F1C}" srcOrd="0" destOrd="0" presId="urn:microsoft.com/office/officeart/2005/8/layout/gear1"/>
    <dgm:cxn modelId="{EB29A979-F475-4D17-AF89-DFFBA6455496}" type="presParOf" srcId="{ED451536-DAC1-4FC2-A553-90F11EE6C555}" destId="{9223B54B-33E6-49CF-A74B-A88A4ABD509F}" srcOrd="1" destOrd="0" presId="urn:microsoft.com/office/officeart/2005/8/layout/gear1"/>
    <dgm:cxn modelId="{026C672E-BD67-4335-922C-EE411D719E47}" type="presParOf" srcId="{ED451536-DAC1-4FC2-A553-90F11EE6C555}" destId="{C2C678CD-B3FC-45EC-A236-9F5F5375E6D8}" srcOrd="2" destOrd="0" presId="urn:microsoft.com/office/officeart/2005/8/layout/gear1"/>
    <dgm:cxn modelId="{8FB2817E-8ED4-4CC9-B95F-9A479C5E30CE}" type="presParOf" srcId="{ED451536-DAC1-4FC2-A553-90F11EE6C555}" destId="{56BB6955-1C23-4574-BC4F-C1C6AC959F91}" srcOrd="3" destOrd="0" presId="urn:microsoft.com/office/officeart/2005/8/layout/gear1"/>
    <dgm:cxn modelId="{72DB2593-C0BA-400A-BC80-C60CA876DE23}" type="presParOf" srcId="{ED451536-DAC1-4FC2-A553-90F11EE6C555}" destId="{98203873-20A1-4C05-B95F-4B7D14CE0685}" srcOrd="4" destOrd="0" presId="urn:microsoft.com/office/officeart/2005/8/layout/gear1"/>
    <dgm:cxn modelId="{C245BA0E-F8E0-4248-A6A6-614BB11EBDD6}" type="presParOf" srcId="{ED451536-DAC1-4FC2-A553-90F11EE6C555}" destId="{E241E864-834E-403B-9404-A7E6917BDC16}" srcOrd="5" destOrd="0" presId="urn:microsoft.com/office/officeart/2005/8/layout/gear1"/>
    <dgm:cxn modelId="{9A70C0C7-5C0A-44EE-8F91-22C5389C4AAD}" type="presParOf" srcId="{ED451536-DAC1-4FC2-A553-90F11EE6C555}" destId="{605D0AD7-E55B-4740-8740-1EB9201B2244}" srcOrd="6" destOrd="0" presId="urn:microsoft.com/office/officeart/2005/8/layout/gear1"/>
    <dgm:cxn modelId="{4D6C5B9C-666D-4720-A3B8-24812AD95E47}" type="presParOf" srcId="{ED451536-DAC1-4FC2-A553-90F11EE6C555}" destId="{81EA16CF-C322-4302-82FE-60FE836529F9}" srcOrd="7" destOrd="0" presId="urn:microsoft.com/office/officeart/2005/8/layout/gear1"/>
    <dgm:cxn modelId="{79420CF2-E1C5-46AB-B888-C97C8773F81F}" type="presParOf" srcId="{ED451536-DAC1-4FC2-A553-90F11EE6C555}" destId="{8BC4F02F-277F-4565-A76D-6B86F5607201}" srcOrd="8" destOrd="0" presId="urn:microsoft.com/office/officeart/2005/8/layout/gear1"/>
    <dgm:cxn modelId="{F957849E-048E-480E-8420-466F2CC82A1A}" type="presParOf" srcId="{ED451536-DAC1-4FC2-A553-90F11EE6C555}" destId="{C261F1AB-D557-4176-B399-B7A3EF78C801}" srcOrd="9" destOrd="0" presId="urn:microsoft.com/office/officeart/2005/8/layout/gear1"/>
    <dgm:cxn modelId="{A33C1072-EA5D-48C4-A571-988A1AC67286}" type="presParOf" srcId="{ED451536-DAC1-4FC2-A553-90F11EE6C555}" destId="{4A9501BF-849E-4458-8B6E-CDFF5BA095B7}" srcOrd="10" destOrd="0" presId="urn:microsoft.com/office/officeart/2005/8/layout/gear1"/>
    <dgm:cxn modelId="{28647B6E-6595-4DD0-8326-E7C5CA8D223A}" type="presParOf" srcId="{ED451536-DAC1-4FC2-A553-90F11EE6C555}" destId="{850C2E68-D1C9-4CFC-AB68-EAD222483248}" srcOrd="11" destOrd="0" presId="urn:microsoft.com/office/officeart/2005/8/layout/gear1"/>
    <dgm:cxn modelId="{09AC38C2-F03E-4CBE-BCD5-8F2847639BA7}" type="presParOf" srcId="{ED451536-DAC1-4FC2-A553-90F11EE6C555}" destId="{134681C7-FF48-4581-BF83-420B67BCEB8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57AE3-6650-4852-BAD2-34BAC94B1F1C}">
      <dsp:nvSpPr>
        <dsp:cNvPr id="0" name=""/>
        <dsp:cNvSpPr/>
      </dsp:nvSpPr>
      <dsp:spPr>
        <a:xfrm>
          <a:off x="1238779" y="946803"/>
          <a:ext cx="1157204" cy="1157204"/>
        </a:xfrm>
        <a:prstGeom prst="gear9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1238779" y="946803"/>
        <a:ext cx="1157204" cy="1157204"/>
      </dsp:txXfrm>
    </dsp:sp>
    <dsp:sp modelId="{56BB6955-1C23-4574-BC4F-C1C6AC959F91}">
      <dsp:nvSpPr>
        <dsp:cNvPr id="0" name=""/>
        <dsp:cNvSpPr/>
      </dsp:nvSpPr>
      <dsp:spPr>
        <a:xfrm>
          <a:off x="565497" y="673282"/>
          <a:ext cx="841603" cy="841603"/>
        </a:xfrm>
        <a:prstGeom prst="gear6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65497" y="673282"/>
        <a:ext cx="841603" cy="841603"/>
      </dsp:txXfrm>
    </dsp:sp>
    <dsp:sp modelId="{605D0AD7-E55B-4740-8740-1EB9201B2244}">
      <dsp:nvSpPr>
        <dsp:cNvPr id="0" name=""/>
        <dsp:cNvSpPr/>
      </dsp:nvSpPr>
      <dsp:spPr>
        <a:xfrm rot="20700000">
          <a:off x="1036880" y="92662"/>
          <a:ext cx="824599" cy="824599"/>
        </a:xfrm>
        <a:prstGeom prst="gear6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217739" y="273521"/>
        <a:ext cx="462881" cy="462881"/>
      </dsp:txXfrm>
    </dsp:sp>
    <dsp:sp modelId="{4A9501BF-849E-4458-8B6E-CDFF5BA095B7}">
      <dsp:nvSpPr>
        <dsp:cNvPr id="0" name=""/>
        <dsp:cNvSpPr/>
      </dsp:nvSpPr>
      <dsp:spPr>
        <a:xfrm>
          <a:off x="1128653" y="783860"/>
          <a:ext cx="1481221" cy="1481221"/>
        </a:xfrm>
        <a:prstGeom prst="circularArrow">
          <a:avLst>
            <a:gd name="adj1" fmla="val 4687"/>
            <a:gd name="adj2" fmla="val 299029"/>
            <a:gd name="adj3" fmla="val 2429087"/>
            <a:gd name="adj4" fmla="val 16063557"/>
            <a:gd name="adj5" fmla="val 5469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0C2E68-D1C9-4CFC-AB68-EAD222483248}">
      <dsp:nvSpPr>
        <dsp:cNvPr id="0" name=""/>
        <dsp:cNvSpPr/>
      </dsp:nvSpPr>
      <dsp:spPr>
        <a:xfrm>
          <a:off x="416450" y="496038"/>
          <a:ext cx="1076200" cy="107620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4681C7-FF48-4581-BF83-420B67BCEB8E}">
      <dsp:nvSpPr>
        <dsp:cNvPr id="0" name=""/>
        <dsp:cNvSpPr/>
      </dsp:nvSpPr>
      <dsp:spPr>
        <a:xfrm>
          <a:off x="846142" y="-78985"/>
          <a:ext cx="1160360" cy="116036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1B46-D76B-44AB-B383-3257164C9183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1FC7-25BB-4154-A86E-A4EA3C599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66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Surplus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baseline="0" dirty="0" smtClean="0"/>
              <a:t>intellectual abnormal return</a:t>
            </a:r>
            <a:br>
              <a:rPr lang="en-US" baseline="0" dirty="0" smtClean="0"/>
            </a:br>
            <a:r>
              <a:rPr lang="en-US" baseline="0" dirty="0" smtClean="0"/>
              <a:t>enhancer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057-224B-4CD2-A17C-B7BC1EF051E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0383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2840281-05D4-45B1-A837-D380FCE70064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2840281-05D4-45B1-A837-D380FCE70064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74B5-8CD0-4818-80AA-7E3013061E4E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2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A5EE-5D7A-4FC2-A337-5C56FF4F27AF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68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7109-06BD-4DF7-889C-721A78F4AFBD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96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1EB6-2E75-4C66-B81F-F384611BC037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64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FA63-66A6-4144-AD2D-A4154A7F76CB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96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77A0-5E4D-4F78-861C-ED9B6060585B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3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0E7-CB49-48CC-9A1B-E7556B6738FA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77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AA22-4595-4C26-892C-0C05F54F776B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9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F6B-ED10-48CC-B4A1-8313A313999C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24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3288-0A65-4468-BE48-9AFFFDBEA276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38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82E1-42B6-44E3-869B-51E2B6EACB79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789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9902-F73C-4BCF-B603-2AC4BECBF7DD}" type="datetime1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24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cenftp1.cenorm.be/PUBLIC/CWAs/e-europe/KM/CWA14924-01-2004-Mar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20882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Организационно-мотивационный механизм управления знаниями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выполнено при поддержке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Российского научного фонда, грант № 15-18-20039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229200"/>
            <a:ext cx="7704856" cy="124854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Мария Молодчик</a:t>
            </a:r>
            <a:endParaRPr lang="en-US" sz="2400" dirty="0" smtClean="0"/>
          </a:p>
          <a:p>
            <a:pPr algn="r"/>
            <a:r>
              <a:rPr lang="ru-RU" sz="2400" dirty="0" smtClean="0"/>
              <a:t>16</a:t>
            </a:r>
            <a:r>
              <a:rPr lang="en-US" sz="2400" dirty="0" smtClean="0"/>
              <a:t>.</a:t>
            </a:r>
            <a:r>
              <a:rPr lang="ru-RU" sz="2400" dirty="0" smtClean="0"/>
              <a:t>02</a:t>
            </a:r>
            <a:r>
              <a:rPr lang="en-US" sz="2400" dirty="0" smtClean="0"/>
              <a:t>.201</a:t>
            </a:r>
            <a:r>
              <a:rPr lang="ru-RU" sz="2400" dirty="0" smtClean="0"/>
              <a:t>6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573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 txBox="1">
            <a:spLocks/>
          </p:cNvSpPr>
          <p:nvPr/>
        </p:nvSpPr>
        <p:spPr bwMode="auto">
          <a:xfrm>
            <a:off x="2197100" y="333375"/>
            <a:ext cx="68040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altLang="ru-RU" sz="3600" dirty="0" smtClean="0">
                <a:solidFill>
                  <a:schemeClr val="bg1"/>
                </a:solidFill>
                <a:latin typeface="Myriad Pro"/>
              </a:rPr>
              <a:t>Определения</a:t>
            </a:r>
            <a:endParaRPr lang="en-US" altLang="ru-RU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076" name="Дата 1"/>
          <p:cNvSpPr>
            <a:spLocks noGrp="1"/>
          </p:cNvSpPr>
          <p:nvPr>
            <p:ph type="dt" sz="quarter" idx="10"/>
          </p:nvPr>
        </p:nvSpPr>
        <p:spPr bwMode="auto">
          <a:xfrm>
            <a:off x="457200" y="6597650"/>
            <a:ext cx="2170113" cy="2921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1861015-B96A-4D66-912E-FC280C709D7F}" type="datetime1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16.02.2016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16688" y="6524625"/>
            <a:ext cx="2170112" cy="4333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F19CC92-07D3-4930-86F4-D1B490B810B0}" type="slidenum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2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Управление </a:t>
            </a:r>
            <a:r>
              <a:rPr lang="ru-RU" sz="1800" b="1" dirty="0" smtClean="0"/>
              <a:t>знаниями</a:t>
            </a:r>
            <a:r>
              <a:rPr lang="ru-RU" sz="1800" dirty="0" smtClean="0"/>
              <a:t> – это управление действиями и процессами с целью </a:t>
            </a:r>
            <a:r>
              <a:rPr lang="ru-RU" sz="1800" dirty="0" smtClean="0"/>
              <a:t>повышения </a:t>
            </a:r>
            <a:r>
              <a:rPr lang="ru-RU" sz="1800" dirty="0" smtClean="0"/>
              <a:t>конкурентоспособности компании за счет эффективного использования существующих и создания новых индивидуальных и коллективных </a:t>
            </a:r>
            <a:r>
              <a:rPr lang="ru-RU" sz="1800" dirty="0" smtClean="0"/>
              <a:t>знаний. </a:t>
            </a:r>
            <a:r>
              <a:rPr lang="en-US" sz="1300" dirty="0" smtClean="0"/>
              <a:t>European </a:t>
            </a:r>
            <a:r>
              <a:rPr lang="en-US" sz="1300" dirty="0" smtClean="0"/>
              <a:t>Guide to Good Practice in Knowledge Management  </a:t>
            </a:r>
            <a:r>
              <a:rPr lang="en-US" sz="1300" dirty="0" smtClean="0">
                <a:hlinkClick r:id="rId3"/>
              </a:rPr>
              <a:t>ftp://</a:t>
            </a:r>
            <a:r>
              <a:rPr lang="en-US" sz="1300" dirty="0" smtClean="0">
                <a:hlinkClick r:id="rId3"/>
              </a:rPr>
              <a:t>cenftp1.cenorm.be/PUBLIC/CWAs/e-europe/KM/CWA14924-01-2004-Mar.pdf</a:t>
            </a:r>
            <a:endParaRPr lang="ru-RU" sz="1300" dirty="0" smtClean="0"/>
          </a:p>
          <a:p>
            <a:pPr>
              <a:buNone/>
            </a:pPr>
            <a:endParaRPr lang="ru-RU" sz="1300" dirty="0" smtClean="0"/>
          </a:p>
          <a:p>
            <a:pPr>
              <a:buNone/>
            </a:pPr>
            <a:r>
              <a:rPr lang="ru-RU" sz="1800" b="1" dirty="0" err="1" smtClean="0"/>
              <a:t>Знаниевый</a:t>
            </a:r>
            <a:r>
              <a:rPr lang="ru-RU" sz="1800" b="1" dirty="0" smtClean="0"/>
              <a:t> потенциал </a:t>
            </a:r>
            <a:r>
              <a:rPr lang="ru-RU" sz="1800" b="1" dirty="0" smtClean="0"/>
              <a:t>предприятия </a:t>
            </a:r>
            <a:r>
              <a:rPr lang="ru-RU" sz="1800" b="1" dirty="0" smtClean="0"/>
              <a:t> </a:t>
            </a:r>
            <a:r>
              <a:rPr lang="ru-RU" sz="1800" dirty="0" smtClean="0"/>
              <a:t>- ресурсная </a:t>
            </a:r>
            <a:r>
              <a:rPr lang="ru-RU" sz="1800" dirty="0" smtClean="0"/>
              <a:t>составляющая цепочки трансформации знания в конкурентоспособность предприятия, включающая человеческие ресурсы, организационные ресурсы и </a:t>
            </a:r>
            <a:r>
              <a:rPr lang="ru-RU" sz="1800" dirty="0" err="1" smtClean="0"/>
              <a:t>отношенческие</a:t>
            </a:r>
            <a:r>
              <a:rPr lang="ru-RU" sz="1800" dirty="0" smtClean="0"/>
              <a:t> ресурсы предприятия, которые не имеют физической формы и не отражаются в финансовой отчетности. 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Конкурентоспособность предприятия </a:t>
            </a:r>
            <a:r>
              <a:rPr lang="ru-RU" sz="1800" dirty="0" smtClean="0"/>
              <a:t>—  способность за счет системных характеристик реализовывать свой </a:t>
            </a:r>
            <a:r>
              <a:rPr lang="ru-RU" sz="1800" dirty="0" err="1" smtClean="0"/>
              <a:t>знаниевый</a:t>
            </a:r>
            <a:r>
              <a:rPr lang="ru-RU" sz="1800" dirty="0" smtClean="0"/>
              <a:t> потенциал в контексте высокой динамики внешней среды с целью создания, воспроизводства и удержания в долгосрочном периоде лидирующих позиции в отрасли, регионе, стране, международных рынках.</a:t>
            </a:r>
          </a:p>
          <a:p>
            <a:pPr>
              <a:buNone/>
            </a:pPr>
            <a:endParaRPr lang="ru-RU" sz="1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39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/>
          <p:cNvSpPr txBox="1">
            <a:spLocks/>
          </p:cNvSpPr>
          <p:nvPr/>
        </p:nvSpPr>
        <p:spPr bwMode="auto">
          <a:xfrm>
            <a:off x="2339975" y="333375"/>
            <a:ext cx="6629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altLang="ru-RU" sz="3600" dirty="0" smtClean="0">
                <a:solidFill>
                  <a:schemeClr val="bg1"/>
                </a:solidFill>
                <a:latin typeface="Myriad Pro"/>
              </a:rPr>
              <a:t>Понятие механизма</a:t>
            </a:r>
            <a:endParaRPr lang="en-US" altLang="ru-RU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100" name="Дата 1"/>
          <p:cNvSpPr>
            <a:spLocks noGrp="1"/>
          </p:cNvSpPr>
          <p:nvPr>
            <p:ph type="dt" sz="quarter" idx="10"/>
          </p:nvPr>
        </p:nvSpPr>
        <p:spPr bwMode="auto">
          <a:xfrm>
            <a:off x="457200" y="6597650"/>
            <a:ext cx="2170113" cy="2921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2607BB3-07BD-4B17-89BF-BE4046A4C2C4}" type="datetime1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16.02.2016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16688" y="6524625"/>
            <a:ext cx="2170112" cy="4333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D5F3E5-EE63-4921-A6A1-C9971499B511}" type="slidenum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3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2" name="Содержимое 9"/>
          <p:cNvSpPr>
            <a:spLocks noGrp="1"/>
          </p:cNvSpPr>
          <p:nvPr>
            <p:ph idx="1"/>
          </p:nvPr>
        </p:nvSpPr>
        <p:spPr>
          <a:xfrm>
            <a:off x="457200" y="1327150"/>
            <a:ext cx="8507288" cy="5126186"/>
          </a:xfrm>
        </p:spPr>
        <p:txBody>
          <a:bodyPr>
            <a:normAutofit/>
          </a:bodyPr>
          <a:lstStyle/>
          <a:p>
            <a:endParaRPr lang="en-US" altLang="ru-RU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ru-RU" sz="2000" dirty="0" smtClean="0"/>
              <a:t>Под механизмом понимается набор элементов и различных видов деятельности, которые запускают регулярные процессы изменений для перехода от первоначального до конечного состояния некоторого объекта (</a:t>
            </a:r>
            <a:r>
              <a:rPr lang="en-US" sz="2000" dirty="0" err="1" smtClean="0"/>
              <a:t>Machamer</a:t>
            </a:r>
            <a:r>
              <a:rPr lang="ru-RU" sz="2000" dirty="0" smtClean="0"/>
              <a:t> и др., 2000). Среди российских авторов основоположником теории хозяйственного механизма является Ю.М. Осипов. </a:t>
            </a:r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endParaRPr lang="en-US" altLang="ru-RU" dirty="0" smtClean="0">
              <a:ea typeface="ＭＳ Ｐゴシック" pitchFamily="34" charset="-128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259632" y="4365104"/>
            <a:ext cx="1800200" cy="13681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Состояние А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300192" y="4293096"/>
            <a:ext cx="1800200" cy="1368152"/>
          </a:xfrm>
          <a:prstGeom prst="ellipse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Состояние В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3059832" y="4797152"/>
            <a:ext cx="324036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/>
        </p:nvGraphicFramePr>
        <p:xfrm>
          <a:off x="3131840" y="3933056"/>
          <a:ext cx="2687960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08240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/>
          <p:cNvSpPr txBox="1">
            <a:spLocks/>
          </p:cNvSpPr>
          <p:nvPr/>
        </p:nvSpPr>
        <p:spPr bwMode="auto">
          <a:xfrm>
            <a:off x="2197100" y="333375"/>
            <a:ext cx="68040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altLang="ru-RU" sz="3600" dirty="0" smtClean="0">
                <a:solidFill>
                  <a:schemeClr val="bg1"/>
                </a:solidFill>
                <a:latin typeface="Myriad Pro"/>
              </a:rPr>
              <a:t>Организационно-мотивационный механизм УЗ</a:t>
            </a:r>
            <a:endParaRPr lang="en-US" altLang="ru-RU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124" name="Дата 1"/>
          <p:cNvSpPr>
            <a:spLocks noGrp="1"/>
          </p:cNvSpPr>
          <p:nvPr>
            <p:ph type="dt" sz="quarter" idx="10"/>
          </p:nvPr>
        </p:nvSpPr>
        <p:spPr bwMode="auto">
          <a:xfrm>
            <a:off x="457200" y="6597650"/>
            <a:ext cx="2170113" cy="2921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9869B7-C6F2-4D64-9C27-3C8CDE2F3EE9}" type="datetime1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16.02.2016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5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16688" y="6524625"/>
            <a:ext cx="2170112" cy="4333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AEF1448-54E0-429F-8021-289EB905EF31}" type="slidenum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4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212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7544" y="1412776"/>
            <a:ext cx="8208912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Организационно-мотивационный </a:t>
            </a:r>
            <a:r>
              <a:rPr lang="ru-RU" b="1" dirty="0" smtClean="0">
                <a:solidFill>
                  <a:schemeClr val="tx1"/>
                </a:solidFill>
              </a:rPr>
              <a:t>механизм управления знаниями </a:t>
            </a:r>
            <a:r>
              <a:rPr lang="ru-RU" dirty="0" smtClean="0">
                <a:solidFill>
                  <a:schemeClr val="tx1"/>
                </a:solidFill>
              </a:rPr>
              <a:t>(ОММ УЗ) —интегрированная </a:t>
            </a:r>
            <a:r>
              <a:rPr lang="ru-RU" b="1" dirty="0" smtClean="0">
                <a:solidFill>
                  <a:schemeClr val="tx1"/>
                </a:solidFill>
              </a:rPr>
              <a:t>многоуровневая</a:t>
            </a:r>
            <a:r>
              <a:rPr lang="ru-RU" dirty="0" smtClean="0">
                <a:solidFill>
                  <a:schemeClr val="tx1"/>
                </a:solidFill>
              </a:rPr>
              <a:t> система форм и методов, построенных на </a:t>
            </a:r>
            <a:r>
              <a:rPr lang="ru-RU" b="1" dirty="0" smtClean="0">
                <a:solidFill>
                  <a:schemeClr val="tx1"/>
                </a:solidFill>
              </a:rPr>
              <a:t>принципах самоорганизации и саморазвития</a:t>
            </a:r>
            <a:r>
              <a:rPr lang="ru-RU" dirty="0" smtClean="0">
                <a:solidFill>
                  <a:schemeClr val="tx1"/>
                </a:solidFill>
              </a:rPr>
              <a:t>, позволяющих трансформировать </a:t>
            </a:r>
            <a:r>
              <a:rPr lang="ru-RU" dirty="0" err="1" smtClean="0">
                <a:solidFill>
                  <a:schemeClr val="tx1"/>
                </a:solidFill>
              </a:rPr>
              <a:t>знаниевый</a:t>
            </a:r>
            <a:r>
              <a:rPr lang="ru-RU" dirty="0" smtClean="0">
                <a:solidFill>
                  <a:schemeClr val="tx1"/>
                </a:solidFill>
              </a:rPr>
              <a:t> потенциал в конкурентоспособность предприятия </a:t>
            </a:r>
            <a:r>
              <a:rPr lang="ru-RU" b="1" dirty="0" smtClean="0">
                <a:solidFill>
                  <a:schemeClr val="tx1"/>
                </a:solidFill>
              </a:rPr>
              <a:t>в условиях новой экономики</a:t>
            </a:r>
            <a:r>
              <a:rPr lang="ru-RU" dirty="0" smtClean="0">
                <a:solidFill>
                  <a:schemeClr val="tx1"/>
                </a:solidFill>
              </a:rPr>
              <a:t>, а также обеспечивающая формирование, развитие и совершенствование процессов получения, создания и коммерциализации нового знания.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66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 txBox="1">
            <a:spLocks/>
          </p:cNvSpPr>
          <p:nvPr/>
        </p:nvSpPr>
        <p:spPr bwMode="auto">
          <a:xfrm>
            <a:off x="2197100" y="333375"/>
            <a:ext cx="68040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altLang="ru-RU" sz="3600" dirty="0" smtClean="0">
                <a:solidFill>
                  <a:schemeClr val="bg1"/>
                </a:solidFill>
                <a:latin typeface="Myriad Pro"/>
              </a:rPr>
              <a:t>Логика ОММ УЗ</a:t>
            </a:r>
            <a:endParaRPr lang="en-US" altLang="ru-RU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6148" name="Дата 1"/>
          <p:cNvSpPr>
            <a:spLocks noGrp="1"/>
          </p:cNvSpPr>
          <p:nvPr>
            <p:ph type="dt" sz="quarter" idx="10"/>
          </p:nvPr>
        </p:nvSpPr>
        <p:spPr bwMode="auto">
          <a:xfrm>
            <a:off x="457200" y="6597650"/>
            <a:ext cx="2170113" cy="2921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2E43052-F5DC-4A34-A867-D0ADA29711A8}" type="datetime1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16.02.2016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9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16688" y="6524625"/>
            <a:ext cx="2170112" cy="4333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DB324E2-2D82-4C2C-A7D7-5A2C08315089}" type="slidenum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5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50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>
              <a:buNone/>
            </a:pPr>
            <a:endParaRPr lang="en-US" dirty="0" smtClean="0">
              <a:ea typeface="ＭＳ Ｐゴシック" pitchFamily="34" charset="-128"/>
            </a:endParaRPr>
          </a:p>
          <a:p>
            <a:pPr>
              <a:buNone/>
            </a:pPr>
            <a:endParaRPr lang="en-US" altLang="ru-RU" b="1" dirty="0" smtClean="0">
              <a:ea typeface="ＭＳ Ｐゴシック" pitchFamily="34" charset="-128"/>
            </a:endParaRPr>
          </a:p>
          <a:p>
            <a:pPr>
              <a:buFont typeface="Arial" pitchFamily="34" charset="0"/>
              <a:buNone/>
            </a:pPr>
            <a:endParaRPr lang="en-US" altLang="ru-RU" b="1" dirty="0" smtClean="0">
              <a:ea typeface="ＭＳ Ｐゴシック" pitchFamily="34" charset="-128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1720" y="2564904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Знаниевый</a:t>
            </a:r>
            <a:r>
              <a:rPr lang="ru-RU" dirty="0" smtClean="0"/>
              <a:t> потенциал:</a:t>
            </a:r>
          </a:p>
          <a:p>
            <a:pPr algn="ctr"/>
            <a:r>
              <a:rPr lang="ru-RU" dirty="0" smtClean="0"/>
              <a:t>ЧР   </a:t>
            </a:r>
            <a:r>
              <a:rPr lang="ru-RU" dirty="0" err="1" smtClean="0"/>
              <a:t>ОргР</a:t>
            </a:r>
            <a:r>
              <a:rPr lang="ru-RU" dirty="0" smtClean="0"/>
              <a:t>   </a:t>
            </a:r>
            <a:r>
              <a:rPr lang="ru-RU" dirty="0" err="1" smtClean="0"/>
              <a:t>ОтР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4221088"/>
            <a:ext cx="36004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Факторы самоорганизации и саморазвития (2С)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60232" y="2564904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Конкуренто-способность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412776"/>
            <a:ext cx="8424936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Внешняя среда: Институты, Рынок труда, 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ложность бизнеса, Уровень технологий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Национальная культура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51520" y="5661248"/>
            <a:ext cx="8676456" cy="93610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Вектор поведения сотрудника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Мотивация саморазвития, Инициатива, Приверженность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827584" y="2132856"/>
            <a:ext cx="0" cy="3744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475656" y="2132856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 вправо 15"/>
          <p:cNvSpPr/>
          <p:nvPr/>
        </p:nvSpPr>
        <p:spPr>
          <a:xfrm>
            <a:off x="4067944" y="2924944"/>
            <a:ext cx="2592288" cy="36004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411760" y="37170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411760" y="5157192"/>
            <a:ext cx="0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580112" y="3212976"/>
            <a:ext cx="0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03848" y="2132856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668344" y="2132856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68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7632848" cy="14127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Экономико-математическая модель </a:t>
            </a:r>
            <a:r>
              <a:rPr lang="ru-RU" sz="2000" dirty="0" smtClean="0">
                <a:solidFill>
                  <a:schemeClr val="bg1"/>
                </a:solidFill>
              </a:rPr>
              <a:t>трансформации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знаниевого</a:t>
            </a:r>
            <a:r>
              <a:rPr lang="ru-RU" sz="2000" dirty="0" smtClean="0">
                <a:solidFill>
                  <a:schemeClr val="bg1"/>
                </a:solidFill>
              </a:rPr>
              <a:t> потенциала в </a:t>
            </a:r>
            <a:r>
              <a:rPr lang="ru-RU" sz="2000" dirty="0" smtClean="0">
                <a:solidFill>
                  <a:schemeClr val="bg1"/>
                </a:solidFill>
              </a:rPr>
              <a:t>конкурентоспособность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Конкурентоспособность = </a:t>
            </a:r>
            <a:r>
              <a:rPr lang="en-US" i="1" dirty="0" smtClean="0"/>
              <a:t>f</a:t>
            </a:r>
            <a:r>
              <a:rPr lang="ru-RU" dirty="0" smtClean="0"/>
              <a:t> (Человеческие ресурсы, Организационные ресурсы, </a:t>
            </a:r>
            <a:r>
              <a:rPr lang="ru-RU" dirty="0" err="1" smtClean="0"/>
              <a:t>Отношенческие</a:t>
            </a:r>
            <a:r>
              <a:rPr lang="ru-RU" dirty="0" smtClean="0"/>
              <a:t> ресурсы, годы экономического кризиса, возраст предприятия, размер предприятия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Человеческие </a:t>
            </a:r>
            <a:r>
              <a:rPr lang="ru-RU" dirty="0" smtClean="0"/>
              <a:t>ресурсы = </a:t>
            </a:r>
            <a:r>
              <a:rPr lang="en-US" i="1" dirty="0" smtClean="0"/>
              <a:t>f</a:t>
            </a:r>
            <a:r>
              <a:rPr lang="ru-RU" dirty="0" smtClean="0"/>
              <a:t> (издержки на работников, наличие корпоративного университета, расположение в городе с миллионным населением, наличие </a:t>
            </a:r>
            <a:r>
              <a:rPr lang="ru-RU" dirty="0" smtClean="0"/>
              <a:t>университета)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Отношенческие</a:t>
            </a:r>
            <a:r>
              <a:rPr lang="ru-RU" dirty="0" smtClean="0"/>
              <a:t> </a:t>
            </a:r>
            <a:r>
              <a:rPr lang="ru-RU" dirty="0" smtClean="0"/>
              <a:t>ресурсы = </a:t>
            </a:r>
            <a:r>
              <a:rPr lang="en-US" i="1" dirty="0" smtClean="0"/>
              <a:t>f</a:t>
            </a:r>
            <a:r>
              <a:rPr lang="ru-RU" dirty="0" smtClean="0"/>
              <a:t> (человеческие ресурсы, организационные ресурсы, участие в ассоциациях, расположение в городе с миллионным населением)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Организационные </a:t>
            </a:r>
            <a:r>
              <a:rPr lang="ru-RU" dirty="0" smtClean="0"/>
              <a:t>ресурсы = </a:t>
            </a:r>
            <a:r>
              <a:rPr lang="en-US" i="1" dirty="0" smtClean="0"/>
              <a:t>f </a:t>
            </a:r>
            <a:r>
              <a:rPr lang="ru-RU" dirty="0" smtClean="0"/>
              <a:t>(человеческие ресурсы, расположение в городе с миллионным населением) </a:t>
            </a:r>
          </a:p>
          <a:p>
            <a:endParaRPr lang="ru-RU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395536" y="1628800"/>
            <a:ext cx="360040" cy="42484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18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звание 1"/>
          <p:cNvSpPr>
            <a:spLocks noGrp="1"/>
          </p:cNvSpPr>
          <p:nvPr>
            <p:ph type="title"/>
          </p:nvPr>
        </p:nvSpPr>
        <p:spPr>
          <a:xfrm>
            <a:off x="708025" y="123825"/>
            <a:ext cx="8229600" cy="1143000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Результаты:</a:t>
            </a:r>
            <a:endParaRPr lang="ru-RU" altLang="ru-RU" sz="2800" b="1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F3C84C-8F47-4C0A-9645-3830C12FB274}" type="slidenum">
              <a:rPr lang="en-US" alt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7</a:t>
            </a:fld>
            <a:endParaRPr lang="en-US" alt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9937" name="Group 486"/>
          <p:cNvGrpSpPr>
            <a:grpSpLocks/>
          </p:cNvGrpSpPr>
          <p:nvPr/>
        </p:nvGrpSpPr>
        <p:grpSpPr bwMode="auto">
          <a:xfrm>
            <a:off x="251520" y="1484784"/>
            <a:ext cx="8568952" cy="4896544"/>
            <a:chOff x="1329" y="9376"/>
            <a:chExt cx="10048" cy="5942"/>
          </a:xfrm>
        </p:grpSpPr>
        <p:sp>
          <p:nvSpPr>
            <p:cNvPr id="22" name="AutoShape 487"/>
            <p:cNvSpPr>
              <a:spLocks noChangeArrowheads="1"/>
            </p:cNvSpPr>
            <p:nvPr/>
          </p:nvSpPr>
          <p:spPr bwMode="auto">
            <a:xfrm>
              <a:off x="8100" y="11641"/>
              <a:ext cx="2775" cy="750"/>
            </a:xfrm>
            <a:prstGeom prst="roundRect">
              <a:avLst>
                <a:gd name="adj" fmla="val 16667"/>
              </a:avLst>
            </a:prstGeom>
            <a:solidFill>
              <a:srgbClr val="EAF1DD"/>
            </a:solidFill>
            <a:ln w="38100">
              <a:solidFill>
                <a:srgbClr val="76923C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Конкурентоспособность предприятия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AutoShape 488"/>
            <p:cNvSpPr>
              <a:spLocks noChangeArrowheads="1"/>
            </p:cNvSpPr>
            <p:nvPr/>
          </p:nvSpPr>
          <p:spPr bwMode="auto">
            <a:xfrm>
              <a:off x="4473" y="13066"/>
              <a:ext cx="2775" cy="450"/>
            </a:xfrm>
            <a:prstGeom prst="roundRect">
              <a:avLst>
                <a:gd name="adj" fmla="val 16667"/>
              </a:avLst>
            </a:prstGeom>
            <a:solidFill>
              <a:srgbClr val="F2DBDB"/>
            </a:solidFill>
            <a:ln w="38100">
              <a:solidFill>
                <a:srgbClr val="943634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Человеческие ресурсы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AutoShape 489"/>
            <p:cNvSpPr>
              <a:spLocks noChangeArrowheads="1"/>
            </p:cNvSpPr>
            <p:nvPr/>
          </p:nvSpPr>
          <p:spPr bwMode="auto">
            <a:xfrm>
              <a:off x="3590" y="12061"/>
              <a:ext cx="3023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Организационные ресурсы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AutoShape 490"/>
            <p:cNvSpPr>
              <a:spLocks noChangeArrowheads="1"/>
            </p:cNvSpPr>
            <p:nvPr/>
          </p:nvSpPr>
          <p:spPr bwMode="auto">
            <a:xfrm>
              <a:off x="4297" y="10980"/>
              <a:ext cx="2775" cy="5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Отношенческие ресурсы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491"/>
            <p:cNvSpPr>
              <a:spLocks noChangeArrowheads="1"/>
            </p:cNvSpPr>
            <p:nvPr/>
          </p:nvSpPr>
          <p:spPr bwMode="auto">
            <a:xfrm>
              <a:off x="2970" y="9391"/>
              <a:ext cx="1595" cy="9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Город</a:t>
              </a: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/>
              </a:r>
              <a:b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 населением более 1 млн человек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492"/>
            <p:cNvSpPr>
              <a:spLocks noChangeArrowheads="1"/>
            </p:cNvSpPr>
            <p:nvPr/>
          </p:nvSpPr>
          <p:spPr bwMode="auto">
            <a:xfrm>
              <a:off x="7803" y="9376"/>
              <a:ext cx="1605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Экономический кризис</a:t>
              </a: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год 2008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493"/>
            <p:cNvSpPr>
              <a:spLocks noChangeArrowheads="1"/>
            </p:cNvSpPr>
            <p:nvPr/>
          </p:nvSpPr>
          <p:spPr bwMode="auto">
            <a:xfrm>
              <a:off x="9621" y="9391"/>
              <a:ext cx="1605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Экономический кризис</a:t>
              </a: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год 2009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494"/>
            <p:cNvSpPr>
              <a:spLocks noChangeArrowheads="1"/>
            </p:cNvSpPr>
            <p:nvPr/>
          </p:nvSpPr>
          <p:spPr bwMode="auto">
            <a:xfrm>
              <a:off x="1329" y="9466"/>
              <a:ext cx="1371" cy="5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Университет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495"/>
            <p:cNvSpPr>
              <a:spLocks noChangeArrowheads="1"/>
            </p:cNvSpPr>
            <p:nvPr/>
          </p:nvSpPr>
          <p:spPr bwMode="auto">
            <a:xfrm>
              <a:off x="5109" y="9376"/>
              <a:ext cx="1963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Участие</a:t>
              </a:r>
              <a:b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 ассоциациях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AutoShape 496"/>
            <p:cNvCxnSpPr>
              <a:cxnSpLocks noChangeShapeType="1"/>
            </p:cNvCxnSpPr>
            <p:nvPr/>
          </p:nvCxnSpPr>
          <p:spPr bwMode="auto">
            <a:xfrm>
              <a:off x="7072" y="11268"/>
              <a:ext cx="1028" cy="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497"/>
            <p:cNvCxnSpPr>
              <a:cxnSpLocks noChangeShapeType="1"/>
            </p:cNvCxnSpPr>
            <p:nvPr/>
          </p:nvCxnSpPr>
          <p:spPr bwMode="auto">
            <a:xfrm flipV="1">
              <a:off x="7248" y="12243"/>
              <a:ext cx="852" cy="9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498"/>
            <p:cNvCxnSpPr>
              <a:cxnSpLocks noChangeShapeType="1"/>
            </p:cNvCxnSpPr>
            <p:nvPr/>
          </p:nvCxnSpPr>
          <p:spPr bwMode="auto">
            <a:xfrm flipV="1">
              <a:off x="4020" y="11535"/>
              <a:ext cx="855" cy="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499"/>
            <p:cNvCxnSpPr>
              <a:cxnSpLocks noChangeShapeType="1"/>
            </p:cNvCxnSpPr>
            <p:nvPr/>
          </p:nvCxnSpPr>
          <p:spPr bwMode="auto">
            <a:xfrm flipH="1" flipV="1">
              <a:off x="6930" y="11535"/>
              <a:ext cx="55" cy="15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500"/>
            <p:cNvCxnSpPr>
              <a:cxnSpLocks noChangeShapeType="1"/>
            </p:cNvCxnSpPr>
            <p:nvPr/>
          </p:nvCxnSpPr>
          <p:spPr bwMode="auto">
            <a:xfrm flipH="1" flipV="1">
              <a:off x="3870" y="12510"/>
              <a:ext cx="840" cy="5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501"/>
            <p:cNvCxnSpPr>
              <a:cxnSpLocks noChangeShapeType="1"/>
            </p:cNvCxnSpPr>
            <p:nvPr/>
          </p:nvCxnSpPr>
          <p:spPr bwMode="auto">
            <a:xfrm>
              <a:off x="3082" y="12244"/>
              <a:ext cx="50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502"/>
            <p:cNvCxnSpPr>
              <a:cxnSpLocks noChangeShapeType="1"/>
            </p:cNvCxnSpPr>
            <p:nvPr/>
          </p:nvCxnSpPr>
          <p:spPr bwMode="auto">
            <a:xfrm>
              <a:off x="3082" y="10383"/>
              <a:ext cx="30" cy="28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8" name="AutoShape 503"/>
            <p:cNvCxnSpPr>
              <a:cxnSpLocks noChangeShapeType="1"/>
            </p:cNvCxnSpPr>
            <p:nvPr/>
          </p:nvCxnSpPr>
          <p:spPr bwMode="auto">
            <a:xfrm>
              <a:off x="3112" y="11268"/>
              <a:ext cx="118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9" name="AutoShape 504"/>
            <p:cNvCxnSpPr>
              <a:cxnSpLocks noChangeShapeType="1"/>
            </p:cNvCxnSpPr>
            <p:nvPr/>
          </p:nvCxnSpPr>
          <p:spPr bwMode="auto">
            <a:xfrm>
              <a:off x="3112" y="13217"/>
              <a:ext cx="136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0" name="AutoShape 505"/>
            <p:cNvCxnSpPr>
              <a:cxnSpLocks noChangeShapeType="1"/>
            </p:cNvCxnSpPr>
            <p:nvPr/>
          </p:nvCxnSpPr>
          <p:spPr bwMode="auto">
            <a:xfrm>
              <a:off x="2160" y="13413"/>
              <a:ext cx="231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" name="AutoShape 506"/>
            <p:cNvCxnSpPr>
              <a:cxnSpLocks noChangeShapeType="1"/>
            </p:cNvCxnSpPr>
            <p:nvPr/>
          </p:nvCxnSpPr>
          <p:spPr bwMode="auto">
            <a:xfrm>
              <a:off x="6300" y="9993"/>
              <a:ext cx="1" cy="9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2" name="AutoShape 507"/>
            <p:cNvCxnSpPr>
              <a:cxnSpLocks noChangeShapeType="1"/>
            </p:cNvCxnSpPr>
            <p:nvPr/>
          </p:nvCxnSpPr>
          <p:spPr bwMode="auto">
            <a:xfrm>
              <a:off x="8310" y="9978"/>
              <a:ext cx="750" cy="16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3" name="AutoShape 508"/>
            <p:cNvCxnSpPr>
              <a:cxnSpLocks noChangeShapeType="1"/>
            </p:cNvCxnSpPr>
            <p:nvPr/>
          </p:nvCxnSpPr>
          <p:spPr bwMode="auto">
            <a:xfrm flipH="1">
              <a:off x="9870" y="9978"/>
              <a:ext cx="570" cy="16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4" name="AutoShape 509"/>
            <p:cNvSpPr>
              <a:spLocks noChangeArrowheads="1"/>
            </p:cNvSpPr>
            <p:nvPr/>
          </p:nvSpPr>
          <p:spPr bwMode="auto">
            <a:xfrm>
              <a:off x="5686" y="14420"/>
              <a:ext cx="1900" cy="89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Издержки</a:t>
              </a:r>
              <a:b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на работников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AutoShape 510"/>
            <p:cNvSpPr>
              <a:spLocks noChangeArrowheads="1"/>
            </p:cNvSpPr>
            <p:nvPr/>
          </p:nvSpPr>
          <p:spPr bwMode="auto">
            <a:xfrm>
              <a:off x="3525" y="14461"/>
              <a:ext cx="1905" cy="85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45720" rIns="7200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Корпоративный университет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AutoShape 511"/>
            <p:cNvSpPr>
              <a:spLocks noChangeArrowheads="1"/>
            </p:cNvSpPr>
            <p:nvPr/>
          </p:nvSpPr>
          <p:spPr bwMode="auto">
            <a:xfrm>
              <a:off x="7728" y="13820"/>
              <a:ext cx="1680" cy="79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Размер предприятия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AutoShape 512"/>
            <p:cNvSpPr>
              <a:spLocks noChangeArrowheads="1"/>
            </p:cNvSpPr>
            <p:nvPr/>
          </p:nvSpPr>
          <p:spPr bwMode="auto">
            <a:xfrm>
              <a:off x="9702" y="13756"/>
              <a:ext cx="1675" cy="85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Возраст предприятия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AutoShape 513"/>
            <p:cNvCxnSpPr>
              <a:cxnSpLocks noChangeShapeType="1"/>
            </p:cNvCxnSpPr>
            <p:nvPr/>
          </p:nvCxnSpPr>
          <p:spPr bwMode="auto">
            <a:xfrm flipV="1">
              <a:off x="8669" y="12390"/>
              <a:ext cx="391" cy="1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514"/>
            <p:cNvCxnSpPr>
              <a:cxnSpLocks noChangeShapeType="1"/>
            </p:cNvCxnSpPr>
            <p:nvPr/>
          </p:nvCxnSpPr>
          <p:spPr bwMode="auto">
            <a:xfrm flipH="1" flipV="1">
              <a:off x="9702" y="12390"/>
              <a:ext cx="648" cy="13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0" name="AutoShape 515"/>
            <p:cNvCxnSpPr>
              <a:cxnSpLocks noChangeShapeType="1"/>
            </p:cNvCxnSpPr>
            <p:nvPr/>
          </p:nvCxnSpPr>
          <p:spPr bwMode="auto">
            <a:xfrm flipV="1">
              <a:off x="4710" y="13516"/>
              <a:ext cx="571" cy="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1" name="AutoShape 516"/>
            <p:cNvCxnSpPr>
              <a:cxnSpLocks noChangeShapeType="1"/>
            </p:cNvCxnSpPr>
            <p:nvPr/>
          </p:nvCxnSpPr>
          <p:spPr bwMode="auto">
            <a:xfrm flipH="1" flipV="1">
              <a:off x="5952" y="13516"/>
              <a:ext cx="606" cy="9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2" name="AutoShape 517"/>
            <p:cNvCxnSpPr>
              <a:cxnSpLocks noChangeShapeType="1"/>
            </p:cNvCxnSpPr>
            <p:nvPr/>
          </p:nvCxnSpPr>
          <p:spPr bwMode="auto">
            <a:xfrm>
              <a:off x="2160" y="9993"/>
              <a:ext cx="0" cy="3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xmlns="" val="7047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звание 1"/>
          <p:cNvSpPr>
            <a:spLocks noGrp="1"/>
          </p:cNvSpPr>
          <p:nvPr>
            <p:ph type="title"/>
          </p:nvPr>
        </p:nvSpPr>
        <p:spPr>
          <a:xfrm>
            <a:off x="1259631" y="123825"/>
            <a:ext cx="7677993" cy="1143000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Экономико-математическая модель</a:t>
            </a:r>
            <a:br>
              <a:rPr lang="ru-RU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ru-RU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формирования вектора поведения</a:t>
            </a:r>
            <a:r>
              <a:rPr lang="ru-RU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/>
            </a:r>
            <a:br>
              <a:rPr lang="ru-RU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 </a:t>
            </a:r>
            <a:endParaRPr lang="ru-RU" altLang="ru-RU" sz="2800" b="1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F3C84C-8F47-4C0A-9645-3830C12FB274}" type="slidenum">
              <a:rPr lang="en-US" alt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8</a:t>
            </a:fld>
            <a:endParaRPr lang="en-US" alt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124" name="Содержимое 5"/>
          <p:cNvSpPr>
            <a:spLocks noGrp="1"/>
          </p:cNvSpPr>
          <p:nvPr>
            <p:ph idx="1"/>
          </p:nvPr>
        </p:nvSpPr>
        <p:spPr>
          <a:xfrm>
            <a:off x="457200" y="1266825"/>
            <a:ext cx="8686800" cy="485933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Мотивация </a:t>
            </a:r>
            <a:r>
              <a:rPr lang="ru-RU" sz="2000" dirty="0" smtClean="0"/>
              <a:t>саморазвития = </a:t>
            </a:r>
            <a:r>
              <a:rPr lang="en-US" sz="2000" i="1" dirty="0" smtClean="0"/>
              <a:t>f </a:t>
            </a:r>
            <a:r>
              <a:rPr lang="ru-RU" sz="2000" dirty="0" smtClean="0"/>
              <a:t>(лидерство 2С, культура 2С, структура 2С)</a:t>
            </a:r>
          </a:p>
          <a:p>
            <a:pPr>
              <a:buNone/>
            </a:pPr>
            <a:r>
              <a:rPr lang="ru-RU" sz="2000" dirty="0" smtClean="0"/>
              <a:t>Инициатива создания знания = </a:t>
            </a:r>
            <a:r>
              <a:rPr lang="en-US" sz="2000" i="1" dirty="0" smtClean="0"/>
              <a:t>f </a:t>
            </a:r>
            <a:r>
              <a:rPr lang="ru-RU" sz="2000" dirty="0" smtClean="0"/>
              <a:t>(лидерство 2С, культура 2С, структура 2С)</a:t>
            </a:r>
          </a:p>
          <a:p>
            <a:pPr>
              <a:buNone/>
            </a:pPr>
            <a:r>
              <a:rPr lang="ru-RU" sz="2000" dirty="0" smtClean="0"/>
              <a:t>Приверженность организации = </a:t>
            </a:r>
            <a:r>
              <a:rPr lang="en-US" sz="2000" i="1" dirty="0" smtClean="0"/>
              <a:t>f </a:t>
            </a:r>
            <a:r>
              <a:rPr lang="ru-RU" sz="2000" dirty="0" smtClean="0"/>
              <a:t>(лидерство 2С, культура 2С, структура 2С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 typeface="Arial" charset="0"/>
              <a:buNone/>
              <a:defRPr/>
            </a:pP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179512" y="1556792"/>
            <a:ext cx="288032" cy="129614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1985" name="Group 518"/>
          <p:cNvGrpSpPr>
            <a:grpSpLocks/>
          </p:cNvGrpSpPr>
          <p:nvPr/>
        </p:nvGrpSpPr>
        <p:grpSpPr bwMode="auto">
          <a:xfrm>
            <a:off x="539552" y="2996952"/>
            <a:ext cx="7848872" cy="3672408"/>
            <a:chOff x="1507" y="5593"/>
            <a:chExt cx="9628" cy="4889"/>
          </a:xfrm>
        </p:grpSpPr>
        <p:sp>
          <p:nvSpPr>
            <p:cNvPr id="42002" name="Rectangle 449"/>
            <p:cNvSpPr>
              <a:spLocks noChangeArrowheads="1"/>
            </p:cNvSpPr>
            <p:nvPr/>
          </p:nvSpPr>
          <p:spPr bwMode="auto">
            <a:xfrm>
              <a:off x="2847" y="7152"/>
              <a:ext cx="1133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3600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0.71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***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1" name="Rectangle 450"/>
            <p:cNvSpPr>
              <a:spLocks noChangeArrowheads="1"/>
            </p:cNvSpPr>
            <p:nvPr/>
          </p:nvSpPr>
          <p:spPr bwMode="auto">
            <a:xfrm>
              <a:off x="4878" y="7152"/>
              <a:ext cx="1167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0.68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***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0" name="Rectangle 451"/>
            <p:cNvSpPr>
              <a:spLocks noChangeArrowheads="1"/>
            </p:cNvSpPr>
            <p:nvPr/>
          </p:nvSpPr>
          <p:spPr bwMode="auto">
            <a:xfrm>
              <a:off x="7267" y="8358"/>
              <a:ext cx="1261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0.59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***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9" name="Rectangle 452"/>
            <p:cNvSpPr>
              <a:spLocks noChangeArrowheads="1"/>
            </p:cNvSpPr>
            <p:nvPr/>
          </p:nvSpPr>
          <p:spPr bwMode="auto">
            <a:xfrm>
              <a:off x="7674" y="7392"/>
              <a:ext cx="1211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0.61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***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8" name="Rectangle 453"/>
            <p:cNvSpPr>
              <a:spLocks noChangeArrowheads="1"/>
            </p:cNvSpPr>
            <p:nvPr/>
          </p:nvSpPr>
          <p:spPr bwMode="auto">
            <a:xfrm>
              <a:off x="7674" y="6489"/>
              <a:ext cx="1021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0.69</a:t>
              </a: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***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7" name="AutoShape 436"/>
            <p:cNvSpPr>
              <a:spLocks noChangeArrowheads="1"/>
            </p:cNvSpPr>
            <p:nvPr/>
          </p:nvSpPr>
          <p:spPr bwMode="auto">
            <a:xfrm>
              <a:off x="1507" y="7037"/>
              <a:ext cx="1340" cy="11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Структура 2С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6" name="AutoShape 437"/>
            <p:cNvSpPr>
              <a:spLocks noChangeArrowheads="1"/>
            </p:cNvSpPr>
            <p:nvPr/>
          </p:nvSpPr>
          <p:spPr bwMode="auto">
            <a:xfrm>
              <a:off x="3650" y="7037"/>
              <a:ext cx="1340" cy="11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Культура 2С</a:t>
              </a:r>
              <a:b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= 0.51)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5" name="AutoShape 438"/>
            <p:cNvSpPr>
              <a:spLocks noChangeArrowheads="1"/>
            </p:cNvSpPr>
            <p:nvPr/>
          </p:nvSpPr>
          <p:spPr bwMode="auto">
            <a:xfrm>
              <a:off x="5782" y="7037"/>
              <a:ext cx="1485" cy="11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Лидерство 2С</a:t>
              </a:r>
              <a:b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= 0.47)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4" name="Rectangle 439"/>
            <p:cNvSpPr>
              <a:spLocks noChangeArrowheads="1"/>
            </p:cNvSpPr>
            <p:nvPr/>
          </p:nvSpPr>
          <p:spPr bwMode="auto">
            <a:xfrm>
              <a:off x="8528" y="5593"/>
              <a:ext cx="2607" cy="48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Сотрудник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3" name="AutoShape 440"/>
            <p:cNvSpPr>
              <a:spLocks noChangeArrowheads="1"/>
            </p:cNvSpPr>
            <p:nvPr/>
          </p:nvSpPr>
          <p:spPr bwMode="auto">
            <a:xfrm>
              <a:off x="8885" y="6082"/>
              <a:ext cx="2015" cy="107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Мотивация саморазвития</a:t>
              </a:r>
              <a:b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= 0.48)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2" name="AutoShape 441"/>
            <p:cNvSpPr>
              <a:spLocks noChangeArrowheads="1"/>
            </p:cNvSpPr>
            <p:nvPr/>
          </p:nvSpPr>
          <p:spPr bwMode="auto">
            <a:xfrm>
              <a:off x="8885" y="7487"/>
              <a:ext cx="2099" cy="11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Инициатива создания нового знания (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= 0.37)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1" name="AutoShape 442"/>
            <p:cNvSpPr>
              <a:spLocks noChangeArrowheads="1"/>
            </p:cNvSpPr>
            <p:nvPr/>
          </p:nvSpPr>
          <p:spPr bwMode="auto">
            <a:xfrm>
              <a:off x="8885" y="9044"/>
              <a:ext cx="2099" cy="9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Приверженность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(R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= 0.36)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443"/>
            <p:cNvSpPr>
              <a:spLocks noChangeShapeType="1"/>
            </p:cNvSpPr>
            <p:nvPr/>
          </p:nvSpPr>
          <p:spPr bwMode="auto">
            <a:xfrm>
              <a:off x="2847" y="7571"/>
              <a:ext cx="80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444"/>
            <p:cNvSpPr>
              <a:spLocks noChangeShapeType="1"/>
            </p:cNvSpPr>
            <p:nvPr/>
          </p:nvSpPr>
          <p:spPr bwMode="auto">
            <a:xfrm>
              <a:off x="4990" y="7571"/>
              <a:ext cx="79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445"/>
            <p:cNvSpPr>
              <a:spLocks noChangeShapeType="1"/>
            </p:cNvSpPr>
            <p:nvPr/>
          </p:nvSpPr>
          <p:spPr bwMode="auto">
            <a:xfrm flipV="1">
              <a:off x="7267" y="6433"/>
              <a:ext cx="1618" cy="10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446"/>
            <p:cNvSpPr>
              <a:spLocks noChangeShapeType="1"/>
            </p:cNvSpPr>
            <p:nvPr/>
          </p:nvSpPr>
          <p:spPr bwMode="auto">
            <a:xfrm>
              <a:off x="7267" y="7487"/>
              <a:ext cx="1618" cy="5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447"/>
            <p:cNvSpPr>
              <a:spLocks noChangeShapeType="1"/>
            </p:cNvSpPr>
            <p:nvPr/>
          </p:nvSpPr>
          <p:spPr bwMode="auto">
            <a:xfrm>
              <a:off x="7267" y="7487"/>
              <a:ext cx="1618" cy="19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7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 txBox="1">
            <a:spLocks/>
          </p:cNvSpPr>
          <p:nvPr/>
        </p:nvSpPr>
        <p:spPr bwMode="auto">
          <a:xfrm>
            <a:off x="2197100" y="333375"/>
            <a:ext cx="68040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altLang="ru-RU" sz="3600" dirty="0" smtClean="0">
                <a:solidFill>
                  <a:schemeClr val="bg1"/>
                </a:solidFill>
                <a:latin typeface="Myriad Pro"/>
              </a:rPr>
              <a:t>Вопросы:</a:t>
            </a:r>
            <a:endParaRPr lang="en-US" altLang="ru-RU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292" name="Дата 1"/>
          <p:cNvSpPr>
            <a:spLocks noGrp="1"/>
          </p:cNvSpPr>
          <p:nvPr>
            <p:ph type="dt" sz="quarter" idx="10"/>
          </p:nvPr>
        </p:nvSpPr>
        <p:spPr bwMode="auto">
          <a:xfrm>
            <a:off x="457200" y="6597650"/>
            <a:ext cx="2170113" cy="2921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EA8B714-AF4A-4218-AE3D-06A42FAE0457}" type="datetime1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16.02.2016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516688" y="6524625"/>
            <a:ext cx="2170112" cy="4333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F49EF0B-2B7D-4108-8482-BF02CE10D8B5}" type="slidenum">
              <a:rPr lang="ru-RU" altLang="ru-RU" smtClean="0">
                <a:solidFill>
                  <a:schemeClr val="bg1"/>
                </a:solidFill>
                <a:latin typeface="Calibri" pitchFamily="34" charset="0"/>
              </a:rPr>
              <a:pPr eaLnBrk="1" hangingPunct="1"/>
              <a:t>9</a:t>
            </a:fld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4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altLang="ru-RU" dirty="0" smtClean="0">
                <a:ea typeface="ＭＳ Ｐゴシック" pitchFamily="34" charset="-128"/>
              </a:rPr>
              <a:t>Логика ОММ УЗ</a:t>
            </a:r>
            <a:endParaRPr lang="en-US" altLang="ru-RU" dirty="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r>
              <a:rPr lang="ru-RU" altLang="ru-RU" dirty="0" smtClean="0">
                <a:ea typeface="ＭＳ Ｐゴシック" pitchFamily="34" charset="-128"/>
              </a:rPr>
              <a:t>Спецификация модели 1 (</a:t>
            </a:r>
            <a:r>
              <a:rPr lang="en-US" altLang="ru-RU" dirty="0" err="1" smtClean="0">
                <a:ea typeface="ＭＳ Ｐゴシック" pitchFamily="34" charset="-128"/>
              </a:rPr>
              <a:t>pca</a:t>
            </a:r>
            <a:r>
              <a:rPr lang="en-US" altLang="ru-RU" dirty="0" smtClean="0">
                <a:ea typeface="ＭＳ Ｐゴシック" pitchFamily="34" charset="-128"/>
              </a:rPr>
              <a:t>, </a:t>
            </a:r>
            <a:r>
              <a:rPr lang="en-US" altLang="ru-RU" dirty="0" err="1" smtClean="0">
                <a:ea typeface="ＭＳ Ｐゴシック" pitchFamily="34" charset="-128"/>
              </a:rPr>
              <a:t>sem</a:t>
            </a:r>
            <a:r>
              <a:rPr lang="en-US" altLang="ru-RU" dirty="0" smtClean="0">
                <a:ea typeface="ＭＳ Ｐゴシック" pitchFamily="34" charset="-128"/>
              </a:rPr>
              <a:t>)</a:t>
            </a:r>
            <a:endParaRPr lang="ru-RU" altLang="ru-RU" dirty="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r>
              <a:rPr lang="ru-RU" altLang="ru-RU" dirty="0" smtClean="0">
                <a:ea typeface="ＭＳ Ｐゴシック" pitchFamily="34" charset="-128"/>
              </a:rPr>
              <a:t>Измерение </a:t>
            </a:r>
            <a:r>
              <a:rPr lang="ru-RU" altLang="ru-RU" smtClean="0">
                <a:ea typeface="ＭＳ Ｐゴシック" pitchFamily="34" charset="-128"/>
              </a:rPr>
              <a:t>конструкций моделей</a:t>
            </a:r>
            <a:endParaRPr lang="en-US" altLang="ru-RU" dirty="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r>
              <a:rPr lang="en-US" altLang="ru-RU" dirty="0" smtClean="0">
                <a:ea typeface="ＭＳ Ｐゴシック" pitchFamily="34" charset="-128"/>
              </a:rPr>
              <a:t> </a:t>
            </a:r>
            <a:r>
              <a:rPr lang="ru-RU" altLang="ru-RU" dirty="0" smtClean="0">
                <a:ea typeface="ＭＳ Ｐゴシック" pitchFamily="34" charset="-128"/>
              </a:rPr>
              <a:t>Рекомендации по развитию ОММ УЗ</a:t>
            </a:r>
            <a:endParaRPr lang="ru-RU" altLang="ru-RU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3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11260</TotalTime>
  <Words>421</Words>
  <Application>Microsoft Office PowerPoint</Application>
  <PresentationFormat>Экран (4:3)</PresentationFormat>
  <Paragraphs>87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Организационно-мотивационный механизм управления знаниями  Исследование выполнено при поддержке  Российского научного фонда, грант № 15-18-20039</vt:lpstr>
      <vt:lpstr>Слайд 2</vt:lpstr>
      <vt:lpstr>Слайд 3</vt:lpstr>
      <vt:lpstr>Слайд 4</vt:lpstr>
      <vt:lpstr>Слайд 5</vt:lpstr>
      <vt:lpstr>Экономико-математическая модель трансформации  знаниевого потенциала в конкурентоспособность </vt:lpstr>
      <vt:lpstr>Результаты:</vt:lpstr>
      <vt:lpstr>Экономико-математическая модель формирования вектора поведения  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Raros</dc:creator>
  <cp:lastModifiedBy>Mariia</cp:lastModifiedBy>
  <cp:revision>135</cp:revision>
  <dcterms:created xsi:type="dcterms:W3CDTF">2014-11-08T08:08:01Z</dcterms:created>
  <dcterms:modified xsi:type="dcterms:W3CDTF">2016-02-16T07:55:48Z</dcterms:modified>
</cp:coreProperties>
</file>