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302" r:id="rId3"/>
    <p:sldId id="292" r:id="rId4"/>
    <p:sldId id="258" r:id="rId5"/>
    <p:sldId id="290" r:id="rId6"/>
    <p:sldId id="298" r:id="rId7"/>
    <p:sldId id="257" r:id="rId8"/>
    <p:sldId id="295" r:id="rId9"/>
    <p:sldId id="296" r:id="rId10"/>
    <p:sldId id="299" r:id="rId11"/>
    <p:sldId id="304" r:id="rId12"/>
    <p:sldId id="305" r:id="rId13"/>
    <p:sldId id="306" r:id="rId14"/>
    <p:sldId id="303" r:id="rId15"/>
    <p:sldId id="300" r:id="rId16"/>
    <p:sldId id="30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CF5"/>
    <a:srgbClr val="A4D1F5"/>
    <a:srgbClr val="7DCDF5"/>
    <a:srgbClr val="F0F5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7043" autoAdjust="0"/>
  </p:normalViewPr>
  <p:slideViewPr>
    <p:cSldViewPr>
      <p:cViewPr>
        <p:scale>
          <a:sx n="66" d="100"/>
          <a:sy n="66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84FE2-9086-47BB-A330-18E7643B3CE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3AAE788-85B1-4F8A-8853-10A8B66715AE}">
      <dgm:prSet phldrT="[Текст]"/>
      <dgm:spPr/>
      <dgm:t>
        <a:bodyPr/>
        <a:lstStyle/>
        <a:p>
          <a:r>
            <a:rPr lang="en-US" dirty="0" smtClean="0"/>
            <a:t>Database collection: survey, </a:t>
          </a:r>
          <a:r>
            <a:rPr lang="en-US" dirty="0" err="1" smtClean="0"/>
            <a:t>Likert</a:t>
          </a:r>
          <a:r>
            <a:rPr lang="en-US" dirty="0" smtClean="0"/>
            <a:t> scale</a:t>
          </a:r>
          <a:endParaRPr lang="ru-RU" dirty="0"/>
        </a:p>
      </dgm:t>
    </dgm:pt>
    <dgm:pt modelId="{2FFDE7C6-D5D4-4BEA-8CBD-BE7DA35A7ED0}" type="parTrans" cxnId="{43400FD5-EFD7-4CE0-81B0-48E2419E5384}">
      <dgm:prSet/>
      <dgm:spPr/>
      <dgm:t>
        <a:bodyPr/>
        <a:lstStyle/>
        <a:p>
          <a:endParaRPr lang="ru-RU"/>
        </a:p>
      </dgm:t>
    </dgm:pt>
    <dgm:pt modelId="{D6752ECB-1AC9-419D-9A60-F80BDCA99152}" type="sibTrans" cxnId="{43400FD5-EFD7-4CE0-81B0-48E2419E5384}">
      <dgm:prSet/>
      <dgm:spPr/>
      <dgm:t>
        <a:bodyPr/>
        <a:lstStyle/>
        <a:p>
          <a:endParaRPr lang="ru-RU"/>
        </a:p>
      </dgm:t>
    </dgm:pt>
    <dgm:pt modelId="{68958741-3C63-4670-B13D-15EE7D054F35}">
      <dgm:prSet phldrT="[Текст]"/>
      <dgm:spPr/>
      <dgm:t>
        <a:bodyPr/>
        <a:lstStyle/>
        <a:p>
          <a:r>
            <a:rPr lang="en-US" dirty="0" smtClean="0"/>
            <a:t>Partial Least Square </a:t>
          </a:r>
          <a:r>
            <a:rPr lang="en-US" dirty="0" err="1" smtClean="0"/>
            <a:t>Modelling</a:t>
          </a:r>
          <a:r>
            <a:rPr lang="en-US" dirty="0" smtClean="0"/>
            <a:t> </a:t>
          </a:r>
          <a:endParaRPr lang="ru-RU" dirty="0"/>
        </a:p>
      </dgm:t>
    </dgm:pt>
    <dgm:pt modelId="{5E67ABDB-2090-4D9D-A345-CB0E908BEDCE}" type="parTrans" cxnId="{8120C3E0-3626-42E0-ABB5-37D77558787E}">
      <dgm:prSet/>
      <dgm:spPr/>
      <dgm:t>
        <a:bodyPr/>
        <a:lstStyle/>
        <a:p>
          <a:endParaRPr lang="ru-RU"/>
        </a:p>
      </dgm:t>
    </dgm:pt>
    <dgm:pt modelId="{13C6EFEE-E0D1-4711-A66E-54ADDF6729CE}" type="sibTrans" cxnId="{8120C3E0-3626-42E0-ABB5-37D77558787E}">
      <dgm:prSet/>
      <dgm:spPr/>
      <dgm:t>
        <a:bodyPr/>
        <a:lstStyle/>
        <a:p>
          <a:endParaRPr lang="ru-RU"/>
        </a:p>
      </dgm:t>
    </dgm:pt>
    <dgm:pt modelId="{06310CC7-45EA-4426-A9A6-5DE873E96871}" type="pres">
      <dgm:prSet presAssocID="{15484FE2-9086-47BB-A330-18E7643B3CED}" presName="linearFlow" presStyleCnt="0">
        <dgm:presLayoutVars>
          <dgm:dir/>
          <dgm:resizeHandles val="exact"/>
        </dgm:presLayoutVars>
      </dgm:prSet>
      <dgm:spPr/>
    </dgm:pt>
    <dgm:pt modelId="{CA74F950-B9B2-406D-9D8F-821687E23B17}" type="pres">
      <dgm:prSet presAssocID="{83AAE788-85B1-4F8A-8853-10A8B66715AE}" presName="composite" presStyleCnt="0"/>
      <dgm:spPr/>
    </dgm:pt>
    <dgm:pt modelId="{7FEEC199-389A-4EAB-A52D-6CCA56556D52}" type="pres">
      <dgm:prSet presAssocID="{83AAE788-85B1-4F8A-8853-10A8B66715AE}" presName="imgShp" presStyleLbl="fgImgPlace1" presStyleIdx="0" presStyleCnt="2" custScaleX="135028" custScaleY="144729" custLinFactNeighborX="1945" custLinFactNeighborY="526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</dgm:pt>
    <dgm:pt modelId="{7DF44047-0C05-4887-9673-D5F31D663417}" type="pres">
      <dgm:prSet presAssocID="{83AAE788-85B1-4F8A-8853-10A8B66715A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A24E0-5022-4E49-B45F-142BF031ECE9}" type="pres">
      <dgm:prSet presAssocID="{D6752ECB-1AC9-419D-9A60-F80BDCA99152}" presName="spacing" presStyleCnt="0"/>
      <dgm:spPr/>
    </dgm:pt>
    <dgm:pt modelId="{5853ECD6-1373-4981-AF00-13EE8564635D}" type="pres">
      <dgm:prSet presAssocID="{68958741-3C63-4670-B13D-15EE7D054F35}" presName="composite" presStyleCnt="0"/>
      <dgm:spPr/>
    </dgm:pt>
    <dgm:pt modelId="{ECD91ABE-1533-48F6-B63B-8D18C21CF8D9}" type="pres">
      <dgm:prSet presAssocID="{68958741-3C63-4670-B13D-15EE7D054F35}" presName="imgShp" presStyleLbl="fgImgPlace1" presStyleIdx="1" presStyleCnt="2" custScaleX="141658" custScaleY="14383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41F22FDC-B062-4960-BB19-799B60155E5A}" type="pres">
      <dgm:prSet presAssocID="{68958741-3C63-4670-B13D-15EE7D054F3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29D3B-4346-43E9-B3C2-05C08EEB0430}" type="presOf" srcId="{83AAE788-85B1-4F8A-8853-10A8B66715AE}" destId="{7DF44047-0C05-4887-9673-D5F31D663417}" srcOrd="0" destOrd="0" presId="urn:microsoft.com/office/officeart/2005/8/layout/vList3"/>
    <dgm:cxn modelId="{8120C3E0-3626-42E0-ABB5-37D77558787E}" srcId="{15484FE2-9086-47BB-A330-18E7643B3CED}" destId="{68958741-3C63-4670-B13D-15EE7D054F35}" srcOrd="1" destOrd="0" parTransId="{5E67ABDB-2090-4D9D-A345-CB0E908BEDCE}" sibTransId="{13C6EFEE-E0D1-4711-A66E-54ADDF6729CE}"/>
    <dgm:cxn modelId="{CF67204A-953C-4752-A224-5A4C77C3B1B2}" type="presOf" srcId="{68958741-3C63-4670-B13D-15EE7D054F35}" destId="{41F22FDC-B062-4960-BB19-799B60155E5A}" srcOrd="0" destOrd="0" presId="urn:microsoft.com/office/officeart/2005/8/layout/vList3"/>
    <dgm:cxn modelId="{43400FD5-EFD7-4CE0-81B0-48E2419E5384}" srcId="{15484FE2-9086-47BB-A330-18E7643B3CED}" destId="{83AAE788-85B1-4F8A-8853-10A8B66715AE}" srcOrd="0" destOrd="0" parTransId="{2FFDE7C6-D5D4-4BEA-8CBD-BE7DA35A7ED0}" sibTransId="{D6752ECB-1AC9-419D-9A60-F80BDCA99152}"/>
    <dgm:cxn modelId="{ACB6E1AC-DCA6-4BEB-B184-057A1831B587}" type="presOf" srcId="{15484FE2-9086-47BB-A330-18E7643B3CED}" destId="{06310CC7-45EA-4426-A9A6-5DE873E96871}" srcOrd="0" destOrd="0" presId="urn:microsoft.com/office/officeart/2005/8/layout/vList3"/>
    <dgm:cxn modelId="{9EF6866C-4B97-43B0-99B6-B72B699E1543}" type="presParOf" srcId="{06310CC7-45EA-4426-A9A6-5DE873E96871}" destId="{CA74F950-B9B2-406D-9D8F-821687E23B17}" srcOrd="0" destOrd="0" presId="urn:microsoft.com/office/officeart/2005/8/layout/vList3"/>
    <dgm:cxn modelId="{585A4B6A-D4E8-4AF2-BC68-E526AD4D428B}" type="presParOf" srcId="{CA74F950-B9B2-406D-9D8F-821687E23B17}" destId="{7FEEC199-389A-4EAB-A52D-6CCA56556D52}" srcOrd="0" destOrd="0" presId="urn:microsoft.com/office/officeart/2005/8/layout/vList3"/>
    <dgm:cxn modelId="{A2CEB2EC-9CCF-4EB4-A737-1DCEE6BFD4EC}" type="presParOf" srcId="{CA74F950-B9B2-406D-9D8F-821687E23B17}" destId="{7DF44047-0C05-4887-9673-D5F31D663417}" srcOrd="1" destOrd="0" presId="urn:microsoft.com/office/officeart/2005/8/layout/vList3"/>
    <dgm:cxn modelId="{3F4E383D-4A4A-442B-83BC-A73346D952D0}" type="presParOf" srcId="{06310CC7-45EA-4426-A9A6-5DE873E96871}" destId="{6EAA24E0-5022-4E49-B45F-142BF031ECE9}" srcOrd="1" destOrd="0" presId="urn:microsoft.com/office/officeart/2005/8/layout/vList3"/>
    <dgm:cxn modelId="{67E4D493-DE4F-466D-B8BF-7388BB86E35E}" type="presParOf" srcId="{06310CC7-45EA-4426-A9A6-5DE873E96871}" destId="{5853ECD6-1373-4981-AF00-13EE8564635D}" srcOrd="2" destOrd="0" presId="urn:microsoft.com/office/officeart/2005/8/layout/vList3"/>
    <dgm:cxn modelId="{E8A39CC5-D1B8-478C-BBDE-F11823C1A5D6}" type="presParOf" srcId="{5853ECD6-1373-4981-AF00-13EE8564635D}" destId="{ECD91ABE-1533-48F6-B63B-8D18C21CF8D9}" srcOrd="0" destOrd="0" presId="urn:microsoft.com/office/officeart/2005/8/layout/vList3"/>
    <dgm:cxn modelId="{A5D65DD0-DFF7-49BE-B9A1-76BC9196F1C2}" type="presParOf" srcId="{5853ECD6-1373-4981-AF00-13EE8564635D}" destId="{41F22FDC-B062-4960-BB19-799B60155E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44047-0C05-4887-9673-D5F31D663417}">
      <dsp:nvSpPr>
        <dsp:cNvPr id="0" name=""/>
        <dsp:cNvSpPr/>
      </dsp:nvSpPr>
      <dsp:spPr>
        <a:xfrm rot="10800000">
          <a:off x="2051220" y="373525"/>
          <a:ext cx="5913499" cy="16640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3795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Database collection: survey, </a:t>
          </a:r>
          <a:r>
            <a:rPr lang="en-US" sz="4200" kern="1200" dirty="0" err="1" smtClean="0"/>
            <a:t>Likert</a:t>
          </a:r>
          <a:r>
            <a:rPr lang="en-US" sz="4200" kern="1200" dirty="0" smtClean="0"/>
            <a:t> scale</a:t>
          </a:r>
          <a:endParaRPr lang="ru-RU" sz="4200" kern="1200" dirty="0"/>
        </a:p>
      </dsp:txBody>
      <dsp:txXfrm rot="10800000">
        <a:off x="2051220" y="373525"/>
        <a:ext cx="5913499" cy="1664040"/>
      </dsp:txXfrm>
    </dsp:sp>
    <dsp:sp modelId="{7FEEC199-389A-4EAB-A52D-6CCA56556D52}">
      <dsp:nvSpPr>
        <dsp:cNvPr id="0" name=""/>
        <dsp:cNvSpPr/>
      </dsp:nvSpPr>
      <dsp:spPr>
        <a:xfrm>
          <a:off x="960125" y="88949"/>
          <a:ext cx="2246920" cy="24083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22FDC-B062-4960-BB19-799B60155E5A}">
      <dsp:nvSpPr>
        <dsp:cNvPr id="0" name=""/>
        <dsp:cNvSpPr/>
      </dsp:nvSpPr>
      <dsp:spPr>
        <a:xfrm rot="10800000">
          <a:off x="2078801" y="3271122"/>
          <a:ext cx="5913499" cy="16640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3795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Partial Least Square </a:t>
          </a:r>
          <a:r>
            <a:rPr lang="en-US" sz="4200" kern="1200" dirty="0" err="1" smtClean="0"/>
            <a:t>Modelling</a:t>
          </a:r>
          <a:r>
            <a:rPr lang="en-US" sz="4200" kern="1200" dirty="0" smtClean="0"/>
            <a:t> </a:t>
          </a:r>
          <a:endParaRPr lang="ru-RU" sz="4200" kern="1200" dirty="0"/>
        </a:p>
      </dsp:txBody>
      <dsp:txXfrm rot="10800000">
        <a:off x="2078801" y="3271122"/>
        <a:ext cx="5913499" cy="1664040"/>
      </dsp:txXfrm>
    </dsp:sp>
    <dsp:sp modelId="{ECD91ABE-1533-48F6-B63B-8D18C21CF8D9}">
      <dsp:nvSpPr>
        <dsp:cNvPr id="0" name=""/>
        <dsp:cNvSpPr/>
      </dsp:nvSpPr>
      <dsp:spPr>
        <a:xfrm>
          <a:off x="900178" y="2906448"/>
          <a:ext cx="2357245" cy="23933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A6A77C6-F47B-4B8D-9E3F-FB42D20E5B0D}" type="datetimeFigureOut">
              <a:rPr lang="ru-RU"/>
              <a:pPr/>
              <a:t>11.06.2014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EA20C9-F2E8-45D6-9B40-9DF21FBC56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95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0C9-F2E8-45D6-9B40-9DF21FBC56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0C9-F2E8-45D6-9B40-9DF21FBC56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0C9-F2E8-45D6-9B40-9DF21FBC56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20C9-F2E8-45D6-9B40-9DF21FBC56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F7E-6E2A-4B83-AE06-96FB21323B50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A104-9157-4164-B8A4-04C502087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C7A7-6E0D-441B-B7F0-1E72DA2F40FD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ECF6-4AE2-4C8F-8D98-3554E1A19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34BD-ACCD-42DB-B785-0DFEEF93402B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3EEE-8356-4AAE-B959-9C228B4F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6033-77BF-4D3C-A0AB-1DAF7AC30C1A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F21E-A0A2-417D-A034-C6A664633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3929-B072-4678-8109-6E080492498A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7C41-FE41-411D-B86F-93A18874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7922-F56D-4065-8595-1DC98C27EFAE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F42F-6957-474E-B380-1FA2F6FA0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8194-887B-4B66-89F6-283ACD90EA00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DE4F-47F4-4AB8-9F88-4069D0A34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6414-4A27-448C-BFDD-B4514C681655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4300-4BE1-41A1-8AEA-EE9ECEC7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A82A-BAC2-4DF4-AA45-3A674F92B97E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DDD4-0488-4CB5-8026-DBB7B93D7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15A4-2E85-4E66-811F-2A36B57BD403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90F3-468D-4541-96B4-B5B46CDA5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E4EF-FD84-400B-A003-7590D8225352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24A0-B140-4CF6-B058-A2B1EB78D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74583D-B2F8-49B9-91CF-BF5A7CC2E078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420CF-685C-475C-962E-35F5D5AB1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krutova@yandex.ru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mmolodchik@hse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rmc@edu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Learning and work context as antecedents for innovation </a:t>
            </a:r>
            <a:r>
              <a:rPr lang="en-US" sz="3600" dirty="0" err="1" smtClean="0"/>
              <a:t>behaviour</a:t>
            </a:r>
            <a:r>
              <a:rPr lang="en-US" sz="3600" dirty="0" smtClean="0"/>
              <a:t>: empirical evidence from Russian companies.</a:t>
            </a:r>
          </a:p>
          <a:p>
            <a:pPr algn="ctr">
              <a:buNone/>
            </a:pPr>
            <a:endParaRPr lang="en-US" sz="3600" dirty="0" smtClean="0"/>
          </a:p>
          <a:p>
            <a:pPr algn="r">
              <a:buNone/>
            </a:pPr>
            <a:r>
              <a:rPr lang="en-US" sz="2000" dirty="0" err="1" smtClean="0"/>
              <a:t>Mariia</a:t>
            </a:r>
            <a:r>
              <a:rPr lang="en-US" sz="2000" dirty="0" smtClean="0"/>
              <a:t> </a:t>
            </a:r>
            <a:r>
              <a:rPr lang="en-US" sz="2000" dirty="0" err="1" smtClean="0"/>
              <a:t>Molodchik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2"/>
              </a:rPr>
              <a:t>mmolodchik@hse.ru</a:t>
            </a:r>
            <a:r>
              <a:rPr lang="en-US" sz="2000" dirty="0" smtClean="0"/>
              <a:t>)</a:t>
            </a:r>
          </a:p>
          <a:p>
            <a:pPr algn="r">
              <a:buNone/>
            </a:pPr>
            <a:r>
              <a:rPr lang="en-US" sz="2000" dirty="0" smtClean="0"/>
              <a:t>Aleksandra </a:t>
            </a:r>
            <a:r>
              <a:rPr lang="en-US" sz="2000" dirty="0" err="1" smtClean="0"/>
              <a:t>Krutova</a:t>
            </a:r>
            <a:r>
              <a:rPr lang="en-US" sz="2000" dirty="0" smtClean="0"/>
              <a:t> (</a:t>
            </a:r>
            <a:r>
              <a:rPr lang="en-GB" sz="2000" u="sng" dirty="0" smtClean="0">
                <a:hlinkClick r:id="rId3"/>
              </a:rPr>
              <a:t>alexkrutova@yandex.ru</a:t>
            </a:r>
            <a:r>
              <a:rPr lang="en-GB" sz="2000" dirty="0" smtClean="0"/>
              <a:t> )</a:t>
            </a:r>
          </a:p>
          <a:p>
            <a:pPr algn="r">
              <a:buNone/>
            </a:pPr>
            <a:r>
              <a:rPr lang="en-GB" sz="2000" dirty="0" err="1" smtClean="0"/>
              <a:t>Anatoliy</a:t>
            </a:r>
            <a:r>
              <a:rPr lang="en-GB" sz="2000" dirty="0" smtClean="0"/>
              <a:t> </a:t>
            </a:r>
            <a:r>
              <a:rPr lang="en-GB" sz="2000" dirty="0" err="1" smtClean="0"/>
              <a:t>Molodchik</a:t>
            </a:r>
            <a:r>
              <a:rPr lang="en-GB" sz="2000" dirty="0" smtClean="0"/>
              <a:t> (</a:t>
            </a:r>
            <a:r>
              <a:rPr lang="en-GB" sz="2000" u="sng" dirty="0" smtClean="0">
                <a:hlinkClick r:id="rId4"/>
              </a:rPr>
              <a:t>rmc@edu.ru</a:t>
            </a:r>
            <a:r>
              <a:rPr lang="en-GB" sz="2000" u="sng" dirty="0" smtClean="0"/>
              <a:t>)</a:t>
            </a:r>
          </a:p>
          <a:p>
            <a:pPr algn="r">
              <a:buNone/>
            </a:pPr>
            <a:r>
              <a:rPr lang="en-GB" sz="2000" dirty="0" smtClean="0"/>
              <a:t>12.06.2014</a:t>
            </a:r>
          </a:p>
          <a:p>
            <a:pPr algn="r">
              <a:buNone/>
            </a:pPr>
            <a:r>
              <a:rPr lang="en-GB" sz="2000" b="1" dirty="0" smtClean="0"/>
              <a:t>IFKAD </a:t>
            </a:r>
            <a:r>
              <a:rPr lang="en-GB" sz="2000" b="1" dirty="0" smtClean="0"/>
              <a:t>2014</a:t>
            </a:r>
          </a:p>
        </p:txBody>
      </p:sp>
      <p:pic>
        <p:nvPicPr>
          <p:cNvPr id="4" name="Изображение 1" descr="vshe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7"/>
            <a:ext cx="1835696" cy="14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rmStateTechnicalUnivers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88640"/>
            <a:ext cx="1326873" cy="1368152"/>
          </a:xfrm>
          <a:prstGeom prst="rect">
            <a:avLst/>
          </a:prstGeom>
        </p:spPr>
      </p:pic>
      <p:pic>
        <p:nvPicPr>
          <p:cNvPr id="6" name="Рисунок 5" descr="hea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260648"/>
            <a:ext cx="4176464" cy="1308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Motivation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91880" y="1484784"/>
          <a:ext cx="5652121" cy="5373216"/>
        </p:xfrm>
        <a:graphic>
          <a:graphicData uri="http://schemas.openxmlformats.org/drawingml/2006/table">
            <a:tbl>
              <a:tblPr/>
              <a:tblGrid>
                <a:gridCol w="5652121"/>
              </a:tblGrid>
              <a:tr h="1057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 eager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solve new, atypical problems 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demonstrate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willingness to participate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team-work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attempt to achieve best results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even t</a:t>
                      </a:r>
                      <a:r>
                        <a:rPr lang="en-GB" sz="2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the detriment of personal interests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are able to achieve results with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minimum external intervention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Intrinsic motiv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3384376" cy="32731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7904" y="1484784"/>
          <a:ext cx="5436096" cy="5373217"/>
        </p:xfrm>
        <a:graphic>
          <a:graphicData uri="http://schemas.openxmlformats.org/drawingml/2006/table">
            <a:tbl>
              <a:tblPr/>
              <a:tblGrid>
                <a:gridCol w="5436096"/>
              </a:tblGrid>
              <a:tr h="146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leaders inspire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others to accomplish extraordinary results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Managers encourage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multiple points of view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Leaders acknowledge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their own limitations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with respect to knowledge, information or expertise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Leaders are the example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entrepreneurial and self-development behaviour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Leader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660279" cy="29523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/>
          <a:lstStyle/>
          <a:p>
            <a:r>
              <a:rPr lang="en-US" dirty="0" smtClean="0"/>
              <a:t>Culture of self-organization and self-development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63888" y="1844824"/>
          <a:ext cx="5580112" cy="5013176"/>
        </p:xfrm>
        <a:graphic>
          <a:graphicData uri="http://schemas.openxmlformats.org/drawingml/2006/table">
            <a:tbl>
              <a:tblPr/>
              <a:tblGrid>
                <a:gridCol w="5580112"/>
              </a:tblGrid>
              <a:tr h="1253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organization invites people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contribute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the development of strategy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organization builds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alignment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of visions across different levels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learning and self-development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are valued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organization supports and rewards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team-work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3240360" cy="2520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structure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7864" y="1556790"/>
          <a:ext cx="5540648" cy="4968556"/>
        </p:xfrm>
        <a:graphic>
          <a:graphicData uri="http://schemas.openxmlformats.org/drawingml/2006/table">
            <a:tbl>
              <a:tblPr/>
              <a:tblGrid>
                <a:gridCol w="5540648"/>
              </a:tblGrid>
              <a:tr h="124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Organizational structure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facilitates more 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leadership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New units, departments and projects can be launched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quickly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organization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provides resources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innovation initiatives and projects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Clear and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transparent regulations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support implementation of innovation initiatives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stru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50424">
            <a:off x="-276966" y="2901031"/>
            <a:ext cx="4476750" cy="23812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115888"/>
            <a:ext cx="8388350" cy="877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Results: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43608" y="1124744"/>
            <a:ext cx="2232248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Intrinsic motivation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2564904"/>
            <a:ext cx="2411760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4077072"/>
            <a:ext cx="2232248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self-organization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95736" y="5229200"/>
            <a:ext cx="1944216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Flexible structure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91880" y="2636912"/>
            <a:ext cx="2160240" cy="2232248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(R2=0.71)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51712" y="2492896"/>
            <a:ext cx="2592288" cy="2520280"/>
          </a:xfrm>
          <a:prstGeom prst="ellipse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INNOVATION </a:t>
            </a:r>
            <a:r>
              <a:rPr lang="en-US" sz="2400" b="1" dirty="0" smtClean="0">
                <a:solidFill>
                  <a:schemeClr val="tx1"/>
                </a:solidFill>
              </a:rPr>
              <a:t>BEHAVIOUR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(R2=0.75)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0" idx="5"/>
          </p:cNvCxnSpPr>
          <p:nvPr/>
        </p:nvCxnSpPr>
        <p:spPr>
          <a:xfrm>
            <a:off x="2948951" y="2231072"/>
            <a:ext cx="758953" cy="9098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1"/>
            <a:endCxn id="10" idx="2"/>
          </p:cNvCxnSpPr>
          <p:nvPr/>
        </p:nvCxnSpPr>
        <p:spPr>
          <a:xfrm flipV="1">
            <a:off x="353194" y="1772816"/>
            <a:ext cx="690414" cy="9819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339752" y="4005064"/>
            <a:ext cx="1152128" cy="5040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0"/>
            <a:endCxn id="14" idx="3"/>
          </p:cNvCxnSpPr>
          <p:nvPr/>
        </p:nvCxnSpPr>
        <p:spPr>
          <a:xfrm flipV="1">
            <a:off x="3167844" y="4542255"/>
            <a:ext cx="640396" cy="68694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6"/>
            <a:endCxn id="15" idx="2"/>
          </p:cNvCxnSpPr>
          <p:nvPr/>
        </p:nvCxnSpPr>
        <p:spPr>
          <a:xfrm>
            <a:off x="5652120" y="3753036"/>
            <a:ext cx="89959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AutoShape 2" descr="http://im4-tub-ru.yandex.net/i?id=648449855-66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1484784"/>
            <a:ext cx="93610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0.74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1988840"/>
            <a:ext cx="999728" cy="9444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0.35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91880" y="4653136"/>
            <a:ext cx="93610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0.25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412776"/>
            <a:ext cx="93610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0.44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8104" y="3645024"/>
            <a:ext cx="93610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0.48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67744" y="3573016"/>
            <a:ext cx="93610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0.32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stCxn id="10" idx="6"/>
          </p:cNvCxnSpPr>
          <p:nvPr/>
        </p:nvCxnSpPr>
        <p:spPr>
          <a:xfrm>
            <a:off x="3275856" y="1772816"/>
            <a:ext cx="4032448" cy="8640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23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cap="small" dirty="0" smtClean="0"/>
          </a:p>
          <a:p>
            <a:r>
              <a:rPr lang="en-US" dirty="0" smtClean="0"/>
              <a:t>Adapting the questionnaire for Russian companies that can encourage future research.</a:t>
            </a:r>
          </a:p>
          <a:p>
            <a:r>
              <a:rPr lang="en-US" dirty="0" smtClean="0"/>
              <a:t>Extending the empirical knowledge of learning organization concept for developing markets. 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>
              <a:buNone/>
            </a:pPr>
            <a:endParaRPr lang="en-GB" sz="2800" b="1" dirty="0" smtClean="0"/>
          </a:p>
          <a:p>
            <a:pPr algn="ctr">
              <a:buNone/>
            </a:pPr>
            <a:r>
              <a:rPr lang="en-GB" sz="2800" b="1" dirty="0" smtClean="0"/>
              <a:t>Acknowledgements:</a:t>
            </a:r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r>
              <a:rPr lang="en-GB" sz="2400" b="1" dirty="0" smtClean="0"/>
              <a:t>National Research University Higher School of Economics</a:t>
            </a:r>
            <a:r>
              <a:rPr lang="en-GB" sz="2000" dirty="0" smtClean="0"/>
              <a:t>’ </a:t>
            </a: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Basic </a:t>
            </a:r>
            <a:r>
              <a:rPr lang="en-GB" sz="2000" dirty="0" smtClean="0"/>
              <a:t>Research </a:t>
            </a:r>
            <a:r>
              <a:rPr lang="en-GB" sz="2000" dirty="0" smtClean="0"/>
              <a:t>Program, ID Lab,</a:t>
            </a:r>
          </a:p>
          <a:p>
            <a:pPr algn="ctr">
              <a:buNone/>
            </a:pPr>
            <a:r>
              <a:rPr lang="en-GB" sz="2000" dirty="0" smtClean="0"/>
              <a:t>research project </a:t>
            </a:r>
            <a:r>
              <a:rPr lang="en-GB" sz="2000" dirty="0" smtClean="0"/>
              <a:t> </a:t>
            </a:r>
            <a:r>
              <a:rPr lang="en-GB" sz="2000" dirty="0" smtClean="0"/>
              <a:t>«</a:t>
            </a:r>
            <a:r>
              <a:rPr lang="en-GB" sz="2000" dirty="0" smtClean="0"/>
              <a:t>Intangible-driven dynamics in economics and </a:t>
            </a:r>
            <a:r>
              <a:rPr lang="en-GB" sz="2000" dirty="0" smtClean="0"/>
              <a:t>finance»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Project </a:t>
            </a:r>
            <a:r>
              <a:rPr lang="en-US" sz="2000" dirty="0" smtClean="0"/>
              <a:t>№ </a:t>
            </a:r>
            <a:r>
              <a:rPr lang="en-GB" sz="2000" dirty="0" smtClean="0"/>
              <a:t>02.G25.31.0068 from 23.05.2013 according to resolution of Russian Federation Government </a:t>
            </a:r>
            <a:r>
              <a:rPr lang="en-US" sz="2000" dirty="0" smtClean="0"/>
              <a:t>№ 28 under financial support of </a:t>
            </a:r>
            <a:r>
              <a:rPr lang="en-US" sz="2400" b="1" dirty="0" smtClean="0"/>
              <a:t>Ministry of Education and Science of Russian Federation.</a:t>
            </a:r>
            <a:endParaRPr lang="en-GB" sz="2400" b="1" dirty="0" smtClean="0"/>
          </a:p>
        </p:txBody>
      </p:sp>
      <p:pic>
        <p:nvPicPr>
          <p:cNvPr id="4" name="Изображение 1" descr="vshe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1835696" cy="14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rmStateTechnicalUniver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326873" cy="1368152"/>
          </a:xfrm>
          <a:prstGeom prst="rect">
            <a:avLst/>
          </a:prstGeom>
        </p:spPr>
      </p:pic>
      <p:pic>
        <p:nvPicPr>
          <p:cNvPr id="6" name="Рисунок 5" descr="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60648"/>
            <a:ext cx="4176464" cy="1308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Where are we from?</a:t>
            </a:r>
            <a:endParaRPr lang="ru-RU" smtClean="0">
              <a:ea typeface="ＭＳ Ｐゴシック" pitchFamily="34" charset="-128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3125" cy="154076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dirty="0" smtClean="0">
                <a:ea typeface="ＭＳ Ｐゴシック" pitchFamily="34" charset="-128"/>
              </a:rPr>
              <a:t>Russian Federation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a typeface="ＭＳ Ｐゴシック" pitchFamily="34" charset="-128"/>
              </a:rPr>
              <a:t>Perm region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a typeface="ＭＳ Ｐゴシック" pitchFamily="34" charset="-128"/>
              </a:rPr>
              <a:t>Board between Asia and Europe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BB88A-120F-4295-B790-B3F3B366D67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077" name="Picture 2" descr="http://im6-tub-ru.yandex.net/i?id=44120554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680520" cy="350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http://im3-tub-ru.yandex.net/i?id=164454008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2852937"/>
            <a:ext cx="4308475" cy="350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US" b="1" dirty="0" smtClean="0"/>
              <a:t>The concept of Learning Organization needs practical implementation  </a:t>
            </a:r>
            <a:r>
              <a:rPr lang="en-US" sz="2800" dirty="0" smtClean="0"/>
              <a:t>(Garvin et al., 2008)</a:t>
            </a:r>
            <a:endParaRPr lang="en-US" sz="2800" b="1" dirty="0" smtClean="0"/>
          </a:p>
          <a:p>
            <a:r>
              <a:rPr lang="en-US" b="1" dirty="0" smtClean="0"/>
              <a:t>Learning positively influences innovation </a:t>
            </a:r>
            <a:r>
              <a:rPr lang="en-US" sz="2800" dirty="0" smtClean="0"/>
              <a:t>(</a:t>
            </a:r>
            <a:r>
              <a:rPr lang="en-US" sz="2800" dirty="0" err="1" smtClean="0"/>
              <a:t>Senge</a:t>
            </a:r>
            <a:r>
              <a:rPr lang="en-US" sz="2800" dirty="0" smtClean="0"/>
              <a:t>, 1990; </a:t>
            </a:r>
            <a:r>
              <a:rPr lang="en-GB" sz="2800" dirty="0" smtClean="0"/>
              <a:t>Smith </a:t>
            </a:r>
            <a:r>
              <a:rPr lang="en-GB" sz="2800" dirty="0" smtClean="0"/>
              <a:t>et al. </a:t>
            </a:r>
            <a:r>
              <a:rPr lang="en-GB" sz="2800" dirty="0" smtClean="0"/>
              <a:t>2008)</a:t>
            </a:r>
            <a:endParaRPr lang="en-US" sz="2800" b="1" dirty="0" smtClean="0"/>
          </a:p>
          <a:p>
            <a:r>
              <a:rPr lang="en-US" b="1" dirty="0" smtClean="0"/>
              <a:t>Work context is important for learning</a:t>
            </a:r>
            <a:r>
              <a:rPr lang="en-US" sz="3600" b="1" dirty="0" smtClean="0"/>
              <a:t> </a:t>
            </a:r>
            <a:r>
              <a:rPr lang="en-US" sz="2800" dirty="0" smtClean="0"/>
              <a:t>(Garvin et al. 2008, </a:t>
            </a:r>
            <a:r>
              <a:rPr lang="en-US" sz="2800" dirty="0" err="1" smtClean="0"/>
              <a:t>Holsapple</a:t>
            </a:r>
            <a:r>
              <a:rPr lang="en-US" sz="2800" dirty="0" smtClean="0"/>
              <a:t> and </a:t>
            </a:r>
            <a:r>
              <a:rPr lang="en-US" sz="2800" dirty="0" err="1" smtClean="0"/>
              <a:t>Sighn</a:t>
            </a:r>
            <a:r>
              <a:rPr lang="en-US" sz="2800" dirty="0" smtClean="0"/>
              <a:t>, 2002) </a:t>
            </a:r>
          </a:p>
          <a:p>
            <a:r>
              <a:rPr lang="en-US" b="1" dirty="0" smtClean="0"/>
              <a:t>Lack of research in developing markets, only few studies in Russian </a:t>
            </a:r>
            <a:r>
              <a:rPr lang="en-US" b="1" dirty="0" smtClean="0"/>
              <a:t>context </a:t>
            </a:r>
            <a:r>
              <a:rPr lang="en-US" sz="2800" dirty="0" smtClean="0"/>
              <a:t>(</a:t>
            </a:r>
            <a:r>
              <a:rPr lang="en-GB" sz="2800" dirty="0" err="1" smtClean="0"/>
              <a:t>Jamali</a:t>
            </a:r>
            <a:r>
              <a:rPr lang="en-GB" sz="2800" dirty="0" smtClean="0"/>
              <a:t> and </a:t>
            </a:r>
            <a:r>
              <a:rPr lang="en-GB" sz="2800" dirty="0" err="1" smtClean="0"/>
              <a:t>Sidani</a:t>
            </a:r>
            <a:r>
              <a:rPr lang="en-GB" sz="2800" dirty="0" smtClean="0"/>
              <a:t> (2008) </a:t>
            </a:r>
            <a:endParaRPr lang="en-US" sz="3600" b="1" dirty="0" smtClean="0"/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115888"/>
            <a:ext cx="8388350" cy="877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 design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43608" y="1124744"/>
            <a:ext cx="2232248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Intrinsic motivation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2564904"/>
            <a:ext cx="2411760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4077072"/>
            <a:ext cx="2232248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self-organization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95736" y="5229200"/>
            <a:ext cx="1944216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Flexible structure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91880" y="2636912"/>
            <a:ext cx="2160240" cy="2232248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72200" y="2492896"/>
            <a:ext cx="2592288" cy="2520280"/>
          </a:xfrm>
          <a:prstGeom prst="ellipse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INNOVATION BEHAVIOUR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0" idx="5"/>
          </p:cNvCxnSpPr>
          <p:nvPr/>
        </p:nvCxnSpPr>
        <p:spPr>
          <a:xfrm>
            <a:off x="2948951" y="2231072"/>
            <a:ext cx="758953" cy="9098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6"/>
          </p:cNvCxnSpPr>
          <p:nvPr/>
        </p:nvCxnSpPr>
        <p:spPr>
          <a:xfrm>
            <a:off x="2411760" y="3212976"/>
            <a:ext cx="1152128" cy="2880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339752" y="4005064"/>
            <a:ext cx="1152128" cy="5040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0"/>
            <a:endCxn id="14" idx="3"/>
          </p:cNvCxnSpPr>
          <p:nvPr/>
        </p:nvCxnSpPr>
        <p:spPr>
          <a:xfrm flipV="1">
            <a:off x="3167844" y="4542255"/>
            <a:ext cx="640396" cy="68694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6"/>
            <a:endCxn id="15" idx="2"/>
          </p:cNvCxnSpPr>
          <p:nvPr/>
        </p:nvCxnSpPr>
        <p:spPr>
          <a:xfrm>
            <a:off x="5652120" y="3753036"/>
            <a:ext cx="72008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AutoShape 2" descr="http://im4-tub-ru.yandex.net/i?id=648449855-66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Learning has a significantly positive effect on innovation behaviour. </a:t>
            </a:r>
          </a:p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Work context determines leaning processes.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endParaRPr lang="en-US" sz="2400" cap="small" dirty="0" smtClean="0"/>
          </a:p>
          <a:p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556792"/>
          <a:ext cx="889248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7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83661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Database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95 employees from 15 Russian medium- and large-sized companies.</a:t>
            </a:r>
          </a:p>
          <a:p>
            <a:r>
              <a:rPr lang="en-GB" dirty="0" smtClean="0"/>
              <a:t>64% - male and 36% - female. </a:t>
            </a:r>
          </a:p>
          <a:p>
            <a:r>
              <a:rPr lang="en-GB" dirty="0" smtClean="0"/>
              <a:t>43% - top-manager; 34% - middle managers; 23% - specialists. </a:t>
            </a:r>
          </a:p>
          <a:p>
            <a:r>
              <a:rPr lang="en-GB" dirty="0" smtClean="0"/>
              <a:t>62% of respondents work in the company more than three years.</a:t>
            </a:r>
          </a:p>
          <a:p>
            <a:r>
              <a:rPr lang="en-GB" dirty="0" smtClean="0"/>
              <a:t>Manufacturing industry.</a:t>
            </a:r>
            <a:r>
              <a:rPr lang="en-US" i="1" cap="small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</a:t>
            </a:r>
            <a:r>
              <a:rPr lang="en-US" dirty="0" err="1" smtClean="0"/>
              <a:t>behaviour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cap="small" dirty="0" smtClean="0"/>
              <a:t>                        </a:t>
            </a:r>
            <a:endParaRPr lang="ru-RU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79912" y="1484784"/>
          <a:ext cx="5364088" cy="5112568"/>
        </p:xfrm>
        <a:graphic>
          <a:graphicData uri="http://schemas.openxmlformats.org/drawingml/2006/table">
            <a:tbl>
              <a:tblPr/>
              <a:tblGrid>
                <a:gridCol w="5364088"/>
              </a:tblGrid>
              <a:tr h="1325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frequently discuss and initiate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improvement of their work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frequently experiment with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new ways of working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initiate the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implementation of new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ways of working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initiate experiments and development regarding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new products or service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offerings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Inno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3664897" cy="3744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earning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1920" y="1484785"/>
          <a:ext cx="5292080" cy="5373215"/>
        </p:xfrm>
        <a:graphic>
          <a:graphicData uri="http://schemas.openxmlformats.org/drawingml/2006/table">
            <a:tbl>
              <a:tblPr/>
              <a:tblGrid>
                <a:gridCol w="5292080"/>
              </a:tblGrid>
              <a:tr h="107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organization identifies, develops and retains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talented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employees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help each other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learn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my organization people are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eager to share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information and experience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organization 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supports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requests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learning opportunities and training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best practice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one department quickly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diffuses within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organization 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3779912" cy="33123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558</Words>
  <Application>Microsoft Office PowerPoint</Application>
  <PresentationFormat>Экран (4:3)</PresentationFormat>
  <Paragraphs>102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Where are we from?</vt:lpstr>
      <vt:lpstr>Motivation</vt:lpstr>
      <vt:lpstr>Research design</vt:lpstr>
      <vt:lpstr>Hypotheses:</vt:lpstr>
      <vt:lpstr>Methodology</vt:lpstr>
      <vt:lpstr>Database</vt:lpstr>
      <vt:lpstr>Innovation behaviour</vt:lpstr>
      <vt:lpstr>Learning</vt:lpstr>
      <vt:lpstr>Intrinsic Motivation</vt:lpstr>
      <vt:lpstr>Leadership</vt:lpstr>
      <vt:lpstr>Culture of self-organization and self-development</vt:lpstr>
      <vt:lpstr>Flexible structure</vt:lpstr>
      <vt:lpstr>Results:</vt:lpstr>
      <vt:lpstr>Contribution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формирования выборки: ошибки предыдущего проекта</dc:title>
  <dc:creator>Bykovaaa</dc:creator>
  <cp:lastModifiedBy>Mariia</cp:lastModifiedBy>
  <cp:revision>154</cp:revision>
  <dcterms:created xsi:type="dcterms:W3CDTF">2012-12-25T17:27:43Z</dcterms:created>
  <dcterms:modified xsi:type="dcterms:W3CDTF">2014-06-12T07:57:15Z</dcterms:modified>
</cp:coreProperties>
</file>