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32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kinaea:Documents:results_paper_profi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radar!$B$16</c:f>
              <c:strCache>
                <c:ptCount val="1"/>
                <c:pt idx="0">
                  <c:v>Innovative profile</c:v>
                </c:pt>
              </c:strCache>
            </c:strRef>
          </c:tx>
          <c:marker>
            <c:symbol val="none"/>
          </c:marker>
          <c:cat>
            <c:strRef>
              <c:f>radar!$C$15:$H$15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radar!$C$16:$H$16</c:f>
              <c:numCache>
                <c:formatCode>General</c:formatCode>
                <c:ptCount val="6"/>
                <c:pt idx="0">
                  <c:v>-0.6764026</c:v>
                </c:pt>
                <c:pt idx="1">
                  <c:v>-0.0851433</c:v>
                </c:pt>
                <c:pt idx="2">
                  <c:v>0.2133299</c:v>
                </c:pt>
                <c:pt idx="3">
                  <c:v>1.162148</c:v>
                </c:pt>
                <c:pt idx="4">
                  <c:v>-0.9717715</c:v>
                </c:pt>
                <c:pt idx="5">
                  <c:v>0.3142154</c:v>
                </c:pt>
              </c:numCache>
            </c:numRef>
          </c:val>
        </c:ser>
        <c:ser>
          <c:idx val="1"/>
          <c:order val="1"/>
          <c:tx>
            <c:strRef>
              <c:f>radar!$B$17</c:f>
              <c:strCache>
                <c:ptCount val="1"/>
                <c:pt idx="0">
                  <c:v>Conservative profile</c:v>
                </c:pt>
              </c:strCache>
            </c:strRef>
          </c:tx>
          <c:marker>
            <c:symbol val="none"/>
          </c:marker>
          <c:cat>
            <c:strRef>
              <c:f>radar!$C$15:$H$15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radar!$C$17:$H$17</c:f>
              <c:numCache>
                <c:formatCode>General</c:formatCode>
                <c:ptCount val="6"/>
                <c:pt idx="0">
                  <c:v>1.296621</c:v>
                </c:pt>
                <c:pt idx="1">
                  <c:v>0.183947</c:v>
                </c:pt>
                <c:pt idx="2">
                  <c:v>0.4056562</c:v>
                </c:pt>
                <c:pt idx="3">
                  <c:v>-0.2568416</c:v>
                </c:pt>
                <c:pt idx="4">
                  <c:v>1.890269</c:v>
                </c:pt>
                <c:pt idx="5">
                  <c:v>-0.3153131</c:v>
                </c:pt>
              </c:numCache>
            </c:numRef>
          </c:val>
        </c:ser>
        <c:ser>
          <c:idx val="2"/>
          <c:order val="2"/>
          <c:tx>
            <c:strRef>
              <c:f>radar!$B$18</c:f>
              <c:strCache>
                <c:ptCount val="1"/>
                <c:pt idx="0">
                  <c:v>Low profile</c:v>
                </c:pt>
              </c:strCache>
            </c:strRef>
          </c:tx>
          <c:marker>
            <c:symbol val="none"/>
          </c:marker>
          <c:cat>
            <c:strRef>
              <c:f>radar!$C$15:$H$15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radar!$C$18:$H$18</c:f>
              <c:numCache>
                <c:formatCode>General</c:formatCode>
                <c:ptCount val="6"/>
                <c:pt idx="0">
                  <c:v>-0.3731763</c:v>
                </c:pt>
                <c:pt idx="1">
                  <c:v>-0.0456202</c:v>
                </c:pt>
                <c:pt idx="2">
                  <c:v>-0.4609547</c:v>
                </c:pt>
                <c:pt idx="3">
                  <c:v>-0.883133</c:v>
                </c:pt>
                <c:pt idx="4">
                  <c:v>-0.440019</c:v>
                </c:pt>
                <c:pt idx="5">
                  <c:v>-0.0251893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3546200"/>
        <c:axId val="2113636968"/>
      </c:radarChart>
      <c:catAx>
        <c:axId val="211354620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13636968"/>
        <c:crosses val="autoZero"/>
        <c:auto val="1"/>
        <c:lblAlgn val="ctr"/>
        <c:lblOffset val="100"/>
        <c:noMultiLvlLbl val="0"/>
      </c:catAx>
      <c:valAx>
        <c:axId val="2113636968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13546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radar!$B$22</c:f>
              <c:strCache>
                <c:ptCount val="1"/>
                <c:pt idx="0">
                  <c:v>Innovative profile</c:v>
                </c:pt>
              </c:strCache>
            </c:strRef>
          </c:tx>
          <c:marker>
            <c:symbol val="none"/>
          </c:marker>
          <c:cat>
            <c:strRef>
              <c:f>radar!$C$21:$H$21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radar!$C$22:$H$22</c:f>
              <c:numCache>
                <c:formatCode>General</c:formatCode>
                <c:ptCount val="6"/>
                <c:pt idx="0">
                  <c:v>-0.6764026</c:v>
                </c:pt>
                <c:pt idx="1">
                  <c:v>-0.0851433</c:v>
                </c:pt>
                <c:pt idx="2">
                  <c:v>0.2133299</c:v>
                </c:pt>
                <c:pt idx="3">
                  <c:v>1.162148</c:v>
                </c:pt>
                <c:pt idx="4">
                  <c:v>-0.9717715</c:v>
                </c:pt>
                <c:pt idx="5">
                  <c:v>0.3142154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2687784"/>
        <c:axId val="2131222712"/>
      </c:radarChart>
      <c:catAx>
        <c:axId val="211268778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31222712"/>
        <c:crosses val="autoZero"/>
        <c:auto val="1"/>
        <c:lblAlgn val="ctr"/>
        <c:lblOffset val="100"/>
        <c:noMultiLvlLbl val="0"/>
      </c:catAx>
      <c:valAx>
        <c:axId val="2131222712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12687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radar!$B$25</c:f>
              <c:strCache>
                <c:ptCount val="1"/>
                <c:pt idx="0">
                  <c:v>Conservative profile</c:v>
                </c:pt>
              </c:strCache>
            </c:strRef>
          </c:tx>
          <c:marker>
            <c:symbol val="none"/>
          </c:marker>
          <c:cat>
            <c:strRef>
              <c:f>radar!$C$24:$H$24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radar!$C$25:$H$25</c:f>
              <c:numCache>
                <c:formatCode>General</c:formatCode>
                <c:ptCount val="6"/>
                <c:pt idx="0">
                  <c:v>1.296621</c:v>
                </c:pt>
                <c:pt idx="1">
                  <c:v>0.183947</c:v>
                </c:pt>
                <c:pt idx="2">
                  <c:v>0.4056562</c:v>
                </c:pt>
                <c:pt idx="3">
                  <c:v>-0.2568416</c:v>
                </c:pt>
                <c:pt idx="4">
                  <c:v>1.890269</c:v>
                </c:pt>
                <c:pt idx="5">
                  <c:v>-0.3153131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6746392"/>
        <c:axId val="2133401576"/>
      </c:radarChart>
      <c:catAx>
        <c:axId val="210674639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33401576"/>
        <c:crosses val="autoZero"/>
        <c:auto val="1"/>
        <c:lblAlgn val="ctr"/>
        <c:lblOffset val="100"/>
        <c:noMultiLvlLbl val="0"/>
      </c:catAx>
      <c:valAx>
        <c:axId val="2133401576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06746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Low </a:t>
            </a:r>
            <a:r>
              <a:rPr lang="ru-RU" dirty="0" err="1" smtClean="0"/>
              <a:t>profile</a:t>
            </a:r>
            <a:endParaRPr lang="ru-RU" dirty="0"/>
          </a:p>
        </c:rich>
      </c:tx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radar!$B$28</c:f>
              <c:strCache>
                <c:ptCount val="1"/>
                <c:pt idx="0">
                  <c:v>Low profile</c:v>
                </c:pt>
              </c:strCache>
            </c:strRef>
          </c:tx>
          <c:marker>
            <c:symbol val="none"/>
          </c:marker>
          <c:cat>
            <c:strRef>
              <c:f>radar!$C$27:$H$27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radar!$C$28:$H$28</c:f>
              <c:numCache>
                <c:formatCode>General</c:formatCode>
                <c:ptCount val="6"/>
                <c:pt idx="0">
                  <c:v>-0.3731763</c:v>
                </c:pt>
                <c:pt idx="1">
                  <c:v>-0.0456202</c:v>
                </c:pt>
                <c:pt idx="2">
                  <c:v>-0.4609547</c:v>
                </c:pt>
                <c:pt idx="3">
                  <c:v>-0.883133</c:v>
                </c:pt>
                <c:pt idx="4">
                  <c:v>-0.440019</c:v>
                </c:pt>
                <c:pt idx="5">
                  <c:v>-0.0251893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5623192"/>
        <c:axId val="2106712088"/>
      </c:radarChart>
      <c:catAx>
        <c:axId val="210562319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06712088"/>
        <c:crosses val="autoZero"/>
        <c:auto val="1"/>
        <c:lblAlgn val="ctr"/>
        <c:lblOffset val="100"/>
        <c:noMultiLvlLbl val="0"/>
      </c:catAx>
      <c:valAx>
        <c:axId val="2106712088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05623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radar!$B$16</c:f>
              <c:strCache>
                <c:ptCount val="1"/>
                <c:pt idx="0">
                  <c:v>Innovative profile</c:v>
                </c:pt>
              </c:strCache>
            </c:strRef>
          </c:tx>
          <c:marker>
            <c:symbol val="none"/>
          </c:marker>
          <c:cat>
            <c:strRef>
              <c:f>radar!$C$15:$H$15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radar!$C$16:$H$16</c:f>
              <c:numCache>
                <c:formatCode>General</c:formatCode>
                <c:ptCount val="6"/>
                <c:pt idx="0">
                  <c:v>-0.6764026</c:v>
                </c:pt>
                <c:pt idx="1">
                  <c:v>-0.0851433</c:v>
                </c:pt>
                <c:pt idx="2">
                  <c:v>0.2133299</c:v>
                </c:pt>
                <c:pt idx="3">
                  <c:v>1.162148</c:v>
                </c:pt>
                <c:pt idx="4">
                  <c:v>-0.9717715</c:v>
                </c:pt>
                <c:pt idx="5">
                  <c:v>0.3142154</c:v>
                </c:pt>
              </c:numCache>
            </c:numRef>
          </c:val>
        </c:ser>
        <c:ser>
          <c:idx val="1"/>
          <c:order val="1"/>
          <c:tx>
            <c:strRef>
              <c:f>radar!$B$17</c:f>
              <c:strCache>
                <c:ptCount val="1"/>
                <c:pt idx="0">
                  <c:v>Conservative profile</c:v>
                </c:pt>
              </c:strCache>
            </c:strRef>
          </c:tx>
          <c:marker>
            <c:symbol val="none"/>
          </c:marker>
          <c:cat>
            <c:strRef>
              <c:f>radar!$C$15:$H$15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radar!$C$17:$H$17</c:f>
              <c:numCache>
                <c:formatCode>General</c:formatCode>
                <c:ptCount val="6"/>
                <c:pt idx="0">
                  <c:v>1.296621</c:v>
                </c:pt>
                <c:pt idx="1">
                  <c:v>0.183947</c:v>
                </c:pt>
                <c:pt idx="2">
                  <c:v>0.4056562</c:v>
                </c:pt>
                <c:pt idx="3">
                  <c:v>-0.2568416</c:v>
                </c:pt>
                <c:pt idx="4">
                  <c:v>1.890269</c:v>
                </c:pt>
                <c:pt idx="5">
                  <c:v>-0.3153131</c:v>
                </c:pt>
              </c:numCache>
            </c:numRef>
          </c:val>
        </c:ser>
        <c:ser>
          <c:idx val="2"/>
          <c:order val="2"/>
          <c:tx>
            <c:strRef>
              <c:f>radar!$B$18</c:f>
              <c:strCache>
                <c:ptCount val="1"/>
                <c:pt idx="0">
                  <c:v>Low profile</c:v>
                </c:pt>
              </c:strCache>
            </c:strRef>
          </c:tx>
          <c:marker>
            <c:symbol val="none"/>
          </c:marker>
          <c:cat>
            <c:strRef>
              <c:f>radar!$C$15:$H$15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radar!$C$18:$H$18</c:f>
              <c:numCache>
                <c:formatCode>General</c:formatCode>
                <c:ptCount val="6"/>
                <c:pt idx="0">
                  <c:v>-0.3731763</c:v>
                </c:pt>
                <c:pt idx="1">
                  <c:v>-0.0456202</c:v>
                </c:pt>
                <c:pt idx="2">
                  <c:v>-0.4609547</c:v>
                </c:pt>
                <c:pt idx="3">
                  <c:v>-0.883133</c:v>
                </c:pt>
                <c:pt idx="4">
                  <c:v>-0.440019</c:v>
                </c:pt>
                <c:pt idx="5">
                  <c:v>-0.0251893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3481544"/>
        <c:axId val="2037386584"/>
      </c:radarChart>
      <c:catAx>
        <c:axId val="211348154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037386584"/>
        <c:crosses val="autoZero"/>
        <c:auto val="1"/>
        <c:lblAlgn val="ctr"/>
        <c:lblOffset val="100"/>
        <c:noMultiLvlLbl val="0"/>
      </c:catAx>
      <c:valAx>
        <c:axId val="2037386584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13481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radar!$B$22</c:f>
              <c:strCache>
                <c:ptCount val="1"/>
                <c:pt idx="0">
                  <c:v>Innovative profile</c:v>
                </c:pt>
              </c:strCache>
            </c:strRef>
          </c:tx>
          <c:marker>
            <c:symbol val="none"/>
          </c:marker>
          <c:cat>
            <c:strRef>
              <c:f>radar!$C$21:$H$21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radar!$C$22:$H$22</c:f>
              <c:numCache>
                <c:formatCode>General</c:formatCode>
                <c:ptCount val="6"/>
                <c:pt idx="0">
                  <c:v>-0.6764026</c:v>
                </c:pt>
                <c:pt idx="1">
                  <c:v>-0.0851433</c:v>
                </c:pt>
                <c:pt idx="2">
                  <c:v>0.2133299</c:v>
                </c:pt>
                <c:pt idx="3">
                  <c:v>1.162148</c:v>
                </c:pt>
                <c:pt idx="4">
                  <c:v>-0.9717715</c:v>
                </c:pt>
                <c:pt idx="5">
                  <c:v>0.3142154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1116760"/>
        <c:axId val="2131432792"/>
      </c:radarChart>
      <c:catAx>
        <c:axId val="213111676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31432792"/>
        <c:crosses val="autoZero"/>
        <c:auto val="1"/>
        <c:lblAlgn val="ctr"/>
        <c:lblOffset val="100"/>
        <c:noMultiLvlLbl val="0"/>
      </c:catAx>
      <c:valAx>
        <c:axId val="2131432792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31116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radar!$B$25</c:f>
              <c:strCache>
                <c:ptCount val="1"/>
                <c:pt idx="0">
                  <c:v>Conservative profile</c:v>
                </c:pt>
              </c:strCache>
            </c:strRef>
          </c:tx>
          <c:marker>
            <c:symbol val="none"/>
          </c:marker>
          <c:cat>
            <c:strRef>
              <c:f>radar!$C$24:$H$24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radar!$C$25:$H$25</c:f>
              <c:numCache>
                <c:formatCode>General</c:formatCode>
                <c:ptCount val="6"/>
                <c:pt idx="0">
                  <c:v>1.296621</c:v>
                </c:pt>
                <c:pt idx="1">
                  <c:v>0.183947</c:v>
                </c:pt>
                <c:pt idx="2">
                  <c:v>0.4056562</c:v>
                </c:pt>
                <c:pt idx="3">
                  <c:v>-0.2568416</c:v>
                </c:pt>
                <c:pt idx="4">
                  <c:v>1.890269</c:v>
                </c:pt>
                <c:pt idx="5">
                  <c:v>-0.3153131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2740600"/>
        <c:axId val="2109995000"/>
      </c:radarChart>
      <c:catAx>
        <c:axId val="211274060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09995000"/>
        <c:crosses val="autoZero"/>
        <c:auto val="1"/>
        <c:lblAlgn val="ctr"/>
        <c:lblOffset val="100"/>
        <c:noMultiLvlLbl val="0"/>
      </c:catAx>
      <c:valAx>
        <c:axId val="2109995000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12740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Low </a:t>
            </a:r>
            <a:r>
              <a:rPr lang="ru-RU" dirty="0" err="1" smtClean="0"/>
              <a:t>profile</a:t>
            </a:r>
            <a:endParaRPr lang="ru-RU" dirty="0"/>
          </a:p>
        </c:rich>
      </c:tx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radar!$B$28</c:f>
              <c:strCache>
                <c:ptCount val="1"/>
                <c:pt idx="0">
                  <c:v>Low profile</c:v>
                </c:pt>
              </c:strCache>
            </c:strRef>
          </c:tx>
          <c:marker>
            <c:symbol val="none"/>
          </c:marker>
          <c:cat>
            <c:strRef>
              <c:f>radar!$C$27:$H$27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radar!$C$28:$H$28</c:f>
              <c:numCache>
                <c:formatCode>General</c:formatCode>
                <c:ptCount val="6"/>
                <c:pt idx="0">
                  <c:v>-0.3731763</c:v>
                </c:pt>
                <c:pt idx="1">
                  <c:v>-0.0456202</c:v>
                </c:pt>
                <c:pt idx="2">
                  <c:v>-0.4609547</c:v>
                </c:pt>
                <c:pt idx="3">
                  <c:v>-0.883133</c:v>
                </c:pt>
                <c:pt idx="4">
                  <c:v>-0.440019</c:v>
                </c:pt>
                <c:pt idx="5">
                  <c:v>-0.0251893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0614888"/>
        <c:axId val="2112488136"/>
      </c:radarChart>
      <c:catAx>
        <c:axId val="2110614888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12488136"/>
        <c:crosses val="autoZero"/>
        <c:auto val="1"/>
        <c:lblAlgn val="ctr"/>
        <c:lblOffset val="100"/>
        <c:noMultiLvlLbl val="0"/>
      </c:catAx>
      <c:valAx>
        <c:axId val="2112488136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10614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radar!$B$16</c:f>
              <c:strCache>
                <c:ptCount val="1"/>
                <c:pt idx="0">
                  <c:v>Innovative profile</c:v>
                </c:pt>
              </c:strCache>
            </c:strRef>
          </c:tx>
          <c:marker>
            <c:symbol val="none"/>
          </c:marker>
          <c:cat>
            <c:strRef>
              <c:f>radar!$C$15:$H$15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radar!$C$16:$H$16</c:f>
              <c:numCache>
                <c:formatCode>General</c:formatCode>
                <c:ptCount val="6"/>
                <c:pt idx="0">
                  <c:v>-0.6764026</c:v>
                </c:pt>
                <c:pt idx="1">
                  <c:v>-0.0851433</c:v>
                </c:pt>
                <c:pt idx="2">
                  <c:v>0.2133299</c:v>
                </c:pt>
                <c:pt idx="3">
                  <c:v>1.162148</c:v>
                </c:pt>
                <c:pt idx="4">
                  <c:v>-0.9717715</c:v>
                </c:pt>
                <c:pt idx="5">
                  <c:v>0.3142154</c:v>
                </c:pt>
              </c:numCache>
            </c:numRef>
          </c:val>
        </c:ser>
        <c:ser>
          <c:idx val="1"/>
          <c:order val="1"/>
          <c:tx>
            <c:strRef>
              <c:f>radar!$B$17</c:f>
              <c:strCache>
                <c:ptCount val="1"/>
                <c:pt idx="0">
                  <c:v>Conservative profile</c:v>
                </c:pt>
              </c:strCache>
            </c:strRef>
          </c:tx>
          <c:marker>
            <c:symbol val="none"/>
          </c:marker>
          <c:cat>
            <c:strRef>
              <c:f>radar!$C$15:$H$15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radar!$C$17:$H$17</c:f>
              <c:numCache>
                <c:formatCode>General</c:formatCode>
                <c:ptCount val="6"/>
                <c:pt idx="0">
                  <c:v>1.296621</c:v>
                </c:pt>
                <c:pt idx="1">
                  <c:v>0.183947</c:v>
                </c:pt>
                <c:pt idx="2">
                  <c:v>0.4056562</c:v>
                </c:pt>
                <c:pt idx="3">
                  <c:v>-0.2568416</c:v>
                </c:pt>
                <c:pt idx="4">
                  <c:v>1.890269</c:v>
                </c:pt>
                <c:pt idx="5">
                  <c:v>-0.3153131</c:v>
                </c:pt>
              </c:numCache>
            </c:numRef>
          </c:val>
        </c:ser>
        <c:ser>
          <c:idx val="2"/>
          <c:order val="2"/>
          <c:tx>
            <c:strRef>
              <c:f>radar!$B$18</c:f>
              <c:strCache>
                <c:ptCount val="1"/>
                <c:pt idx="0">
                  <c:v>Low profile</c:v>
                </c:pt>
              </c:strCache>
            </c:strRef>
          </c:tx>
          <c:marker>
            <c:symbol val="none"/>
          </c:marker>
          <c:cat>
            <c:strRef>
              <c:f>radar!$C$15:$H$15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radar!$C$18:$H$18</c:f>
              <c:numCache>
                <c:formatCode>General</c:formatCode>
                <c:ptCount val="6"/>
                <c:pt idx="0">
                  <c:v>-0.3731763</c:v>
                </c:pt>
                <c:pt idx="1">
                  <c:v>-0.0456202</c:v>
                </c:pt>
                <c:pt idx="2">
                  <c:v>-0.4609547</c:v>
                </c:pt>
                <c:pt idx="3">
                  <c:v>-0.883133</c:v>
                </c:pt>
                <c:pt idx="4">
                  <c:v>-0.440019</c:v>
                </c:pt>
                <c:pt idx="5">
                  <c:v>-0.0251893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3658664"/>
        <c:axId val="2133661640"/>
      </c:radarChart>
      <c:catAx>
        <c:axId val="213365866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33661640"/>
        <c:crosses val="autoZero"/>
        <c:auto val="1"/>
        <c:lblAlgn val="ctr"/>
        <c:lblOffset val="100"/>
        <c:noMultiLvlLbl val="0"/>
      </c:catAx>
      <c:valAx>
        <c:axId val="2133661640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33658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radar!$B$22</c:f>
              <c:strCache>
                <c:ptCount val="1"/>
                <c:pt idx="0">
                  <c:v>Innovative profile</c:v>
                </c:pt>
              </c:strCache>
            </c:strRef>
          </c:tx>
          <c:marker>
            <c:symbol val="none"/>
          </c:marker>
          <c:cat>
            <c:strRef>
              <c:f>radar!$C$21:$H$21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radar!$C$22:$H$22</c:f>
              <c:numCache>
                <c:formatCode>General</c:formatCode>
                <c:ptCount val="6"/>
                <c:pt idx="0">
                  <c:v>-0.6764026</c:v>
                </c:pt>
                <c:pt idx="1">
                  <c:v>-0.0851433</c:v>
                </c:pt>
                <c:pt idx="2">
                  <c:v>0.2133299</c:v>
                </c:pt>
                <c:pt idx="3">
                  <c:v>1.162148</c:v>
                </c:pt>
                <c:pt idx="4">
                  <c:v>-0.9717715</c:v>
                </c:pt>
                <c:pt idx="5">
                  <c:v>0.3142154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3330264"/>
        <c:axId val="2133528232"/>
      </c:radarChart>
      <c:catAx>
        <c:axId val="213333026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33528232"/>
        <c:crosses val="autoZero"/>
        <c:auto val="1"/>
        <c:lblAlgn val="ctr"/>
        <c:lblOffset val="100"/>
        <c:noMultiLvlLbl val="0"/>
      </c:catAx>
      <c:valAx>
        <c:axId val="2133528232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33330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radar!$B$25</c:f>
              <c:strCache>
                <c:ptCount val="1"/>
                <c:pt idx="0">
                  <c:v>Conservative profile</c:v>
                </c:pt>
              </c:strCache>
            </c:strRef>
          </c:tx>
          <c:marker>
            <c:symbol val="none"/>
          </c:marker>
          <c:cat>
            <c:strRef>
              <c:f>radar!$C$24:$H$24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radar!$C$25:$H$25</c:f>
              <c:numCache>
                <c:formatCode>General</c:formatCode>
                <c:ptCount val="6"/>
                <c:pt idx="0">
                  <c:v>1.296621</c:v>
                </c:pt>
                <c:pt idx="1">
                  <c:v>0.183947</c:v>
                </c:pt>
                <c:pt idx="2">
                  <c:v>0.4056562</c:v>
                </c:pt>
                <c:pt idx="3">
                  <c:v>-0.2568416</c:v>
                </c:pt>
                <c:pt idx="4">
                  <c:v>1.890269</c:v>
                </c:pt>
                <c:pt idx="5">
                  <c:v>-0.3153131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5356840"/>
        <c:axId val="2135359512"/>
      </c:radarChart>
      <c:catAx>
        <c:axId val="213535684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35359512"/>
        <c:crosses val="autoZero"/>
        <c:auto val="1"/>
        <c:lblAlgn val="ctr"/>
        <c:lblOffset val="100"/>
        <c:noMultiLvlLbl val="0"/>
      </c:catAx>
      <c:valAx>
        <c:axId val="2135359512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35356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radar!$B$22</c:f>
              <c:strCache>
                <c:ptCount val="1"/>
                <c:pt idx="0">
                  <c:v>Innovative profile</c:v>
                </c:pt>
              </c:strCache>
            </c:strRef>
          </c:tx>
          <c:marker>
            <c:symbol val="none"/>
          </c:marker>
          <c:cat>
            <c:strRef>
              <c:f>radar!$C$21:$H$21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radar!$C$22:$H$22</c:f>
              <c:numCache>
                <c:formatCode>General</c:formatCode>
                <c:ptCount val="6"/>
                <c:pt idx="0">
                  <c:v>-0.6764026</c:v>
                </c:pt>
                <c:pt idx="1">
                  <c:v>-0.0851433</c:v>
                </c:pt>
                <c:pt idx="2">
                  <c:v>0.2133299</c:v>
                </c:pt>
                <c:pt idx="3">
                  <c:v>1.162148</c:v>
                </c:pt>
                <c:pt idx="4">
                  <c:v>-0.9717715</c:v>
                </c:pt>
                <c:pt idx="5">
                  <c:v>0.3142154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1503144"/>
        <c:axId val="2113555736"/>
      </c:radarChart>
      <c:catAx>
        <c:axId val="211150314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13555736"/>
        <c:crosses val="autoZero"/>
        <c:auto val="1"/>
        <c:lblAlgn val="ctr"/>
        <c:lblOffset val="100"/>
        <c:noMultiLvlLbl val="0"/>
      </c:catAx>
      <c:valAx>
        <c:axId val="2113555736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11503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Low </a:t>
            </a:r>
            <a:r>
              <a:rPr lang="ru-RU" dirty="0" err="1" smtClean="0"/>
              <a:t>profile</a:t>
            </a:r>
            <a:endParaRPr lang="ru-RU" dirty="0"/>
          </a:p>
        </c:rich>
      </c:tx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radar!$B$28</c:f>
              <c:strCache>
                <c:ptCount val="1"/>
                <c:pt idx="0">
                  <c:v>Low profile</c:v>
                </c:pt>
              </c:strCache>
            </c:strRef>
          </c:tx>
          <c:marker>
            <c:symbol val="none"/>
          </c:marker>
          <c:cat>
            <c:strRef>
              <c:f>radar!$C$27:$H$27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radar!$C$28:$H$28</c:f>
              <c:numCache>
                <c:formatCode>General</c:formatCode>
                <c:ptCount val="6"/>
                <c:pt idx="0">
                  <c:v>-0.3731763</c:v>
                </c:pt>
                <c:pt idx="1">
                  <c:v>-0.0456202</c:v>
                </c:pt>
                <c:pt idx="2">
                  <c:v>-0.4609547</c:v>
                </c:pt>
                <c:pt idx="3">
                  <c:v>-0.883133</c:v>
                </c:pt>
                <c:pt idx="4">
                  <c:v>-0.440019</c:v>
                </c:pt>
                <c:pt idx="5">
                  <c:v>-0.0251893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2055832"/>
        <c:axId val="2111352088"/>
      </c:radarChart>
      <c:catAx>
        <c:axId val="213205583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11352088"/>
        <c:crosses val="autoZero"/>
        <c:auto val="1"/>
        <c:lblAlgn val="ctr"/>
        <c:lblOffset val="100"/>
        <c:noMultiLvlLbl val="0"/>
      </c:catAx>
      <c:valAx>
        <c:axId val="2111352088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32055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radar!$B$16</c:f>
              <c:strCache>
                <c:ptCount val="1"/>
                <c:pt idx="0">
                  <c:v>Innovative profile</c:v>
                </c:pt>
              </c:strCache>
            </c:strRef>
          </c:tx>
          <c:marker>
            <c:symbol val="none"/>
          </c:marker>
          <c:cat>
            <c:strRef>
              <c:f>radar!$C$15:$H$15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radar!$C$16:$H$16</c:f>
              <c:numCache>
                <c:formatCode>General</c:formatCode>
                <c:ptCount val="6"/>
                <c:pt idx="0">
                  <c:v>-0.6764026</c:v>
                </c:pt>
                <c:pt idx="1">
                  <c:v>-0.0851433</c:v>
                </c:pt>
                <c:pt idx="2">
                  <c:v>0.2133299</c:v>
                </c:pt>
                <c:pt idx="3">
                  <c:v>1.162148</c:v>
                </c:pt>
                <c:pt idx="4">
                  <c:v>-0.9717715</c:v>
                </c:pt>
                <c:pt idx="5">
                  <c:v>0.3142154</c:v>
                </c:pt>
              </c:numCache>
            </c:numRef>
          </c:val>
        </c:ser>
        <c:ser>
          <c:idx val="1"/>
          <c:order val="1"/>
          <c:tx>
            <c:strRef>
              <c:f>radar!$B$17</c:f>
              <c:strCache>
                <c:ptCount val="1"/>
                <c:pt idx="0">
                  <c:v>Conservative profile</c:v>
                </c:pt>
              </c:strCache>
            </c:strRef>
          </c:tx>
          <c:marker>
            <c:symbol val="none"/>
          </c:marker>
          <c:cat>
            <c:strRef>
              <c:f>radar!$C$15:$H$15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radar!$C$17:$H$17</c:f>
              <c:numCache>
                <c:formatCode>General</c:formatCode>
                <c:ptCount val="6"/>
                <c:pt idx="0">
                  <c:v>1.296621</c:v>
                </c:pt>
                <c:pt idx="1">
                  <c:v>0.183947</c:v>
                </c:pt>
                <c:pt idx="2">
                  <c:v>0.4056562</c:v>
                </c:pt>
                <c:pt idx="3">
                  <c:v>-0.2568416</c:v>
                </c:pt>
                <c:pt idx="4">
                  <c:v>1.890269</c:v>
                </c:pt>
                <c:pt idx="5">
                  <c:v>-0.3153131</c:v>
                </c:pt>
              </c:numCache>
            </c:numRef>
          </c:val>
        </c:ser>
        <c:ser>
          <c:idx val="2"/>
          <c:order val="2"/>
          <c:tx>
            <c:strRef>
              <c:f>radar!$B$18</c:f>
              <c:strCache>
                <c:ptCount val="1"/>
                <c:pt idx="0">
                  <c:v>Low profile</c:v>
                </c:pt>
              </c:strCache>
            </c:strRef>
          </c:tx>
          <c:marker>
            <c:symbol val="none"/>
          </c:marker>
          <c:cat>
            <c:strRef>
              <c:f>radar!$C$15:$H$15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radar!$C$18:$H$18</c:f>
              <c:numCache>
                <c:formatCode>General</c:formatCode>
                <c:ptCount val="6"/>
                <c:pt idx="0">
                  <c:v>-0.3731763</c:v>
                </c:pt>
                <c:pt idx="1">
                  <c:v>-0.0456202</c:v>
                </c:pt>
                <c:pt idx="2">
                  <c:v>-0.4609547</c:v>
                </c:pt>
                <c:pt idx="3">
                  <c:v>-0.883133</c:v>
                </c:pt>
                <c:pt idx="4">
                  <c:v>-0.440019</c:v>
                </c:pt>
                <c:pt idx="5">
                  <c:v>-0.0251893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2811480"/>
        <c:axId val="2131212216"/>
      </c:radarChart>
      <c:catAx>
        <c:axId val="211281148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31212216"/>
        <c:crosses val="autoZero"/>
        <c:auto val="1"/>
        <c:lblAlgn val="ctr"/>
        <c:lblOffset val="100"/>
        <c:noMultiLvlLbl val="0"/>
      </c:catAx>
      <c:valAx>
        <c:axId val="2131212216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12811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radar!$B$22</c:f>
              <c:strCache>
                <c:ptCount val="1"/>
                <c:pt idx="0">
                  <c:v>Innovative profile</c:v>
                </c:pt>
              </c:strCache>
            </c:strRef>
          </c:tx>
          <c:marker>
            <c:symbol val="none"/>
          </c:marker>
          <c:cat>
            <c:strRef>
              <c:f>radar!$C$21:$H$21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radar!$C$22:$H$22</c:f>
              <c:numCache>
                <c:formatCode>General</c:formatCode>
                <c:ptCount val="6"/>
                <c:pt idx="0">
                  <c:v>-0.6764026</c:v>
                </c:pt>
                <c:pt idx="1">
                  <c:v>-0.0851433</c:v>
                </c:pt>
                <c:pt idx="2">
                  <c:v>0.2133299</c:v>
                </c:pt>
                <c:pt idx="3">
                  <c:v>1.162148</c:v>
                </c:pt>
                <c:pt idx="4">
                  <c:v>-0.9717715</c:v>
                </c:pt>
                <c:pt idx="5">
                  <c:v>0.3142154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0758328"/>
        <c:axId val="2130761336"/>
      </c:radarChart>
      <c:catAx>
        <c:axId val="2130758328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30761336"/>
        <c:crosses val="autoZero"/>
        <c:auto val="1"/>
        <c:lblAlgn val="ctr"/>
        <c:lblOffset val="100"/>
        <c:noMultiLvlLbl val="0"/>
      </c:catAx>
      <c:valAx>
        <c:axId val="2130761336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30758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radar!$B$25</c:f>
              <c:strCache>
                <c:ptCount val="1"/>
                <c:pt idx="0">
                  <c:v>Conservative profile</c:v>
                </c:pt>
              </c:strCache>
            </c:strRef>
          </c:tx>
          <c:marker>
            <c:symbol val="none"/>
          </c:marker>
          <c:cat>
            <c:strRef>
              <c:f>radar!$C$24:$H$24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radar!$C$25:$H$25</c:f>
              <c:numCache>
                <c:formatCode>General</c:formatCode>
                <c:ptCount val="6"/>
                <c:pt idx="0">
                  <c:v>1.296621</c:v>
                </c:pt>
                <c:pt idx="1">
                  <c:v>0.183947</c:v>
                </c:pt>
                <c:pt idx="2">
                  <c:v>0.4056562</c:v>
                </c:pt>
                <c:pt idx="3">
                  <c:v>-0.2568416</c:v>
                </c:pt>
                <c:pt idx="4">
                  <c:v>1.890269</c:v>
                </c:pt>
                <c:pt idx="5">
                  <c:v>-0.3153131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2225144"/>
        <c:axId val="2037694792"/>
      </c:radarChart>
      <c:catAx>
        <c:axId val="209222514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037694792"/>
        <c:crosses val="autoZero"/>
        <c:auto val="1"/>
        <c:lblAlgn val="ctr"/>
        <c:lblOffset val="100"/>
        <c:noMultiLvlLbl val="0"/>
      </c:catAx>
      <c:valAx>
        <c:axId val="2037694792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092225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Low </a:t>
            </a:r>
            <a:r>
              <a:rPr lang="ru-RU" dirty="0" err="1" smtClean="0"/>
              <a:t>profile</a:t>
            </a:r>
            <a:endParaRPr lang="ru-RU" dirty="0"/>
          </a:p>
        </c:rich>
      </c:tx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radar!$B$28</c:f>
              <c:strCache>
                <c:ptCount val="1"/>
                <c:pt idx="0">
                  <c:v>Low profile</c:v>
                </c:pt>
              </c:strCache>
            </c:strRef>
          </c:tx>
          <c:marker>
            <c:symbol val="none"/>
          </c:marker>
          <c:cat>
            <c:strRef>
              <c:f>radar!$C$27:$H$27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radar!$C$28:$H$28</c:f>
              <c:numCache>
                <c:formatCode>General</c:formatCode>
                <c:ptCount val="6"/>
                <c:pt idx="0">
                  <c:v>-0.3731763</c:v>
                </c:pt>
                <c:pt idx="1">
                  <c:v>-0.0456202</c:v>
                </c:pt>
                <c:pt idx="2">
                  <c:v>-0.4609547</c:v>
                </c:pt>
                <c:pt idx="3">
                  <c:v>-0.883133</c:v>
                </c:pt>
                <c:pt idx="4">
                  <c:v>-0.440019</c:v>
                </c:pt>
                <c:pt idx="5">
                  <c:v>-0.0251893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5447800"/>
        <c:axId val="2133619352"/>
      </c:radarChart>
      <c:catAx>
        <c:axId val="213544780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33619352"/>
        <c:crosses val="autoZero"/>
        <c:auto val="1"/>
        <c:lblAlgn val="ctr"/>
        <c:lblOffset val="100"/>
        <c:noMultiLvlLbl val="0"/>
      </c:catAx>
      <c:valAx>
        <c:axId val="2133619352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35447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radar!$B$16</c:f>
              <c:strCache>
                <c:ptCount val="1"/>
                <c:pt idx="0">
                  <c:v>Innovative profile</c:v>
                </c:pt>
              </c:strCache>
            </c:strRef>
          </c:tx>
          <c:marker>
            <c:symbol val="none"/>
          </c:marker>
          <c:cat>
            <c:strRef>
              <c:f>radar!$C$15:$H$15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radar!$C$16:$H$16</c:f>
              <c:numCache>
                <c:formatCode>General</c:formatCode>
                <c:ptCount val="6"/>
                <c:pt idx="0">
                  <c:v>-0.6764026</c:v>
                </c:pt>
                <c:pt idx="1">
                  <c:v>-0.0851433</c:v>
                </c:pt>
                <c:pt idx="2">
                  <c:v>0.2133299</c:v>
                </c:pt>
                <c:pt idx="3">
                  <c:v>1.162148</c:v>
                </c:pt>
                <c:pt idx="4">
                  <c:v>-0.9717715</c:v>
                </c:pt>
                <c:pt idx="5">
                  <c:v>0.3142154</c:v>
                </c:pt>
              </c:numCache>
            </c:numRef>
          </c:val>
        </c:ser>
        <c:ser>
          <c:idx val="1"/>
          <c:order val="1"/>
          <c:tx>
            <c:strRef>
              <c:f>radar!$B$17</c:f>
              <c:strCache>
                <c:ptCount val="1"/>
                <c:pt idx="0">
                  <c:v>Conservative profile</c:v>
                </c:pt>
              </c:strCache>
            </c:strRef>
          </c:tx>
          <c:marker>
            <c:symbol val="none"/>
          </c:marker>
          <c:cat>
            <c:strRef>
              <c:f>radar!$C$15:$H$15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radar!$C$17:$H$17</c:f>
              <c:numCache>
                <c:formatCode>General</c:formatCode>
                <c:ptCount val="6"/>
                <c:pt idx="0">
                  <c:v>1.296621</c:v>
                </c:pt>
                <c:pt idx="1">
                  <c:v>0.183947</c:v>
                </c:pt>
                <c:pt idx="2">
                  <c:v>0.4056562</c:v>
                </c:pt>
                <c:pt idx="3">
                  <c:v>-0.2568416</c:v>
                </c:pt>
                <c:pt idx="4">
                  <c:v>1.890269</c:v>
                </c:pt>
                <c:pt idx="5">
                  <c:v>-0.3153131</c:v>
                </c:pt>
              </c:numCache>
            </c:numRef>
          </c:val>
        </c:ser>
        <c:ser>
          <c:idx val="2"/>
          <c:order val="2"/>
          <c:tx>
            <c:strRef>
              <c:f>radar!$B$18</c:f>
              <c:strCache>
                <c:ptCount val="1"/>
                <c:pt idx="0">
                  <c:v>Low profile</c:v>
                </c:pt>
              </c:strCache>
            </c:strRef>
          </c:tx>
          <c:marker>
            <c:symbol val="none"/>
          </c:marker>
          <c:cat>
            <c:strRef>
              <c:f>radar!$C$15:$H$15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radar!$C$18:$H$18</c:f>
              <c:numCache>
                <c:formatCode>General</c:formatCode>
                <c:ptCount val="6"/>
                <c:pt idx="0">
                  <c:v>-0.3731763</c:v>
                </c:pt>
                <c:pt idx="1">
                  <c:v>-0.0456202</c:v>
                </c:pt>
                <c:pt idx="2">
                  <c:v>-0.4609547</c:v>
                </c:pt>
                <c:pt idx="3">
                  <c:v>-0.883133</c:v>
                </c:pt>
                <c:pt idx="4">
                  <c:v>-0.440019</c:v>
                </c:pt>
                <c:pt idx="5">
                  <c:v>-0.0251893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3181672"/>
        <c:axId val="2133184648"/>
      </c:radarChart>
      <c:catAx>
        <c:axId val="213318167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33184648"/>
        <c:crosses val="autoZero"/>
        <c:auto val="1"/>
        <c:lblAlgn val="ctr"/>
        <c:lblOffset val="100"/>
        <c:noMultiLvlLbl val="0"/>
      </c:catAx>
      <c:valAx>
        <c:axId val="2133184648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33181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radar!$B$22</c:f>
              <c:strCache>
                <c:ptCount val="1"/>
                <c:pt idx="0">
                  <c:v>Innovative profile</c:v>
                </c:pt>
              </c:strCache>
            </c:strRef>
          </c:tx>
          <c:marker>
            <c:symbol val="none"/>
          </c:marker>
          <c:cat>
            <c:strRef>
              <c:f>radar!$C$21:$H$21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radar!$C$22:$H$22</c:f>
              <c:numCache>
                <c:formatCode>General</c:formatCode>
                <c:ptCount val="6"/>
                <c:pt idx="0">
                  <c:v>-0.6764026</c:v>
                </c:pt>
                <c:pt idx="1">
                  <c:v>-0.0851433</c:v>
                </c:pt>
                <c:pt idx="2">
                  <c:v>0.2133299</c:v>
                </c:pt>
                <c:pt idx="3">
                  <c:v>1.162148</c:v>
                </c:pt>
                <c:pt idx="4">
                  <c:v>-0.9717715</c:v>
                </c:pt>
                <c:pt idx="5">
                  <c:v>0.3142154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3069832"/>
        <c:axId val="2133072840"/>
      </c:radarChart>
      <c:catAx>
        <c:axId val="213306983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33072840"/>
        <c:crosses val="autoZero"/>
        <c:auto val="1"/>
        <c:lblAlgn val="ctr"/>
        <c:lblOffset val="100"/>
        <c:noMultiLvlLbl val="0"/>
      </c:catAx>
      <c:valAx>
        <c:axId val="2133072840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33069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radar!$B$25</c:f>
              <c:strCache>
                <c:ptCount val="1"/>
                <c:pt idx="0">
                  <c:v>Conservative profile</c:v>
                </c:pt>
              </c:strCache>
            </c:strRef>
          </c:tx>
          <c:marker>
            <c:symbol val="none"/>
          </c:marker>
          <c:cat>
            <c:strRef>
              <c:f>radar!$C$24:$H$24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radar!$C$25:$H$25</c:f>
              <c:numCache>
                <c:formatCode>General</c:formatCode>
                <c:ptCount val="6"/>
                <c:pt idx="0">
                  <c:v>1.296621</c:v>
                </c:pt>
                <c:pt idx="1">
                  <c:v>0.183947</c:v>
                </c:pt>
                <c:pt idx="2">
                  <c:v>0.4056562</c:v>
                </c:pt>
                <c:pt idx="3">
                  <c:v>-0.2568416</c:v>
                </c:pt>
                <c:pt idx="4">
                  <c:v>1.890269</c:v>
                </c:pt>
                <c:pt idx="5">
                  <c:v>-0.3153131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3093384"/>
        <c:axId val="2133096392"/>
      </c:radarChart>
      <c:catAx>
        <c:axId val="213309338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33096392"/>
        <c:crosses val="autoZero"/>
        <c:auto val="1"/>
        <c:lblAlgn val="ctr"/>
        <c:lblOffset val="100"/>
        <c:noMultiLvlLbl val="0"/>
      </c:catAx>
      <c:valAx>
        <c:axId val="2133096392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33093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Low </a:t>
            </a:r>
            <a:r>
              <a:rPr lang="ru-RU" dirty="0" err="1" smtClean="0"/>
              <a:t>profile</a:t>
            </a:r>
            <a:endParaRPr lang="ru-RU" dirty="0"/>
          </a:p>
        </c:rich>
      </c:tx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radar!$B$28</c:f>
              <c:strCache>
                <c:ptCount val="1"/>
                <c:pt idx="0">
                  <c:v>Low profile</c:v>
                </c:pt>
              </c:strCache>
            </c:strRef>
          </c:tx>
          <c:marker>
            <c:symbol val="none"/>
          </c:marker>
          <c:cat>
            <c:strRef>
              <c:f>radar!$C$27:$H$27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radar!$C$28:$H$28</c:f>
              <c:numCache>
                <c:formatCode>General</c:formatCode>
                <c:ptCount val="6"/>
                <c:pt idx="0">
                  <c:v>-0.3731763</c:v>
                </c:pt>
                <c:pt idx="1">
                  <c:v>-0.0456202</c:v>
                </c:pt>
                <c:pt idx="2">
                  <c:v>-0.4609547</c:v>
                </c:pt>
                <c:pt idx="3">
                  <c:v>-0.883133</c:v>
                </c:pt>
                <c:pt idx="4">
                  <c:v>-0.440019</c:v>
                </c:pt>
                <c:pt idx="5">
                  <c:v>-0.0251893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5553528"/>
        <c:axId val="2135556248"/>
      </c:radarChart>
      <c:catAx>
        <c:axId val="2135553528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35556248"/>
        <c:crosses val="autoZero"/>
        <c:auto val="1"/>
        <c:lblAlgn val="ctr"/>
        <c:lblOffset val="100"/>
        <c:noMultiLvlLbl val="0"/>
      </c:catAx>
      <c:valAx>
        <c:axId val="2135556248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35553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radar!$B$25</c:f>
              <c:strCache>
                <c:ptCount val="1"/>
                <c:pt idx="0">
                  <c:v>Conservative profile</c:v>
                </c:pt>
              </c:strCache>
            </c:strRef>
          </c:tx>
          <c:marker>
            <c:symbol val="none"/>
          </c:marker>
          <c:cat>
            <c:strRef>
              <c:f>radar!$C$24:$H$24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radar!$C$25:$H$25</c:f>
              <c:numCache>
                <c:formatCode>General</c:formatCode>
                <c:ptCount val="6"/>
                <c:pt idx="0">
                  <c:v>1.296621</c:v>
                </c:pt>
                <c:pt idx="1">
                  <c:v>0.183947</c:v>
                </c:pt>
                <c:pt idx="2">
                  <c:v>0.4056562</c:v>
                </c:pt>
                <c:pt idx="3">
                  <c:v>-0.2568416</c:v>
                </c:pt>
                <c:pt idx="4">
                  <c:v>1.890269</c:v>
                </c:pt>
                <c:pt idx="5">
                  <c:v>-0.3153131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9888488"/>
        <c:axId val="2112374776"/>
      </c:radarChart>
      <c:catAx>
        <c:axId val="2109888488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12374776"/>
        <c:crosses val="autoZero"/>
        <c:auto val="1"/>
        <c:lblAlgn val="ctr"/>
        <c:lblOffset val="100"/>
        <c:noMultiLvlLbl val="0"/>
      </c:catAx>
      <c:valAx>
        <c:axId val="2112374776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09888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Low </a:t>
            </a:r>
            <a:r>
              <a:rPr lang="ru-RU" dirty="0" err="1" smtClean="0"/>
              <a:t>profile</a:t>
            </a:r>
            <a:endParaRPr lang="ru-RU" dirty="0"/>
          </a:p>
        </c:rich>
      </c:tx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radar!$B$28</c:f>
              <c:strCache>
                <c:ptCount val="1"/>
                <c:pt idx="0">
                  <c:v>Low profile</c:v>
                </c:pt>
              </c:strCache>
            </c:strRef>
          </c:tx>
          <c:marker>
            <c:symbol val="none"/>
          </c:marker>
          <c:cat>
            <c:strRef>
              <c:f>radar!$C$27:$H$27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radar!$C$28:$H$28</c:f>
              <c:numCache>
                <c:formatCode>General</c:formatCode>
                <c:ptCount val="6"/>
                <c:pt idx="0">
                  <c:v>-0.3731763</c:v>
                </c:pt>
                <c:pt idx="1">
                  <c:v>-0.0456202</c:v>
                </c:pt>
                <c:pt idx="2">
                  <c:v>-0.4609547</c:v>
                </c:pt>
                <c:pt idx="3">
                  <c:v>-0.883133</c:v>
                </c:pt>
                <c:pt idx="4">
                  <c:v>-0.440019</c:v>
                </c:pt>
                <c:pt idx="5">
                  <c:v>-0.0251893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2552424"/>
        <c:axId val="2105790456"/>
      </c:radarChart>
      <c:catAx>
        <c:axId val="211255242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05790456"/>
        <c:crosses val="autoZero"/>
        <c:auto val="1"/>
        <c:lblAlgn val="ctr"/>
        <c:lblOffset val="100"/>
        <c:noMultiLvlLbl val="0"/>
      </c:catAx>
      <c:valAx>
        <c:axId val="2105790456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12552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radar!$B$16</c:f>
              <c:strCache>
                <c:ptCount val="1"/>
                <c:pt idx="0">
                  <c:v>Innovative profile</c:v>
                </c:pt>
              </c:strCache>
            </c:strRef>
          </c:tx>
          <c:marker>
            <c:symbol val="none"/>
          </c:marker>
          <c:cat>
            <c:strRef>
              <c:f>radar!$C$15:$H$15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radar!$C$16:$H$16</c:f>
              <c:numCache>
                <c:formatCode>General</c:formatCode>
                <c:ptCount val="6"/>
                <c:pt idx="0">
                  <c:v>-0.6764026</c:v>
                </c:pt>
                <c:pt idx="1">
                  <c:v>-0.0851433</c:v>
                </c:pt>
                <c:pt idx="2">
                  <c:v>0.2133299</c:v>
                </c:pt>
                <c:pt idx="3">
                  <c:v>1.162148</c:v>
                </c:pt>
                <c:pt idx="4">
                  <c:v>-0.9717715</c:v>
                </c:pt>
                <c:pt idx="5">
                  <c:v>0.3142154</c:v>
                </c:pt>
              </c:numCache>
            </c:numRef>
          </c:val>
        </c:ser>
        <c:ser>
          <c:idx val="1"/>
          <c:order val="1"/>
          <c:tx>
            <c:strRef>
              <c:f>radar!$B$17</c:f>
              <c:strCache>
                <c:ptCount val="1"/>
                <c:pt idx="0">
                  <c:v>Conservative profile</c:v>
                </c:pt>
              </c:strCache>
            </c:strRef>
          </c:tx>
          <c:marker>
            <c:symbol val="none"/>
          </c:marker>
          <c:cat>
            <c:strRef>
              <c:f>radar!$C$15:$H$15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radar!$C$17:$H$17</c:f>
              <c:numCache>
                <c:formatCode>General</c:formatCode>
                <c:ptCount val="6"/>
                <c:pt idx="0">
                  <c:v>1.296621</c:v>
                </c:pt>
                <c:pt idx="1">
                  <c:v>0.183947</c:v>
                </c:pt>
                <c:pt idx="2">
                  <c:v>0.4056562</c:v>
                </c:pt>
                <c:pt idx="3">
                  <c:v>-0.2568416</c:v>
                </c:pt>
                <c:pt idx="4">
                  <c:v>1.890269</c:v>
                </c:pt>
                <c:pt idx="5">
                  <c:v>-0.3153131</c:v>
                </c:pt>
              </c:numCache>
            </c:numRef>
          </c:val>
        </c:ser>
        <c:ser>
          <c:idx val="2"/>
          <c:order val="2"/>
          <c:tx>
            <c:strRef>
              <c:f>radar!$B$18</c:f>
              <c:strCache>
                <c:ptCount val="1"/>
                <c:pt idx="0">
                  <c:v>Low profile</c:v>
                </c:pt>
              </c:strCache>
            </c:strRef>
          </c:tx>
          <c:marker>
            <c:symbol val="none"/>
          </c:marker>
          <c:cat>
            <c:strRef>
              <c:f>radar!$C$15:$H$15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radar!$C$18:$H$18</c:f>
              <c:numCache>
                <c:formatCode>General</c:formatCode>
                <c:ptCount val="6"/>
                <c:pt idx="0">
                  <c:v>-0.3731763</c:v>
                </c:pt>
                <c:pt idx="1">
                  <c:v>-0.0456202</c:v>
                </c:pt>
                <c:pt idx="2">
                  <c:v>-0.4609547</c:v>
                </c:pt>
                <c:pt idx="3">
                  <c:v>-0.883133</c:v>
                </c:pt>
                <c:pt idx="4">
                  <c:v>-0.440019</c:v>
                </c:pt>
                <c:pt idx="5">
                  <c:v>-0.0251893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0176024"/>
        <c:axId val="2112705640"/>
      </c:radarChart>
      <c:catAx>
        <c:axId val="211017602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12705640"/>
        <c:crosses val="autoZero"/>
        <c:auto val="1"/>
        <c:lblAlgn val="ctr"/>
        <c:lblOffset val="100"/>
        <c:noMultiLvlLbl val="0"/>
      </c:catAx>
      <c:valAx>
        <c:axId val="2112705640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10176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radar!$B$22</c:f>
              <c:strCache>
                <c:ptCount val="1"/>
                <c:pt idx="0">
                  <c:v>Innovative profile</c:v>
                </c:pt>
              </c:strCache>
            </c:strRef>
          </c:tx>
          <c:marker>
            <c:symbol val="none"/>
          </c:marker>
          <c:cat>
            <c:strRef>
              <c:f>radar!$C$21:$H$21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radar!$C$22:$H$22</c:f>
              <c:numCache>
                <c:formatCode>General</c:formatCode>
                <c:ptCount val="6"/>
                <c:pt idx="0">
                  <c:v>-0.6764026</c:v>
                </c:pt>
                <c:pt idx="1">
                  <c:v>-0.0851433</c:v>
                </c:pt>
                <c:pt idx="2">
                  <c:v>0.2133299</c:v>
                </c:pt>
                <c:pt idx="3">
                  <c:v>1.162148</c:v>
                </c:pt>
                <c:pt idx="4">
                  <c:v>-0.9717715</c:v>
                </c:pt>
                <c:pt idx="5">
                  <c:v>0.3142154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1636008"/>
        <c:axId val="2113912088"/>
      </c:radarChart>
      <c:catAx>
        <c:axId val="2111636008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13912088"/>
        <c:crosses val="autoZero"/>
        <c:auto val="1"/>
        <c:lblAlgn val="ctr"/>
        <c:lblOffset val="100"/>
        <c:noMultiLvlLbl val="0"/>
      </c:catAx>
      <c:valAx>
        <c:axId val="2113912088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11636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radar!$B$25</c:f>
              <c:strCache>
                <c:ptCount val="1"/>
                <c:pt idx="0">
                  <c:v>Conservative profile</c:v>
                </c:pt>
              </c:strCache>
            </c:strRef>
          </c:tx>
          <c:marker>
            <c:symbol val="none"/>
          </c:marker>
          <c:cat>
            <c:strRef>
              <c:f>radar!$C$24:$H$24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radar!$C$25:$H$25</c:f>
              <c:numCache>
                <c:formatCode>General</c:formatCode>
                <c:ptCount val="6"/>
                <c:pt idx="0">
                  <c:v>1.296621</c:v>
                </c:pt>
                <c:pt idx="1">
                  <c:v>0.183947</c:v>
                </c:pt>
                <c:pt idx="2">
                  <c:v>0.4056562</c:v>
                </c:pt>
                <c:pt idx="3">
                  <c:v>-0.2568416</c:v>
                </c:pt>
                <c:pt idx="4">
                  <c:v>1.890269</c:v>
                </c:pt>
                <c:pt idx="5">
                  <c:v>-0.3153131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9993880"/>
        <c:axId val="2131446120"/>
      </c:radarChart>
      <c:catAx>
        <c:axId val="210999388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31446120"/>
        <c:crosses val="autoZero"/>
        <c:auto val="1"/>
        <c:lblAlgn val="ctr"/>
        <c:lblOffset val="100"/>
        <c:noMultiLvlLbl val="0"/>
      </c:catAx>
      <c:valAx>
        <c:axId val="2131446120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09993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Low </a:t>
            </a:r>
            <a:r>
              <a:rPr lang="ru-RU" dirty="0" err="1" smtClean="0"/>
              <a:t>profile</a:t>
            </a:r>
            <a:endParaRPr lang="ru-RU" dirty="0"/>
          </a:p>
        </c:rich>
      </c:tx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radar!$B$28</c:f>
              <c:strCache>
                <c:ptCount val="1"/>
                <c:pt idx="0">
                  <c:v>Low profile</c:v>
                </c:pt>
              </c:strCache>
            </c:strRef>
          </c:tx>
          <c:marker>
            <c:symbol val="none"/>
          </c:marker>
          <c:cat>
            <c:strRef>
              <c:f>radar!$C$27:$H$27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radar!$C$28:$H$28</c:f>
              <c:numCache>
                <c:formatCode>General</c:formatCode>
                <c:ptCount val="6"/>
                <c:pt idx="0">
                  <c:v>-0.3731763</c:v>
                </c:pt>
                <c:pt idx="1">
                  <c:v>-0.0456202</c:v>
                </c:pt>
                <c:pt idx="2">
                  <c:v>-0.4609547</c:v>
                </c:pt>
                <c:pt idx="3">
                  <c:v>-0.883133</c:v>
                </c:pt>
                <c:pt idx="4">
                  <c:v>-0.440019</c:v>
                </c:pt>
                <c:pt idx="5">
                  <c:v>-0.0251893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2587432"/>
        <c:axId val="2094017624"/>
      </c:radarChart>
      <c:catAx>
        <c:axId val="211258743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094017624"/>
        <c:crosses val="autoZero"/>
        <c:auto val="1"/>
        <c:lblAlgn val="ctr"/>
        <c:lblOffset val="100"/>
        <c:noMultiLvlLbl val="0"/>
      </c:catAx>
      <c:valAx>
        <c:axId val="2094017624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12587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radar!$B$16</c:f>
              <c:strCache>
                <c:ptCount val="1"/>
                <c:pt idx="0">
                  <c:v>Innovative profile</c:v>
                </c:pt>
              </c:strCache>
            </c:strRef>
          </c:tx>
          <c:marker>
            <c:symbol val="none"/>
          </c:marker>
          <c:cat>
            <c:strRef>
              <c:f>radar!$C$15:$H$15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radar!$C$16:$H$16</c:f>
              <c:numCache>
                <c:formatCode>General</c:formatCode>
                <c:ptCount val="6"/>
                <c:pt idx="0">
                  <c:v>-0.6764026</c:v>
                </c:pt>
                <c:pt idx="1">
                  <c:v>-0.0851433</c:v>
                </c:pt>
                <c:pt idx="2">
                  <c:v>0.2133299</c:v>
                </c:pt>
                <c:pt idx="3">
                  <c:v>1.162148</c:v>
                </c:pt>
                <c:pt idx="4">
                  <c:v>-0.9717715</c:v>
                </c:pt>
                <c:pt idx="5">
                  <c:v>0.3142154</c:v>
                </c:pt>
              </c:numCache>
            </c:numRef>
          </c:val>
        </c:ser>
        <c:ser>
          <c:idx val="1"/>
          <c:order val="1"/>
          <c:tx>
            <c:strRef>
              <c:f>radar!$B$17</c:f>
              <c:strCache>
                <c:ptCount val="1"/>
                <c:pt idx="0">
                  <c:v>Conservative profile</c:v>
                </c:pt>
              </c:strCache>
            </c:strRef>
          </c:tx>
          <c:marker>
            <c:symbol val="none"/>
          </c:marker>
          <c:cat>
            <c:strRef>
              <c:f>radar!$C$15:$H$15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radar!$C$17:$H$17</c:f>
              <c:numCache>
                <c:formatCode>General</c:formatCode>
                <c:ptCount val="6"/>
                <c:pt idx="0">
                  <c:v>1.296621</c:v>
                </c:pt>
                <c:pt idx="1">
                  <c:v>0.183947</c:v>
                </c:pt>
                <c:pt idx="2">
                  <c:v>0.4056562</c:v>
                </c:pt>
                <c:pt idx="3">
                  <c:v>-0.2568416</c:v>
                </c:pt>
                <c:pt idx="4">
                  <c:v>1.890269</c:v>
                </c:pt>
                <c:pt idx="5">
                  <c:v>-0.3153131</c:v>
                </c:pt>
              </c:numCache>
            </c:numRef>
          </c:val>
        </c:ser>
        <c:ser>
          <c:idx val="2"/>
          <c:order val="2"/>
          <c:tx>
            <c:strRef>
              <c:f>radar!$B$18</c:f>
              <c:strCache>
                <c:ptCount val="1"/>
                <c:pt idx="0">
                  <c:v>Low profile</c:v>
                </c:pt>
              </c:strCache>
            </c:strRef>
          </c:tx>
          <c:marker>
            <c:symbol val="none"/>
          </c:marker>
          <c:cat>
            <c:strRef>
              <c:f>radar!$C$15:$H$15</c:f>
              <c:strCache>
                <c:ptCount val="6"/>
                <c:pt idx="0">
                  <c:v>ih_MC</c:v>
                </c:pt>
                <c:pt idx="1">
                  <c:v>ih_HRC</c:v>
                </c:pt>
                <c:pt idx="2">
                  <c:v>ir_CL</c:v>
                </c:pt>
                <c:pt idx="3">
                  <c:v>ir_NWC</c:v>
                </c:pt>
                <c:pt idx="4">
                  <c:v>is_BPC</c:v>
                </c:pt>
                <c:pt idx="5">
                  <c:v>is_InnC</c:v>
                </c:pt>
              </c:strCache>
            </c:strRef>
          </c:cat>
          <c:val>
            <c:numRef>
              <c:f>radar!$C$18:$H$18</c:f>
              <c:numCache>
                <c:formatCode>General</c:formatCode>
                <c:ptCount val="6"/>
                <c:pt idx="0">
                  <c:v>-0.3731763</c:v>
                </c:pt>
                <c:pt idx="1">
                  <c:v>-0.0456202</c:v>
                </c:pt>
                <c:pt idx="2">
                  <c:v>-0.4609547</c:v>
                </c:pt>
                <c:pt idx="3">
                  <c:v>-0.883133</c:v>
                </c:pt>
                <c:pt idx="4">
                  <c:v>-0.440019</c:v>
                </c:pt>
                <c:pt idx="5">
                  <c:v>-0.0251893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6954760"/>
        <c:axId val="2133571288"/>
      </c:radarChart>
      <c:catAx>
        <c:axId val="210695476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133571288"/>
        <c:crosses val="autoZero"/>
        <c:auto val="1"/>
        <c:lblAlgn val="ctr"/>
        <c:lblOffset val="100"/>
        <c:noMultiLvlLbl val="0"/>
      </c:catAx>
      <c:valAx>
        <c:axId val="2133571288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106954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9EB06B-E467-AD41-B9A1-B05ABD58319B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C72146-6A4C-4347-96F4-BCA4BBB999E5}">
      <dgm:prSet custT="1"/>
      <dgm:spPr/>
      <dgm:t>
        <a:bodyPr/>
        <a:lstStyle/>
        <a:p>
          <a:pPr rtl="0"/>
          <a:r>
            <a:rPr lang="en-US" sz="2100" dirty="0" smtClean="0"/>
            <a:t>Identification of the coordinates in intangible intensity </a:t>
          </a:r>
          <a:r>
            <a:rPr lang="en-US" sz="1400" dirty="0" smtClean="0"/>
            <a:t>(paper by </a:t>
          </a:r>
          <a:r>
            <a:rPr lang="en-US" sz="1400" dirty="0" err="1" smtClean="0"/>
            <a:t>Molodchik</a:t>
          </a:r>
          <a:r>
            <a:rPr lang="en-US" sz="1400" dirty="0" smtClean="0"/>
            <a:t>, Shakina, Barajas, 2014) </a:t>
          </a:r>
          <a:r>
            <a:rPr lang="en-US" sz="2100" dirty="0" smtClean="0"/>
            <a:t> </a:t>
          </a:r>
          <a:endParaRPr lang="en-US" sz="2100" dirty="0"/>
        </a:p>
      </dgm:t>
    </dgm:pt>
    <dgm:pt modelId="{6AEF0DE3-707D-EF47-A88C-4FA3F4099D7B}" type="parTrans" cxnId="{C9B35024-7DEC-F24E-8A49-1EAD8D219EE7}">
      <dgm:prSet/>
      <dgm:spPr/>
      <dgm:t>
        <a:bodyPr/>
        <a:lstStyle/>
        <a:p>
          <a:endParaRPr lang="ru-RU"/>
        </a:p>
      </dgm:t>
    </dgm:pt>
    <dgm:pt modelId="{239B7925-3961-BD44-AC76-9BF1212E52B3}" type="sibTrans" cxnId="{C9B35024-7DEC-F24E-8A49-1EAD8D219EE7}">
      <dgm:prSet/>
      <dgm:spPr/>
      <dgm:t>
        <a:bodyPr/>
        <a:lstStyle/>
        <a:p>
          <a:endParaRPr lang="ru-RU"/>
        </a:p>
      </dgm:t>
    </dgm:pt>
    <dgm:pt modelId="{55C1AD11-7C27-9047-AEE2-6BCEC57B713D}">
      <dgm:prSet custT="1"/>
      <dgm:spPr/>
      <dgm:t>
        <a:bodyPr/>
        <a:lstStyle/>
        <a:p>
          <a:pPr rtl="0"/>
          <a:r>
            <a:rPr lang="en-US" sz="2100" dirty="0" smtClean="0"/>
            <a:t>6 components of intangibles</a:t>
          </a:r>
          <a:endParaRPr lang="en-US" sz="2100" dirty="0"/>
        </a:p>
      </dgm:t>
    </dgm:pt>
    <dgm:pt modelId="{521413D2-68E2-4C4D-A8B7-055693EF6E7F}" type="parTrans" cxnId="{E7022F0D-8DB2-6943-8E23-72C051E819CE}">
      <dgm:prSet/>
      <dgm:spPr/>
      <dgm:t>
        <a:bodyPr/>
        <a:lstStyle/>
        <a:p>
          <a:endParaRPr lang="ru-RU"/>
        </a:p>
      </dgm:t>
    </dgm:pt>
    <dgm:pt modelId="{DE05F918-C9FD-5C48-AF74-A992474B787D}" type="sibTrans" cxnId="{E7022F0D-8DB2-6943-8E23-72C051E819CE}">
      <dgm:prSet/>
      <dgm:spPr/>
      <dgm:t>
        <a:bodyPr/>
        <a:lstStyle/>
        <a:p>
          <a:endParaRPr lang="ru-RU"/>
        </a:p>
      </dgm:t>
    </dgm:pt>
    <dgm:pt modelId="{EA3C7F5D-36AD-6040-9C3F-CC62468530D1}">
      <dgm:prSet custT="1"/>
      <dgm:spPr/>
      <dgm:t>
        <a:bodyPr/>
        <a:lstStyle/>
        <a:p>
          <a:pPr rtl="0"/>
          <a:r>
            <a:rPr lang="en-US" sz="2100" dirty="0" smtClean="0"/>
            <a:t>Identification of the profiles in the coordinates of intangibles</a:t>
          </a:r>
          <a:endParaRPr lang="en-US" sz="2100" dirty="0"/>
        </a:p>
      </dgm:t>
    </dgm:pt>
    <dgm:pt modelId="{14652A05-8B10-B34F-AB34-70D0A0ED4E8C}" type="parTrans" cxnId="{05BFF647-C34A-3E41-AA8C-FF6639F86993}">
      <dgm:prSet/>
      <dgm:spPr/>
      <dgm:t>
        <a:bodyPr/>
        <a:lstStyle/>
        <a:p>
          <a:endParaRPr lang="ru-RU"/>
        </a:p>
      </dgm:t>
    </dgm:pt>
    <dgm:pt modelId="{CACE7177-F40B-2B4D-AE07-3C6C4F6CF1F9}" type="sibTrans" cxnId="{05BFF647-C34A-3E41-AA8C-FF6639F86993}">
      <dgm:prSet/>
      <dgm:spPr/>
      <dgm:t>
        <a:bodyPr/>
        <a:lstStyle/>
        <a:p>
          <a:endParaRPr lang="ru-RU"/>
        </a:p>
      </dgm:t>
    </dgm:pt>
    <dgm:pt modelId="{58E9E5F9-2B98-7E4B-9EA1-7D0192AF25B6}">
      <dgm:prSet custT="1"/>
      <dgm:spPr/>
      <dgm:t>
        <a:bodyPr/>
        <a:lstStyle/>
        <a:p>
          <a:pPr rtl="0"/>
          <a:r>
            <a:rPr lang="en-US" sz="2100" dirty="0" smtClean="0"/>
            <a:t>3-5 profiles</a:t>
          </a:r>
          <a:endParaRPr lang="en-US" sz="2100" dirty="0"/>
        </a:p>
      </dgm:t>
    </dgm:pt>
    <dgm:pt modelId="{7E864053-F3C7-1A4D-B73F-72A6F02444CB}" type="parTrans" cxnId="{9DEDDE80-B6E8-584F-ADA5-C47033DA3DF7}">
      <dgm:prSet/>
      <dgm:spPr/>
      <dgm:t>
        <a:bodyPr/>
        <a:lstStyle/>
        <a:p>
          <a:endParaRPr lang="ru-RU"/>
        </a:p>
      </dgm:t>
    </dgm:pt>
    <dgm:pt modelId="{07574657-AAB8-8443-BD97-17E5A89BEC5C}" type="sibTrans" cxnId="{9DEDDE80-B6E8-584F-ADA5-C47033DA3DF7}">
      <dgm:prSet/>
      <dgm:spPr/>
      <dgm:t>
        <a:bodyPr/>
        <a:lstStyle/>
        <a:p>
          <a:endParaRPr lang="ru-RU"/>
        </a:p>
      </dgm:t>
    </dgm:pt>
    <dgm:pt modelId="{5ECBAE3B-C6AF-2142-BCAA-3688D73D0815}">
      <dgm:prSet custT="1"/>
      <dgm:spPr/>
      <dgm:t>
        <a:bodyPr/>
        <a:lstStyle/>
        <a:p>
          <a:pPr rtl="0"/>
          <a:r>
            <a:rPr lang="en-US" sz="2100" dirty="0" smtClean="0"/>
            <a:t>Estimation of the relation between the company profile and its outperforming</a:t>
          </a:r>
          <a:endParaRPr lang="en-US" sz="2100" dirty="0"/>
        </a:p>
      </dgm:t>
    </dgm:pt>
    <dgm:pt modelId="{13F54D4C-9E4E-2D4F-8FC7-1C00D5F38B7F}" type="parTrans" cxnId="{F8878BCB-1CE4-2F46-B0DE-BDDA771B0909}">
      <dgm:prSet/>
      <dgm:spPr/>
      <dgm:t>
        <a:bodyPr/>
        <a:lstStyle/>
        <a:p>
          <a:endParaRPr lang="ru-RU"/>
        </a:p>
      </dgm:t>
    </dgm:pt>
    <dgm:pt modelId="{C1D7B861-1F9B-C748-B8F7-013973FB6325}" type="sibTrans" cxnId="{F8878BCB-1CE4-2F46-B0DE-BDDA771B0909}">
      <dgm:prSet/>
      <dgm:spPr/>
      <dgm:t>
        <a:bodyPr/>
        <a:lstStyle/>
        <a:p>
          <a:endParaRPr lang="ru-RU"/>
        </a:p>
      </dgm:t>
    </dgm:pt>
    <dgm:pt modelId="{3416FEBD-42C9-C441-BF99-E255A99948B3}">
      <dgm:prSet custT="1"/>
      <dgm:spPr/>
      <dgm:t>
        <a:bodyPr/>
        <a:lstStyle/>
        <a:p>
          <a:pPr rtl="0"/>
          <a:r>
            <a:rPr lang="en-US" sz="2100" dirty="0" smtClean="0"/>
            <a:t>For the whole distribution of the companies</a:t>
          </a:r>
          <a:endParaRPr lang="en-US" sz="2100" dirty="0"/>
        </a:p>
      </dgm:t>
    </dgm:pt>
    <dgm:pt modelId="{421AC2F3-A8AE-634A-81AD-711123D51A24}" type="parTrans" cxnId="{F0E26691-3DCC-EE4E-A41A-5E9C04864E36}">
      <dgm:prSet/>
      <dgm:spPr/>
      <dgm:t>
        <a:bodyPr/>
        <a:lstStyle/>
        <a:p>
          <a:endParaRPr lang="ru-RU"/>
        </a:p>
      </dgm:t>
    </dgm:pt>
    <dgm:pt modelId="{6488140C-C004-1440-9A0F-6375ED70F1A2}" type="sibTrans" cxnId="{F0E26691-3DCC-EE4E-A41A-5E9C04864E36}">
      <dgm:prSet/>
      <dgm:spPr/>
      <dgm:t>
        <a:bodyPr/>
        <a:lstStyle/>
        <a:p>
          <a:endParaRPr lang="ru-RU"/>
        </a:p>
      </dgm:t>
    </dgm:pt>
    <dgm:pt modelId="{E1130507-4E87-7241-B194-35C19E9C2A4D}">
      <dgm:prSet custT="1"/>
      <dgm:spPr/>
      <dgm:t>
        <a:bodyPr/>
        <a:lstStyle/>
        <a:p>
          <a:pPr rtl="0"/>
          <a:r>
            <a:rPr lang="en-US" sz="2100" dirty="0" smtClean="0"/>
            <a:t>For those companies that create value</a:t>
          </a:r>
          <a:endParaRPr lang="en-US" sz="2100" dirty="0"/>
        </a:p>
      </dgm:t>
    </dgm:pt>
    <dgm:pt modelId="{F564AF67-A1AC-A34D-86B3-59F6DD2BF05F}" type="parTrans" cxnId="{D13CEA04-D584-2A43-9E0B-F3E5E62D8353}">
      <dgm:prSet/>
      <dgm:spPr/>
      <dgm:t>
        <a:bodyPr/>
        <a:lstStyle/>
        <a:p>
          <a:endParaRPr lang="ru-RU"/>
        </a:p>
      </dgm:t>
    </dgm:pt>
    <dgm:pt modelId="{A8873EC3-7DB7-5743-B16B-012CBBFF5EED}" type="sibTrans" cxnId="{D13CEA04-D584-2A43-9E0B-F3E5E62D8353}">
      <dgm:prSet/>
      <dgm:spPr/>
      <dgm:t>
        <a:bodyPr/>
        <a:lstStyle/>
        <a:p>
          <a:endParaRPr lang="ru-RU"/>
        </a:p>
      </dgm:t>
    </dgm:pt>
    <dgm:pt modelId="{68A8C202-787D-4545-942E-6B890377A893}" type="pres">
      <dgm:prSet presAssocID="{799EB06B-E467-AD41-B9A1-B05ABD58319B}" presName="vert0" presStyleCnt="0">
        <dgm:presLayoutVars>
          <dgm:dir/>
          <dgm:animOne val="branch"/>
          <dgm:animLvl val="lvl"/>
        </dgm:presLayoutVars>
      </dgm:prSet>
      <dgm:spPr/>
    </dgm:pt>
    <dgm:pt modelId="{BAB4725A-1DC3-6A40-9992-A02D4F7296AB}" type="pres">
      <dgm:prSet presAssocID="{E8C72146-6A4C-4347-96F4-BCA4BBB999E5}" presName="thickLine" presStyleLbl="alignNode1" presStyleIdx="0" presStyleCnt="3"/>
      <dgm:spPr/>
    </dgm:pt>
    <dgm:pt modelId="{90B85C26-F389-C240-9BF8-FCE9BA187B62}" type="pres">
      <dgm:prSet presAssocID="{E8C72146-6A4C-4347-96F4-BCA4BBB999E5}" presName="horz1" presStyleCnt="0"/>
      <dgm:spPr/>
    </dgm:pt>
    <dgm:pt modelId="{AD2B9C62-CDFC-4642-8DFC-5DE0370FCDE4}" type="pres">
      <dgm:prSet presAssocID="{E8C72146-6A4C-4347-96F4-BCA4BBB999E5}" presName="tx1" presStyleLbl="revTx" presStyleIdx="0" presStyleCnt="7" custScaleX="492256"/>
      <dgm:spPr/>
      <dgm:t>
        <a:bodyPr/>
        <a:lstStyle/>
        <a:p>
          <a:endParaRPr lang="ru-RU"/>
        </a:p>
      </dgm:t>
    </dgm:pt>
    <dgm:pt modelId="{DCA197A3-BB13-BD4B-8075-DF9A96B765DA}" type="pres">
      <dgm:prSet presAssocID="{E8C72146-6A4C-4347-96F4-BCA4BBB999E5}" presName="vert1" presStyleCnt="0"/>
      <dgm:spPr/>
    </dgm:pt>
    <dgm:pt modelId="{8EB2177B-1731-7E46-AD56-353A194ABD64}" type="pres">
      <dgm:prSet presAssocID="{55C1AD11-7C27-9047-AEE2-6BCEC57B713D}" presName="vertSpace2a" presStyleCnt="0"/>
      <dgm:spPr/>
    </dgm:pt>
    <dgm:pt modelId="{2558F068-3B5E-4544-95F0-044712011DC2}" type="pres">
      <dgm:prSet presAssocID="{55C1AD11-7C27-9047-AEE2-6BCEC57B713D}" presName="horz2" presStyleCnt="0"/>
      <dgm:spPr/>
    </dgm:pt>
    <dgm:pt modelId="{E84B7ABB-D4D9-F946-A770-FD001CB9EFBF}" type="pres">
      <dgm:prSet presAssocID="{55C1AD11-7C27-9047-AEE2-6BCEC57B713D}" presName="horzSpace2" presStyleCnt="0"/>
      <dgm:spPr/>
    </dgm:pt>
    <dgm:pt modelId="{27388E76-81AC-F047-B1B7-905E25B23CDA}" type="pres">
      <dgm:prSet presAssocID="{55C1AD11-7C27-9047-AEE2-6BCEC57B713D}" presName="tx2" presStyleLbl="revTx" presStyleIdx="1" presStyleCnt="7"/>
      <dgm:spPr/>
    </dgm:pt>
    <dgm:pt modelId="{EE748E10-C7F6-CA44-A621-6C981837A44E}" type="pres">
      <dgm:prSet presAssocID="{55C1AD11-7C27-9047-AEE2-6BCEC57B713D}" presName="vert2" presStyleCnt="0"/>
      <dgm:spPr/>
    </dgm:pt>
    <dgm:pt modelId="{8B290AC3-6A4A-764E-9041-9F4EE3B5A2E9}" type="pres">
      <dgm:prSet presAssocID="{55C1AD11-7C27-9047-AEE2-6BCEC57B713D}" presName="thinLine2b" presStyleLbl="callout" presStyleIdx="0" presStyleCnt="4"/>
      <dgm:spPr/>
    </dgm:pt>
    <dgm:pt modelId="{208C9074-9884-DE49-9AEE-904CE2174FC9}" type="pres">
      <dgm:prSet presAssocID="{55C1AD11-7C27-9047-AEE2-6BCEC57B713D}" presName="vertSpace2b" presStyleCnt="0"/>
      <dgm:spPr/>
    </dgm:pt>
    <dgm:pt modelId="{061EE7AA-D49D-114D-A412-365C6C30C382}" type="pres">
      <dgm:prSet presAssocID="{EA3C7F5D-36AD-6040-9C3F-CC62468530D1}" presName="thickLine" presStyleLbl="alignNode1" presStyleIdx="1" presStyleCnt="3"/>
      <dgm:spPr/>
    </dgm:pt>
    <dgm:pt modelId="{6EEDFDAB-B0E7-6E4C-8C33-56663F145F03}" type="pres">
      <dgm:prSet presAssocID="{EA3C7F5D-36AD-6040-9C3F-CC62468530D1}" presName="horz1" presStyleCnt="0"/>
      <dgm:spPr/>
    </dgm:pt>
    <dgm:pt modelId="{ED5FED17-1E75-4340-89B4-54CAB9B3761A}" type="pres">
      <dgm:prSet presAssocID="{EA3C7F5D-36AD-6040-9C3F-CC62468530D1}" presName="tx1" presStyleLbl="revTx" presStyleIdx="2" presStyleCnt="7" custScaleX="476559"/>
      <dgm:spPr/>
      <dgm:t>
        <a:bodyPr/>
        <a:lstStyle/>
        <a:p>
          <a:endParaRPr lang="ru-RU"/>
        </a:p>
      </dgm:t>
    </dgm:pt>
    <dgm:pt modelId="{BFA93F00-B4C1-9742-BACF-5FE017F1B290}" type="pres">
      <dgm:prSet presAssocID="{EA3C7F5D-36AD-6040-9C3F-CC62468530D1}" presName="vert1" presStyleCnt="0"/>
      <dgm:spPr/>
    </dgm:pt>
    <dgm:pt modelId="{A8BBE04F-C0FD-3F41-ABA9-553A3D67B260}" type="pres">
      <dgm:prSet presAssocID="{58E9E5F9-2B98-7E4B-9EA1-7D0192AF25B6}" presName="vertSpace2a" presStyleCnt="0"/>
      <dgm:spPr/>
    </dgm:pt>
    <dgm:pt modelId="{8F8118DA-25DD-2C4E-8A1D-6553C04A7DFD}" type="pres">
      <dgm:prSet presAssocID="{58E9E5F9-2B98-7E4B-9EA1-7D0192AF25B6}" presName="horz2" presStyleCnt="0"/>
      <dgm:spPr/>
    </dgm:pt>
    <dgm:pt modelId="{8BBACCE6-E058-C04C-A99C-15B9F9AD9AFB}" type="pres">
      <dgm:prSet presAssocID="{58E9E5F9-2B98-7E4B-9EA1-7D0192AF25B6}" presName="horzSpace2" presStyleCnt="0"/>
      <dgm:spPr/>
    </dgm:pt>
    <dgm:pt modelId="{1DF692C6-03F7-8D44-9F49-4A37871E30B0}" type="pres">
      <dgm:prSet presAssocID="{58E9E5F9-2B98-7E4B-9EA1-7D0192AF25B6}" presName="tx2" presStyleLbl="revTx" presStyleIdx="3" presStyleCnt="7"/>
      <dgm:spPr/>
      <dgm:t>
        <a:bodyPr/>
        <a:lstStyle/>
        <a:p>
          <a:endParaRPr lang="ru-RU"/>
        </a:p>
      </dgm:t>
    </dgm:pt>
    <dgm:pt modelId="{930609C1-F8F5-C840-98D7-633F769FB592}" type="pres">
      <dgm:prSet presAssocID="{58E9E5F9-2B98-7E4B-9EA1-7D0192AF25B6}" presName="vert2" presStyleCnt="0"/>
      <dgm:spPr/>
    </dgm:pt>
    <dgm:pt modelId="{687C9DCB-D08E-E64D-9D01-FF32D8A8D2F5}" type="pres">
      <dgm:prSet presAssocID="{58E9E5F9-2B98-7E4B-9EA1-7D0192AF25B6}" presName="thinLine2b" presStyleLbl="callout" presStyleIdx="1" presStyleCnt="4"/>
      <dgm:spPr/>
    </dgm:pt>
    <dgm:pt modelId="{1277B1B4-3B77-2C4D-A075-F0640875C6EF}" type="pres">
      <dgm:prSet presAssocID="{58E9E5F9-2B98-7E4B-9EA1-7D0192AF25B6}" presName="vertSpace2b" presStyleCnt="0"/>
      <dgm:spPr/>
    </dgm:pt>
    <dgm:pt modelId="{0074C2FF-CB5A-4140-8D88-71DC8AF3AAA5}" type="pres">
      <dgm:prSet presAssocID="{5ECBAE3B-C6AF-2142-BCAA-3688D73D0815}" presName="thickLine" presStyleLbl="alignNode1" presStyleIdx="2" presStyleCnt="3"/>
      <dgm:spPr/>
    </dgm:pt>
    <dgm:pt modelId="{F29FEA77-7EBA-4649-B883-6BAFBFE0CC43}" type="pres">
      <dgm:prSet presAssocID="{5ECBAE3B-C6AF-2142-BCAA-3688D73D0815}" presName="horz1" presStyleCnt="0"/>
      <dgm:spPr/>
    </dgm:pt>
    <dgm:pt modelId="{4ED61F47-8DE7-4A46-A978-09D36044003B}" type="pres">
      <dgm:prSet presAssocID="{5ECBAE3B-C6AF-2142-BCAA-3688D73D0815}" presName="tx1" presStyleLbl="revTx" presStyleIdx="4" presStyleCnt="7" custScaleX="469034"/>
      <dgm:spPr/>
      <dgm:t>
        <a:bodyPr/>
        <a:lstStyle/>
        <a:p>
          <a:endParaRPr lang="ru-RU"/>
        </a:p>
      </dgm:t>
    </dgm:pt>
    <dgm:pt modelId="{126D9F39-4D8F-3A49-AE35-A9F4A71CD808}" type="pres">
      <dgm:prSet presAssocID="{5ECBAE3B-C6AF-2142-BCAA-3688D73D0815}" presName="vert1" presStyleCnt="0"/>
      <dgm:spPr/>
    </dgm:pt>
    <dgm:pt modelId="{15E78EF5-494A-C94B-9592-4D822BD18D90}" type="pres">
      <dgm:prSet presAssocID="{3416FEBD-42C9-C441-BF99-E255A99948B3}" presName="vertSpace2a" presStyleCnt="0"/>
      <dgm:spPr/>
    </dgm:pt>
    <dgm:pt modelId="{DD33910A-BCFD-ED42-8B98-0045D777A402}" type="pres">
      <dgm:prSet presAssocID="{3416FEBD-42C9-C441-BF99-E255A99948B3}" presName="horz2" presStyleCnt="0"/>
      <dgm:spPr/>
    </dgm:pt>
    <dgm:pt modelId="{980CB149-94BF-9649-A2F9-66546F36C646}" type="pres">
      <dgm:prSet presAssocID="{3416FEBD-42C9-C441-BF99-E255A99948B3}" presName="horzSpace2" presStyleCnt="0"/>
      <dgm:spPr/>
    </dgm:pt>
    <dgm:pt modelId="{FB240A23-6A83-774A-8FB2-45B19BB6B33C}" type="pres">
      <dgm:prSet presAssocID="{3416FEBD-42C9-C441-BF99-E255A99948B3}" presName="tx2" presStyleLbl="revTx" presStyleIdx="5" presStyleCnt="7"/>
      <dgm:spPr/>
    </dgm:pt>
    <dgm:pt modelId="{618F438D-DEFB-214A-9F29-9AE2F260A7DA}" type="pres">
      <dgm:prSet presAssocID="{3416FEBD-42C9-C441-BF99-E255A99948B3}" presName="vert2" presStyleCnt="0"/>
      <dgm:spPr/>
    </dgm:pt>
    <dgm:pt modelId="{594A7B2A-97F4-C749-B1BF-45013C8B8452}" type="pres">
      <dgm:prSet presAssocID="{3416FEBD-42C9-C441-BF99-E255A99948B3}" presName="thinLine2b" presStyleLbl="callout" presStyleIdx="2" presStyleCnt="4"/>
      <dgm:spPr/>
    </dgm:pt>
    <dgm:pt modelId="{85CB8B86-C626-C446-B0EF-37793F4FC789}" type="pres">
      <dgm:prSet presAssocID="{3416FEBD-42C9-C441-BF99-E255A99948B3}" presName="vertSpace2b" presStyleCnt="0"/>
      <dgm:spPr/>
    </dgm:pt>
    <dgm:pt modelId="{56D42DD8-F89E-594C-B9DA-196F97C7DFAA}" type="pres">
      <dgm:prSet presAssocID="{E1130507-4E87-7241-B194-35C19E9C2A4D}" presName="horz2" presStyleCnt="0"/>
      <dgm:spPr/>
    </dgm:pt>
    <dgm:pt modelId="{260EC9F2-2FEA-C04D-ACDF-336116FEC431}" type="pres">
      <dgm:prSet presAssocID="{E1130507-4E87-7241-B194-35C19E9C2A4D}" presName="horzSpace2" presStyleCnt="0"/>
      <dgm:spPr/>
    </dgm:pt>
    <dgm:pt modelId="{79028319-DDBA-894E-BD7C-298E34DE4705}" type="pres">
      <dgm:prSet presAssocID="{E1130507-4E87-7241-B194-35C19E9C2A4D}" presName="tx2" presStyleLbl="revTx" presStyleIdx="6" presStyleCnt="7"/>
      <dgm:spPr/>
      <dgm:t>
        <a:bodyPr/>
        <a:lstStyle/>
        <a:p>
          <a:endParaRPr lang="ru-RU"/>
        </a:p>
      </dgm:t>
    </dgm:pt>
    <dgm:pt modelId="{96D7E687-E263-8042-93E8-F1246CFA101C}" type="pres">
      <dgm:prSet presAssocID="{E1130507-4E87-7241-B194-35C19E9C2A4D}" presName="vert2" presStyleCnt="0"/>
      <dgm:spPr/>
    </dgm:pt>
    <dgm:pt modelId="{1A33E56E-A88C-EB40-9699-B701E204DC26}" type="pres">
      <dgm:prSet presAssocID="{E1130507-4E87-7241-B194-35C19E9C2A4D}" presName="thinLine2b" presStyleLbl="callout" presStyleIdx="3" presStyleCnt="4"/>
      <dgm:spPr/>
    </dgm:pt>
    <dgm:pt modelId="{5A48492A-4ECA-B144-A277-D09C183FF2CD}" type="pres">
      <dgm:prSet presAssocID="{E1130507-4E87-7241-B194-35C19E9C2A4D}" presName="vertSpace2b" presStyleCnt="0"/>
      <dgm:spPr/>
    </dgm:pt>
  </dgm:ptLst>
  <dgm:cxnLst>
    <dgm:cxn modelId="{C9B35024-7DEC-F24E-8A49-1EAD8D219EE7}" srcId="{799EB06B-E467-AD41-B9A1-B05ABD58319B}" destId="{E8C72146-6A4C-4347-96F4-BCA4BBB999E5}" srcOrd="0" destOrd="0" parTransId="{6AEF0DE3-707D-EF47-A88C-4FA3F4099D7B}" sibTransId="{239B7925-3961-BD44-AC76-9BF1212E52B3}"/>
    <dgm:cxn modelId="{9DEDDE80-B6E8-584F-ADA5-C47033DA3DF7}" srcId="{EA3C7F5D-36AD-6040-9C3F-CC62468530D1}" destId="{58E9E5F9-2B98-7E4B-9EA1-7D0192AF25B6}" srcOrd="0" destOrd="0" parTransId="{7E864053-F3C7-1A4D-B73F-72A6F02444CB}" sibTransId="{07574657-AAB8-8443-BD97-17E5A89BEC5C}"/>
    <dgm:cxn modelId="{8E23778E-F086-3245-B232-EDF34740F72B}" type="presOf" srcId="{5ECBAE3B-C6AF-2142-BCAA-3688D73D0815}" destId="{4ED61F47-8DE7-4A46-A978-09D36044003B}" srcOrd="0" destOrd="0" presId="urn:microsoft.com/office/officeart/2008/layout/LinedList"/>
    <dgm:cxn modelId="{C2B14075-0F37-5841-A13E-964E9D85AACA}" type="presOf" srcId="{799EB06B-E467-AD41-B9A1-B05ABD58319B}" destId="{68A8C202-787D-4545-942E-6B890377A893}" srcOrd="0" destOrd="0" presId="urn:microsoft.com/office/officeart/2008/layout/LinedList"/>
    <dgm:cxn modelId="{BD12DCD7-6E57-4F4E-8815-C15A45AF432F}" type="presOf" srcId="{58E9E5F9-2B98-7E4B-9EA1-7D0192AF25B6}" destId="{1DF692C6-03F7-8D44-9F49-4A37871E30B0}" srcOrd="0" destOrd="0" presId="urn:microsoft.com/office/officeart/2008/layout/LinedList"/>
    <dgm:cxn modelId="{0D102D90-C764-C942-9EF2-4306028C52BB}" type="presOf" srcId="{EA3C7F5D-36AD-6040-9C3F-CC62468530D1}" destId="{ED5FED17-1E75-4340-89B4-54CAB9B3761A}" srcOrd="0" destOrd="0" presId="urn:microsoft.com/office/officeart/2008/layout/LinedList"/>
    <dgm:cxn modelId="{D13CEA04-D584-2A43-9E0B-F3E5E62D8353}" srcId="{5ECBAE3B-C6AF-2142-BCAA-3688D73D0815}" destId="{E1130507-4E87-7241-B194-35C19E9C2A4D}" srcOrd="1" destOrd="0" parTransId="{F564AF67-A1AC-A34D-86B3-59F6DD2BF05F}" sibTransId="{A8873EC3-7DB7-5743-B16B-012CBBFF5EED}"/>
    <dgm:cxn modelId="{04E3713C-7C3E-CA48-A1D9-0547A6882E3F}" type="presOf" srcId="{55C1AD11-7C27-9047-AEE2-6BCEC57B713D}" destId="{27388E76-81AC-F047-B1B7-905E25B23CDA}" srcOrd="0" destOrd="0" presId="urn:microsoft.com/office/officeart/2008/layout/LinedList"/>
    <dgm:cxn modelId="{F0E26691-3DCC-EE4E-A41A-5E9C04864E36}" srcId="{5ECBAE3B-C6AF-2142-BCAA-3688D73D0815}" destId="{3416FEBD-42C9-C441-BF99-E255A99948B3}" srcOrd="0" destOrd="0" parTransId="{421AC2F3-A8AE-634A-81AD-711123D51A24}" sibTransId="{6488140C-C004-1440-9A0F-6375ED70F1A2}"/>
    <dgm:cxn modelId="{E7022F0D-8DB2-6943-8E23-72C051E819CE}" srcId="{E8C72146-6A4C-4347-96F4-BCA4BBB999E5}" destId="{55C1AD11-7C27-9047-AEE2-6BCEC57B713D}" srcOrd="0" destOrd="0" parTransId="{521413D2-68E2-4C4D-A8B7-055693EF6E7F}" sibTransId="{DE05F918-C9FD-5C48-AF74-A992474B787D}"/>
    <dgm:cxn modelId="{FB94058B-2874-8E45-B83D-D85A0787D34A}" type="presOf" srcId="{3416FEBD-42C9-C441-BF99-E255A99948B3}" destId="{FB240A23-6A83-774A-8FB2-45B19BB6B33C}" srcOrd="0" destOrd="0" presId="urn:microsoft.com/office/officeart/2008/layout/LinedList"/>
    <dgm:cxn modelId="{AE3BC21C-8912-D440-9FBB-B3FE621BA946}" type="presOf" srcId="{E1130507-4E87-7241-B194-35C19E9C2A4D}" destId="{79028319-DDBA-894E-BD7C-298E34DE4705}" srcOrd="0" destOrd="0" presId="urn:microsoft.com/office/officeart/2008/layout/LinedList"/>
    <dgm:cxn modelId="{30C06189-A811-4245-9DC7-6CABAF4C6108}" type="presOf" srcId="{E8C72146-6A4C-4347-96F4-BCA4BBB999E5}" destId="{AD2B9C62-CDFC-4642-8DFC-5DE0370FCDE4}" srcOrd="0" destOrd="0" presId="urn:microsoft.com/office/officeart/2008/layout/LinedList"/>
    <dgm:cxn modelId="{F8878BCB-1CE4-2F46-B0DE-BDDA771B0909}" srcId="{799EB06B-E467-AD41-B9A1-B05ABD58319B}" destId="{5ECBAE3B-C6AF-2142-BCAA-3688D73D0815}" srcOrd="2" destOrd="0" parTransId="{13F54D4C-9E4E-2D4F-8FC7-1C00D5F38B7F}" sibTransId="{C1D7B861-1F9B-C748-B8F7-013973FB6325}"/>
    <dgm:cxn modelId="{05BFF647-C34A-3E41-AA8C-FF6639F86993}" srcId="{799EB06B-E467-AD41-B9A1-B05ABD58319B}" destId="{EA3C7F5D-36AD-6040-9C3F-CC62468530D1}" srcOrd="1" destOrd="0" parTransId="{14652A05-8B10-B34F-AB34-70D0A0ED4E8C}" sibTransId="{CACE7177-F40B-2B4D-AE07-3C6C4F6CF1F9}"/>
    <dgm:cxn modelId="{9044DD3E-AAE4-5346-BBA5-341CEE4378C4}" type="presParOf" srcId="{68A8C202-787D-4545-942E-6B890377A893}" destId="{BAB4725A-1DC3-6A40-9992-A02D4F7296AB}" srcOrd="0" destOrd="0" presId="urn:microsoft.com/office/officeart/2008/layout/LinedList"/>
    <dgm:cxn modelId="{967A892B-2C58-EC44-AFBB-AF7DDD91E720}" type="presParOf" srcId="{68A8C202-787D-4545-942E-6B890377A893}" destId="{90B85C26-F389-C240-9BF8-FCE9BA187B62}" srcOrd="1" destOrd="0" presId="urn:microsoft.com/office/officeart/2008/layout/LinedList"/>
    <dgm:cxn modelId="{3F72FE8F-B8BE-D246-AA95-1411D03B65BA}" type="presParOf" srcId="{90B85C26-F389-C240-9BF8-FCE9BA187B62}" destId="{AD2B9C62-CDFC-4642-8DFC-5DE0370FCDE4}" srcOrd="0" destOrd="0" presId="urn:microsoft.com/office/officeart/2008/layout/LinedList"/>
    <dgm:cxn modelId="{E9827D70-0125-E940-966C-78983F4C5A4B}" type="presParOf" srcId="{90B85C26-F389-C240-9BF8-FCE9BA187B62}" destId="{DCA197A3-BB13-BD4B-8075-DF9A96B765DA}" srcOrd="1" destOrd="0" presId="urn:microsoft.com/office/officeart/2008/layout/LinedList"/>
    <dgm:cxn modelId="{816C5AC0-EE38-0F4D-9BF3-19B0F535E0C1}" type="presParOf" srcId="{DCA197A3-BB13-BD4B-8075-DF9A96B765DA}" destId="{8EB2177B-1731-7E46-AD56-353A194ABD64}" srcOrd="0" destOrd="0" presId="urn:microsoft.com/office/officeart/2008/layout/LinedList"/>
    <dgm:cxn modelId="{F0A33605-78A9-484D-A596-485D16D789B6}" type="presParOf" srcId="{DCA197A3-BB13-BD4B-8075-DF9A96B765DA}" destId="{2558F068-3B5E-4544-95F0-044712011DC2}" srcOrd="1" destOrd="0" presId="urn:microsoft.com/office/officeart/2008/layout/LinedList"/>
    <dgm:cxn modelId="{24437AE3-B847-154D-9051-33BCAFA2E8AD}" type="presParOf" srcId="{2558F068-3B5E-4544-95F0-044712011DC2}" destId="{E84B7ABB-D4D9-F946-A770-FD001CB9EFBF}" srcOrd="0" destOrd="0" presId="urn:microsoft.com/office/officeart/2008/layout/LinedList"/>
    <dgm:cxn modelId="{02C753FB-FC11-5B4F-B47B-5C5861385622}" type="presParOf" srcId="{2558F068-3B5E-4544-95F0-044712011DC2}" destId="{27388E76-81AC-F047-B1B7-905E25B23CDA}" srcOrd="1" destOrd="0" presId="urn:microsoft.com/office/officeart/2008/layout/LinedList"/>
    <dgm:cxn modelId="{83E08699-4596-C045-882F-BD4CC86632D3}" type="presParOf" srcId="{2558F068-3B5E-4544-95F0-044712011DC2}" destId="{EE748E10-C7F6-CA44-A621-6C981837A44E}" srcOrd="2" destOrd="0" presId="urn:microsoft.com/office/officeart/2008/layout/LinedList"/>
    <dgm:cxn modelId="{B2F05080-6B55-6242-897D-44423A4376E2}" type="presParOf" srcId="{DCA197A3-BB13-BD4B-8075-DF9A96B765DA}" destId="{8B290AC3-6A4A-764E-9041-9F4EE3B5A2E9}" srcOrd="2" destOrd="0" presId="urn:microsoft.com/office/officeart/2008/layout/LinedList"/>
    <dgm:cxn modelId="{57D37C43-F4DF-554E-A25A-3394B53934BB}" type="presParOf" srcId="{DCA197A3-BB13-BD4B-8075-DF9A96B765DA}" destId="{208C9074-9884-DE49-9AEE-904CE2174FC9}" srcOrd="3" destOrd="0" presId="urn:microsoft.com/office/officeart/2008/layout/LinedList"/>
    <dgm:cxn modelId="{45ADE5A3-0E64-6A4B-83E9-0251B84C29F4}" type="presParOf" srcId="{68A8C202-787D-4545-942E-6B890377A893}" destId="{061EE7AA-D49D-114D-A412-365C6C30C382}" srcOrd="2" destOrd="0" presId="urn:microsoft.com/office/officeart/2008/layout/LinedList"/>
    <dgm:cxn modelId="{4DE11D8D-73C4-6C4F-9239-E89F495C9813}" type="presParOf" srcId="{68A8C202-787D-4545-942E-6B890377A893}" destId="{6EEDFDAB-B0E7-6E4C-8C33-56663F145F03}" srcOrd="3" destOrd="0" presId="urn:microsoft.com/office/officeart/2008/layout/LinedList"/>
    <dgm:cxn modelId="{FB78FDB4-75CE-4F4C-9FA6-DDDB1306D69F}" type="presParOf" srcId="{6EEDFDAB-B0E7-6E4C-8C33-56663F145F03}" destId="{ED5FED17-1E75-4340-89B4-54CAB9B3761A}" srcOrd="0" destOrd="0" presId="urn:microsoft.com/office/officeart/2008/layout/LinedList"/>
    <dgm:cxn modelId="{C22A67B6-DE72-594A-BD34-1932129DE274}" type="presParOf" srcId="{6EEDFDAB-B0E7-6E4C-8C33-56663F145F03}" destId="{BFA93F00-B4C1-9742-BACF-5FE017F1B290}" srcOrd="1" destOrd="0" presId="urn:microsoft.com/office/officeart/2008/layout/LinedList"/>
    <dgm:cxn modelId="{1BEDBF9E-668D-5549-B6C5-DF18F0B8D52A}" type="presParOf" srcId="{BFA93F00-B4C1-9742-BACF-5FE017F1B290}" destId="{A8BBE04F-C0FD-3F41-ABA9-553A3D67B260}" srcOrd="0" destOrd="0" presId="urn:microsoft.com/office/officeart/2008/layout/LinedList"/>
    <dgm:cxn modelId="{025C9D6D-F54E-D142-B79E-C2514DAEB926}" type="presParOf" srcId="{BFA93F00-B4C1-9742-BACF-5FE017F1B290}" destId="{8F8118DA-25DD-2C4E-8A1D-6553C04A7DFD}" srcOrd="1" destOrd="0" presId="urn:microsoft.com/office/officeart/2008/layout/LinedList"/>
    <dgm:cxn modelId="{EEF1F8C3-6421-CE45-8502-63A8E8B0834F}" type="presParOf" srcId="{8F8118DA-25DD-2C4E-8A1D-6553C04A7DFD}" destId="{8BBACCE6-E058-C04C-A99C-15B9F9AD9AFB}" srcOrd="0" destOrd="0" presId="urn:microsoft.com/office/officeart/2008/layout/LinedList"/>
    <dgm:cxn modelId="{2BA10739-6857-8247-82C9-2D21E9D0FE05}" type="presParOf" srcId="{8F8118DA-25DD-2C4E-8A1D-6553C04A7DFD}" destId="{1DF692C6-03F7-8D44-9F49-4A37871E30B0}" srcOrd="1" destOrd="0" presId="urn:microsoft.com/office/officeart/2008/layout/LinedList"/>
    <dgm:cxn modelId="{543829B0-06D9-B141-A0CA-2105013F24C1}" type="presParOf" srcId="{8F8118DA-25DD-2C4E-8A1D-6553C04A7DFD}" destId="{930609C1-F8F5-C840-98D7-633F769FB592}" srcOrd="2" destOrd="0" presId="urn:microsoft.com/office/officeart/2008/layout/LinedList"/>
    <dgm:cxn modelId="{BF989C72-AF85-8744-AAD1-7DC97D771936}" type="presParOf" srcId="{BFA93F00-B4C1-9742-BACF-5FE017F1B290}" destId="{687C9DCB-D08E-E64D-9D01-FF32D8A8D2F5}" srcOrd="2" destOrd="0" presId="urn:microsoft.com/office/officeart/2008/layout/LinedList"/>
    <dgm:cxn modelId="{CA54C9B2-BDF5-3441-8098-BCBB6B79C2A5}" type="presParOf" srcId="{BFA93F00-B4C1-9742-BACF-5FE017F1B290}" destId="{1277B1B4-3B77-2C4D-A075-F0640875C6EF}" srcOrd="3" destOrd="0" presId="urn:microsoft.com/office/officeart/2008/layout/LinedList"/>
    <dgm:cxn modelId="{A8447B7A-A9D8-5F48-9FBF-5CFA84253D7A}" type="presParOf" srcId="{68A8C202-787D-4545-942E-6B890377A893}" destId="{0074C2FF-CB5A-4140-8D88-71DC8AF3AAA5}" srcOrd="4" destOrd="0" presId="urn:microsoft.com/office/officeart/2008/layout/LinedList"/>
    <dgm:cxn modelId="{AEBFC9EE-71C0-F445-BE88-3D5E7D0C3726}" type="presParOf" srcId="{68A8C202-787D-4545-942E-6B890377A893}" destId="{F29FEA77-7EBA-4649-B883-6BAFBFE0CC43}" srcOrd="5" destOrd="0" presId="urn:microsoft.com/office/officeart/2008/layout/LinedList"/>
    <dgm:cxn modelId="{F85CA9DC-7EA3-264A-B8F8-CAF007219807}" type="presParOf" srcId="{F29FEA77-7EBA-4649-B883-6BAFBFE0CC43}" destId="{4ED61F47-8DE7-4A46-A978-09D36044003B}" srcOrd="0" destOrd="0" presId="urn:microsoft.com/office/officeart/2008/layout/LinedList"/>
    <dgm:cxn modelId="{E39C376A-B43B-5344-8E50-87357F8D60ED}" type="presParOf" srcId="{F29FEA77-7EBA-4649-B883-6BAFBFE0CC43}" destId="{126D9F39-4D8F-3A49-AE35-A9F4A71CD808}" srcOrd="1" destOrd="0" presId="urn:microsoft.com/office/officeart/2008/layout/LinedList"/>
    <dgm:cxn modelId="{BA1BDC20-D888-004A-B743-C3C82D13B5CB}" type="presParOf" srcId="{126D9F39-4D8F-3A49-AE35-A9F4A71CD808}" destId="{15E78EF5-494A-C94B-9592-4D822BD18D90}" srcOrd="0" destOrd="0" presId="urn:microsoft.com/office/officeart/2008/layout/LinedList"/>
    <dgm:cxn modelId="{D0D33867-C73E-3640-92CF-F7C4166D1925}" type="presParOf" srcId="{126D9F39-4D8F-3A49-AE35-A9F4A71CD808}" destId="{DD33910A-BCFD-ED42-8B98-0045D777A402}" srcOrd="1" destOrd="0" presId="urn:microsoft.com/office/officeart/2008/layout/LinedList"/>
    <dgm:cxn modelId="{DDF01EA3-2E16-934D-B8D8-2BCFF950EE26}" type="presParOf" srcId="{DD33910A-BCFD-ED42-8B98-0045D777A402}" destId="{980CB149-94BF-9649-A2F9-66546F36C646}" srcOrd="0" destOrd="0" presId="urn:microsoft.com/office/officeart/2008/layout/LinedList"/>
    <dgm:cxn modelId="{CC120E0A-02AB-4849-8188-21E9FD4CDAE9}" type="presParOf" srcId="{DD33910A-BCFD-ED42-8B98-0045D777A402}" destId="{FB240A23-6A83-774A-8FB2-45B19BB6B33C}" srcOrd="1" destOrd="0" presId="urn:microsoft.com/office/officeart/2008/layout/LinedList"/>
    <dgm:cxn modelId="{7B46E63F-8E24-214D-8CA0-9D75066F89EE}" type="presParOf" srcId="{DD33910A-BCFD-ED42-8B98-0045D777A402}" destId="{618F438D-DEFB-214A-9F29-9AE2F260A7DA}" srcOrd="2" destOrd="0" presId="urn:microsoft.com/office/officeart/2008/layout/LinedList"/>
    <dgm:cxn modelId="{47B75D2F-3E75-2946-98AD-83F6C9D58831}" type="presParOf" srcId="{126D9F39-4D8F-3A49-AE35-A9F4A71CD808}" destId="{594A7B2A-97F4-C749-B1BF-45013C8B8452}" srcOrd="2" destOrd="0" presId="urn:microsoft.com/office/officeart/2008/layout/LinedList"/>
    <dgm:cxn modelId="{19FC7B9A-88A4-9D48-9DBF-7454556F5926}" type="presParOf" srcId="{126D9F39-4D8F-3A49-AE35-A9F4A71CD808}" destId="{85CB8B86-C626-C446-B0EF-37793F4FC789}" srcOrd="3" destOrd="0" presId="urn:microsoft.com/office/officeart/2008/layout/LinedList"/>
    <dgm:cxn modelId="{FA092D65-548B-914C-8130-8434C01440EB}" type="presParOf" srcId="{126D9F39-4D8F-3A49-AE35-A9F4A71CD808}" destId="{56D42DD8-F89E-594C-B9DA-196F97C7DFAA}" srcOrd="4" destOrd="0" presId="urn:microsoft.com/office/officeart/2008/layout/LinedList"/>
    <dgm:cxn modelId="{A707FB4B-2137-5F4E-A4A3-00E2AC6F4B12}" type="presParOf" srcId="{56D42DD8-F89E-594C-B9DA-196F97C7DFAA}" destId="{260EC9F2-2FEA-C04D-ACDF-336116FEC431}" srcOrd="0" destOrd="0" presId="urn:microsoft.com/office/officeart/2008/layout/LinedList"/>
    <dgm:cxn modelId="{33BC4415-F27D-284C-9605-11B9A1D0AB35}" type="presParOf" srcId="{56D42DD8-F89E-594C-B9DA-196F97C7DFAA}" destId="{79028319-DDBA-894E-BD7C-298E34DE4705}" srcOrd="1" destOrd="0" presId="urn:microsoft.com/office/officeart/2008/layout/LinedList"/>
    <dgm:cxn modelId="{0454E52A-ECE3-CD47-8D4B-73336FBC1519}" type="presParOf" srcId="{56D42DD8-F89E-594C-B9DA-196F97C7DFAA}" destId="{96D7E687-E263-8042-93E8-F1246CFA101C}" srcOrd="2" destOrd="0" presId="urn:microsoft.com/office/officeart/2008/layout/LinedList"/>
    <dgm:cxn modelId="{6BCB10A2-2D89-FD4A-BF0B-FC6F8EA4A28E}" type="presParOf" srcId="{126D9F39-4D8F-3A49-AE35-A9F4A71CD808}" destId="{1A33E56E-A88C-EB40-9699-B701E204DC26}" srcOrd="5" destOrd="0" presId="urn:microsoft.com/office/officeart/2008/layout/LinedList"/>
    <dgm:cxn modelId="{AFB80C26-0804-7046-B9EF-36C9ABE3FDC7}" type="presParOf" srcId="{126D9F39-4D8F-3A49-AE35-A9F4A71CD808}" destId="{5A48492A-4ECA-B144-A277-D09C183FF2CD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4C6558-1211-F74B-8567-A70232E039E4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649E8B-874B-B14D-96E6-0560FDC7B379}">
      <dgm:prSet/>
      <dgm:spPr/>
      <dgm:t>
        <a:bodyPr/>
        <a:lstStyle/>
        <a:p>
          <a:pPr rtl="0"/>
          <a:r>
            <a:rPr lang="en-US" smtClean="0"/>
            <a:t>PCA for each of the element of IC (intangibles): Human Capital (HC), Relational Capital (RC), Structural Capital (SC)</a:t>
          </a:r>
          <a:endParaRPr lang="en-US"/>
        </a:p>
      </dgm:t>
    </dgm:pt>
    <dgm:pt modelId="{B2DFFEE3-75D8-3047-A5FA-6B56706DD89E}" type="parTrans" cxnId="{23F34691-54A5-1F45-8411-77079A9A94EC}">
      <dgm:prSet/>
      <dgm:spPr/>
      <dgm:t>
        <a:bodyPr/>
        <a:lstStyle/>
        <a:p>
          <a:endParaRPr lang="ru-RU"/>
        </a:p>
      </dgm:t>
    </dgm:pt>
    <dgm:pt modelId="{AB640E33-BA9F-3A45-B255-B49D7CE64EFF}" type="sibTrans" cxnId="{23F34691-54A5-1F45-8411-77079A9A94EC}">
      <dgm:prSet/>
      <dgm:spPr/>
      <dgm:t>
        <a:bodyPr/>
        <a:lstStyle/>
        <a:p>
          <a:endParaRPr lang="ru-RU"/>
        </a:p>
      </dgm:t>
    </dgm:pt>
    <dgm:pt modelId="{5F906E3A-613A-3445-866F-5D7B87FD2B4C}">
      <dgm:prSet/>
      <dgm:spPr/>
      <dgm:t>
        <a:bodyPr/>
        <a:lstStyle/>
        <a:p>
          <a:pPr rtl="0"/>
          <a:r>
            <a:rPr lang="en-US" smtClean="0"/>
            <a:t>2 PCA in HC: management capability (MC), human resource capability (HRC)</a:t>
          </a:r>
          <a:endParaRPr lang="en-US"/>
        </a:p>
      </dgm:t>
    </dgm:pt>
    <dgm:pt modelId="{BF3C64EA-854E-9A4C-9DE2-86AD9DECC35F}" type="parTrans" cxnId="{DDF69D86-15B3-AA40-92A0-F8A3D535DF80}">
      <dgm:prSet/>
      <dgm:spPr/>
      <dgm:t>
        <a:bodyPr/>
        <a:lstStyle/>
        <a:p>
          <a:endParaRPr lang="ru-RU"/>
        </a:p>
      </dgm:t>
    </dgm:pt>
    <dgm:pt modelId="{526163E3-06FD-A243-BC27-A56EAE6E1E47}" type="sibTrans" cxnId="{DDF69D86-15B3-AA40-92A0-F8A3D535DF80}">
      <dgm:prSet/>
      <dgm:spPr/>
      <dgm:t>
        <a:bodyPr/>
        <a:lstStyle/>
        <a:p>
          <a:endParaRPr lang="ru-RU"/>
        </a:p>
      </dgm:t>
    </dgm:pt>
    <dgm:pt modelId="{F3E56A27-8348-D74E-B54D-065B0EF92333}">
      <dgm:prSet/>
      <dgm:spPr/>
      <dgm:t>
        <a:bodyPr/>
        <a:lstStyle/>
        <a:p>
          <a:pPr rtl="0"/>
          <a:r>
            <a:rPr lang="en-US" smtClean="0"/>
            <a:t>2PCA in RC: customer loyalty (CL), networking capability (NWC)</a:t>
          </a:r>
          <a:endParaRPr lang="en-US"/>
        </a:p>
      </dgm:t>
    </dgm:pt>
    <dgm:pt modelId="{3E78CA43-8541-9640-B87E-F016C5FE3183}" type="parTrans" cxnId="{6DB5C2F4-28D9-0B4D-ADA2-48B2B362E32B}">
      <dgm:prSet/>
      <dgm:spPr/>
      <dgm:t>
        <a:bodyPr/>
        <a:lstStyle/>
        <a:p>
          <a:endParaRPr lang="ru-RU"/>
        </a:p>
      </dgm:t>
    </dgm:pt>
    <dgm:pt modelId="{C17E54B6-467B-4A43-95DB-5A40982B2642}" type="sibTrans" cxnId="{6DB5C2F4-28D9-0B4D-ADA2-48B2B362E32B}">
      <dgm:prSet/>
      <dgm:spPr/>
      <dgm:t>
        <a:bodyPr/>
        <a:lstStyle/>
        <a:p>
          <a:endParaRPr lang="ru-RU"/>
        </a:p>
      </dgm:t>
    </dgm:pt>
    <dgm:pt modelId="{CA818D08-31A0-724E-B7D1-75681B6204C5}">
      <dgm:prSet/>
      <dgm:spPr/>
      <dgm:t>
        <a:bodyPr/>
        <a:lstStyle/>
        <a:p>
          <a:pPr rtl="0"/>
          <a:r>
            <a:rPr lang="en-US" smtClean="0"/>
            <a:t>2 PCA in SC: business process capability (BPC), innovative capability (InnC)</a:t>
          </a:r>
          <a:endParaRPr lang="en-US"/>
        </a:p>
      </dgm:t>
    </dgm:pt>
    <dgm:pt modelId="{CD878A2F-E95D-FA45-8480-DB9B5F196D88}" type="parTrans" cxnId="{7986207E-FB69-9B40-B711-E6D9F91923AF}">
      <dgm:prSet/>
      <dgm:spPr/>
      <dgm:t>
        <a:bodyPr/>
        <a:lstStyle/>
        <a:p>
          <a:endParaRPr lang="ru-RU"/>
        </a:p>
      </dgm:t>
    </dgm:pt>
    <dgm:pt modelId="{DB30A546-31C5-9744-814C-D17BB3AE7E69}" type="sibTrans" cxnId="{7986207E-FB69-9B40-B711-E6D9F91923AF}">
      <dgm:prSet/>
      <dgm:spPr/>
      <dgm:t>
        <a:bodyPr/>
        <a:lstStyle/>
        <a:p>
          <a:endParaRPr lang="ru-RU"/>
        </a:p>
      </dgm:t>
    </dgm:pt>
    <dgm:pt modelId="{23207C62-E177-9644-9636-0B3AFCBCBCCA}">
      <dgm:prSet/>
      <dgm:spPr/>
      <dgm:t>
        <a:bodyPr/>
        <a:lstStyle/>
        <a:p>
          <a:pPr rtl="0"/>
          <a:r>
            <a:rPr lang="en-US" dirty="0" smtClean="0"/>
            <a:t>K-mean clustering</a:t>
          </a:r>
          <a:endParaRPr lang="en-US" dirty="0"/>
        </a:p>
      </dgm:t>
    </dgm:pt>
    <dgm:pt modelId="{4F28E7F1-EA8E-9F4A-B87B-6AFBE9EDDAA4}" type="parTrans" cxnId="{511C6BBC-D768-3943-A5E1-CB3F7DEC0975}">
      <dgm:prSet/>
      <dgm:spPr/>
      <dgm:t>
        <a:bodyPr/>
        <a:lstStyle/>
        <a:p>
          <a:endParaRPr lang="ru-RU"/>
        </a:p>
      </dgm:t>
    </dgm:pt>
    <dgm:pt modelId="{C4065BE6-7552-9641-9213-5DD15C192D15}" type="sibTrans" cxnId="{511C6BBC-D768-3943-A5E1-CB3F7DEC0975}">
      <dgm:prSet/>
      <dgm:spPr/>
      <dgm:t>
        <a:bodyPr/>
        <a:lstStyle/>
        <a:p>
          <a:endParaRPr lang="ru-RU"/>
        </a:p>
      </dgm:t>
    </dgm:pt>
    <dgm:pt modelId="{7757864F-454E-404C-8A88-148FC9238515}">
      <dgm:prSet/>
      <dgm:spPr/>
      <dgm:t>
        <a:bodyPr/>
        <a:lstStyle/>
        <a:p>
          <a:pPr rtl="0"/>
          <a:r>
            <a:rPr lang="en-US" dirty="0" smtClean="0"/>
            <a:t>3 clusters with almost equal number of cases (2500-3300)</a:t>
          </a:r>
          <a:endParaRPr lang="en-US" dirty="0"/>
        </a:p>
      </dgm:t>
    </dgm:pt>
    <dgm:pt modelId="{4DF6FA38-8E8C-0B4B-8A43-6978EADBE472}" type="parTrans" cxnId="{F07F7093-0502-3548-B201-155A54260C93}">
      <dgm:prSet/>
      <dgm:spPr/>
      <dgm:t>
        <a:bodyPr/>
        <a:lstStyle/>
        <a:p>
          <a:endParaRPr lang="ru-RU"/>
        </a:p>
      </dgm:t>
    </dgm:pt>
    <dgm:pt modelId="{FBBBF039-61C3-4E4C-9F1A-4DDB4631FFCA}" type="sibTrans" cxnId="{F07F7093-0502-3548-B201-155A54260C93}">
      <dgm:prSet/>
      <dgm:spPr/>
      <dgm:t>
        <a:bodyPr/>
        <a:lstStyle/>
        <a:p>
          <a:endParaRPr lang="ru-RU"/>
        </a:p>
      </dgm:t>
    </dgm:pt>
    <dgm:pt modelId="{45310A13-D296-EA4E-A726-C36E6B7BE763}">
      <dgm:prSet/>
      <dgm:spPr/>
      <dgm:t>
        <a:bodyPr/>
        <a:lstStyle/>
        <a:p>
          <a:pPr rtl="0"/>
          <a:r>
            <a:rPr lang="en-US" dirty="0" smtClean="0"/>
            <a:t>ANOVA</a:t>
          </a:r>
          <a:endParaRPr lang="en-US" dirty="0"/>
        </a:p>
      </dgm:t>
    </dgm:pt>
    <dgm:pt modelId="{F7AE2702-D091-DD4B-A0A5-8B5CDDC7168D}" type="parTrans" cxnId="{FEAB448D-F6B6-404A-B6D9-261175D7451C}">
      <dgm:prSet/>
      <dgm:spPr/>
      <dgm:t>
        <a:bodyPr/>
        <a:lstStyle/>
        <a:p>
          <a:endParaRPr lang="ru-RU"/>
        </a:p>
      </dgm:t>
    </dgm:pt>
    <dgm:pt modelId="{C831DAB9-F481-F146-B08D-A7611D9CF581}" type="sibTrans" cxnId="{FEAB448D-F6B6-404A-B6D9-261175D7451C}">
      <dgm:prSet/>
      <dgm:spPr/>
      <dgm:t>
        <a:bodyPr/>
        <a:lstStyle/>
        <a:p>
          <a:endParaRPr lang="ru-RU"/>
        </a:p>
      </dgm:t>
    </dgm:pt>
    <dgm:pt modelId="{61378E00-5B04-304E-9A13-61B83A47D40B}">
      <dgm:prSet/>
      <dgm:spPr/>
      <dgm:t>
        <a:bodyPr/>
        <a:lstStyle/>
        <a:p>
          <a:pPr rtl="0"/>
          <a:r>
            <a:rPr lang="en-US" dirty="0" smtClean="0"/>
            <a:t>Estimate the difference between clusters according to each criterion</a:t>
          </a:r>
          <a:endParaRPr lang="en-US" dirty="0"/>
        </a:p>
      </dgm:t>
    </dgm:pt>
    <dgm:pt modelId="{DC1BD29B-4989-AC46-9A67-F1011CC033E8}" type="parTrans" cxnId="{FF3BA405-AC85-EF43-B527-04A54E5A6B95}">
      <dgm:prSet/>
      <dgm:spPr/>
      <dgm:t>
        <a:bodyPr/>
        <a:lstStyle/>
        <a:p>
          <a:endParaRPr lang="ru-RU"/>
        </a:p>
      </dgm:t>
    </dgm:pt>
    <dgm:pt modelId="{E15D7A29-3006-0E47-A3D4-099802977F41}" type="sibTrans" cxnId="{FF3BA405-AC85-EF43-B527-04A54E5A6B95}">
      <dgm:prSet/>
      <dgm:spPr/>
      <dgm:t>
        <a:bodyPr/>
        <a:lstStyle/>
        <a:p>
          <a:endParaRPr lang="ru-RU"/>
        </a:p>
      </dgm:t>
    </dgm:pt>
    <dgm:pt modelId="{912FA829-CE5A-8E40-9E2A-EA8E701958E1}">
      <dgm:prSet/>
      <dgm:spPr/>
      <dgm:t>
        <a:bodyPr/>
        <a:lstStyle/>
        <a:p>
          <a:pPr rtl="0"/>
          <a:r>
            <a:rPr lang="en-US" dirty="0" smtClean="0"/>
            <a:t>Regression</a:t>
          </a:r>
          <a:endParaRPr lang="en-US" dirty="0"/>
        </a:p>
      </dgm:t>
    </dgm:pt>
    <dgm:pt modelId="{E810FDE2-9CC5-874B-B9F1-C16570672C46}" type="parTrans" cxnId="{B6EA6631-1563-3048-BCCD-67C912FBAE37}">
      <dgm:prSet/>
      <dgm:spPr/>
      <dgm:t>
        <a:bodyPr/>
        <a:lstStyle/>
        <a:p>
          <a:endParaRPr lang="ru-RU"/>
        </a:p>
      </dgm:t>
    </dgm:pt>
    <dgm:pt modelId="{9606D416-9E28-794F-845D-7FBDC237FA82}" type="sibTrans" cxnId="{B6EA6631-1563-3048-BCCD-67C912FBAE37}">
      <dgm:prSet/>
      <dgm:spPr/>
      <dgm:t>
        <a:bodyPr/>
        <a:lstStyle/>
        <a:p>
          <a:endParaRPr lang="ru-RU"/>
        </a:p>
      </dgm:t>
    </dgm:pt>
    <dgm:pt modelId="{2DE91303-1A75-334E-8260-032B8D133251}">
      <dgm:prSet/>
      <dgm:spPr/>
      <dgm:t>
        <a:bodyPr/>
        <a:lstStyle/>
        <a:p>
          <a:pPr rtl="0"/>
          <a:r>
            <a:rPr lang="en-US" b="1" i="1" dirty="0" smtClean="0"/>
            <a:t>EVA=f(MC, HRC, CL, NWC, BPC, </a:t>
          </a:r>
          <a:r>
            <a:rPr lang="en-US" b="1" i="1" dirty="0" err="1" smtClean="0"/>
            <a:t>InnC</a:t>
          </a:r>
          <a:r>
            <a:rPr lang="en-US" b="1" i="1" dirty="0" smtClean="0"/>
            <a:t>, MC*CP, </a:t>
          </a:r>
          <a:r>
            <a:rPr lang="en-US" b="1" i="1" dirty="0" smtClean="0"/>
            <a:t>HRC*CP, CL*CP, NWC*CP, BPC*CP, MC*IP, HRC*IP, CL*IP, NWC*IP, BPC*IP, CP, IP, </a:t>
          </a:r>
          <a:r>
            <a:rPr lang="en-US" b="1" i="1" dirty="0" err="1" smtClean="0"/>
            <a:t>ind</a:t>
          </a:r>
          <a:r>
            <a:rPr lang="en-US" b="1" i="1" dirty="0" smtClean="0"/>
            <a:t>, year</a:t>
          </a:r>
          <a:r>
            <a:rPr lang="en-US" b="1" i="1" dirty="0" smtClean="0"/>
            <a:t>)</a:t>
          </a:r>
        </a:p>
        <a:p>
          <a:pPr rtl="0"/>
          <a:r>
            <a:rPr lang="en-US" b="1" i="1" dirty="0" smtClean="0"/>
            <a:t>MVA=g(</a:t>
          </a:r>
          <a:r>
            <a:rPr lang="en-US" b="1" i="1" dirty="0" smtClean="0"/>
            <a:t>MC, HRC, CL, NWC, BPC, </a:t>
          </a:r>
          <a:r>
            <a:rPr lang="en-US" b="1" i="1" dirty="0" err="1" smtClean="0"/>
            <a:t>InnC</a:t>
          </a:r>
          <a:r>
            <a:rPr lang="en-US" b="1" i="1" dirty="0" smtClean="0"/>
            <a:t>, MC*CP, HRC*CP, CL*CP, NWC*CP, BPC*CP, MC*IP, HRC*IP, CL*IP, NWC*IP, BPC*IP, CP, IP, </a:t>
          </a:r>
          <a:r>
            <a:rPr lang="en-US" b="1" i="1" dirty="0" err="1" smtClean="0"/>
            <a:t>ind</a:t>
          </a:r>
          <a:r>
            <a:rPr lang="en-US" b="1" i="1" dirty="0" smtClean="0"/>
            <a:t>, year</a:t>
          </a:r>
          <a:r>
            <a:rPr lang="en-US" b="1" i="1" dirty="0" smtClean="0"/>
            <a:t>)</a:t>
          </a:r>
          <a:endParaRPr lang="en-US" b="1" i="1" dirty="0"/>
        </a:p>
      </dgm:t>
    </dgm:pt>
    <dgm:pt modelId="{E79EA098-00DA-854B-A9E6-AA8038DA5E02}" type="parTrans" cxnId="{1A6C1893-85C5-4645-8CC4-0000C3877527}">
      <dgm:prSet/>
      <dgm:spPr/>
      <dgm:t>
        <a:bodyPr/>
        <a:lstStyle/>
        <a:p>
          <a:endParaRPr lang="ru-RU"/>
        </a:p>
      </dgm:t>
    </dgm:pt>
    <dgm:pt modelId="{A7858964-4F18-C042-93D1-7870712803CF}" type="sibTrans" cxnId="{1A6C1893-85C5-4645-8CC4-0000C3877527}">
      <dgm:prSet/>
      <dgm:spPr/>
      <dgm:t>
        <a:bodyPr/>
        <a:lstStyle/>
        <a:p>
          <a:endParaRPr lang="ru-RU"/>
        </a:p>
      </dgm:t>
    </dgm:pt>
    <dgm:pt modelId="{2544EAD4-8CDB-E041-A023-A186C9FEC134}" type="pres">
      <dgm:prSet presAssocID="{6E4C6558-1211-F74B-8567-A70232E039E4}" presName="vert0" presStyleCnt="0">
        <dgm:presLayoutVars>
          <dgm:dir/>
          <dgm:animOne val="branch"/>
          <dgm:animLvl val="lvl"/>
        </dgm:presLayoutVars>
      </dgm:prSet>
      <dgm:spPr/>
    </dgm:pt>
    <dgm:pt modelId="{96DFA2F5-2B39-AE48-85F5-E6BB5457787F}" type="pres">
      <dgm:prSet presAssocID="{E1649E8B-874B-B14D-96E6-0560FDC7B379}" presName="thickLine" presStyleLbl="alignNode1" presStyleIdx="0" presStyleCnt="4"/>
      <dgm:spPr/>
    </dgm:pt>
    <dgm:pt modelId="{233E4D2C-E5CE-544D-ABFF-9E9F1C5F9E39}" type="pres">
      <dgm:prSet presAssocID="{E1649E8B-874B-B14D-96E6-0560FDC7B379}" presName="horz1" presStyleCnt="0"/>
      <dgm:spPr/>
    </dgm:pt>
    <dgm:pt modelId="{63426847-582A-F14A-9D24-66C5D9E4FA24}" type="pres">
      <dgm:prSet presAssocID="{E1649E8B-874B-B14D-96E6-0560FDC7B379}" presName="tx1" presStyleLbl="revTx" presStyleIdx="0" presStyleCnt="10"/>
      <dgm:spPr/>
    </dgm:pt>
    <dgm:pt modelId="{5F7F86AF-6273-664F-8CB4-54B908AA2D05}" type="pres">
      <dgm:prSet presAssocID="{E1649E8B-874B-B14D-96E6-0560FDC7B379}" presName="vert1" presStyleCnt="0"/>
      <dgm:spPr/>
    </dgm:pt>
    <dgm:pt modelId="{B89D3AB3-FE0A-C641-B9C9-8ED7CBC9F17F}" type="pres">
      <dgm:prSet presAssocID="{5F906E3A-613A-3445-866F-5D7B87FD2B4C}" presName="vertSpace2a" presStyleCnt="0"/>
      <dgm:spPr/>
    </dgm:pt>
    <dgm:pt modelId="{61FBC672-D844-E842-84B0-24F5C4FC421E}" type="pres">
      <dgm:prSet presAssocID="{5F906E3A-613A-3445-866F-5D7B87FD2B4C}" presName="horz2" presStyleCnt="0"/>
      <dgm:spPr/>
    </dgm:pt>
    <dgm:pt modelId="{AEFC5447-8C17-8D44-B630-BA4C62138E8B}" type="pres">
      <dgm:prSet presAssocID="{5F906E3A-613A-3445-866F-5D7B87FD2B4C}" presName="horzSpace2" presStyleCnt="0"/>
      <dgm:spPr/>
    </dgm:pt>
    <dgm:pt modelId="{93E8E7D3-95F4-0040-9FC2-1D2B31676972}" type="pres">
      <dgm:prSet presAssocID="{5F906E3A-613A-3445-866F-5D7B87FD2B4C}" presName="tx2" presStyleLbl="revTx" presStyleIdx="1" presStyleCnt="10"/>
      <dgm:spPr/>
    </dgm:pt>
    <dgm:pt modelId="{E09FF97E-23BC-FA43-9B7E-CC6EA740D5ED}" type="pres">
      <dgm:prSet presAssocID="{5F906E3A-613A-3445-866F-5D7B87FD2B4C}" presName="vert2" presStyleCnt="0"/>
      <dgm:spPr/>
    </dgm:pt>
    <dgm:pt modelId="{CBA5BF4A-A960-0F48-A773-BFC4599541B4}" type="pres">
      <dgm:prSet presAssocID="{5F906E3A-613A-3445-866F-5D7B87FD2B4C}" presName="thinLine2b" presStyleLbl="callout" presStyleIdx="0" presStyleCnt="6"/>
      <dgm:spPr/>
    </dgm:pt>
    <dgm:pt modelId="{A10ED6C5-3858-8E4A-A7DD-C857838048DE}" type="pres">
      <dgm:prSet presAssocID="{5F906E3A-613A-3445-866F-5D7B87FD2B4C}" presName="vertSpace2b" presStyleCnt="0"/>
      <dgm:spPr/>
    </dgm:pt>
    <dgm:pt modelId="{BE01F5D5-1E2A-9A4E-919A-06E5BB723CC2}" type="pres">
      <dgm:prSet presAssocID="{F3E56A27-8348-D74E-B54D-065B0EF92333}" presName="horz2" presStyleCnt="0"/>
      <dgm:spPr/>
    </dgm:pt>
    <dgm:pt modelId="{27CB56AE-964C-9044-BB10-9E48714F45F0}" type="pres">
      <dgm:prSet presAssocID="{F3E56A27-8348-D74E-B54D-065B0EF92333}" presName="horzSpace2" presStyleCnt="0"/>
      <dgm:spPr/>
    </dgm:pt>
    <dgm:pt modelId="{67080213-D26C-FD43-9D03-A50A86481FA1}" type="pres">
      <dgm:prSet presAssocID="{F3E56A27-8348-D74E-B54D-065B0EF92333}" presName="tx2" presStyleLbl="revTx" presStyleIdx="2" presStyleCnt="10"/>
      <dgm:spPr/>
    </dgm:pt>
    <dgm:pt modelId="{4E3250A7-D7FF-C347-8CCD-AF7D97119C4B}" type="pres">
      <dgm:prSet presAssocID="{F3E56A27-8348-D74E-B54D-065B0EF92333}" presName="vert2" presStyleCnt="0"/>
      <dgm:spPr/>
    </dgm:pt>
    <dgm:pt modelId="{3FE5FB92-9E9F-F743-AF1E-8B7F333F4B66}" type="pres">
      <dgm:prSet presAssocID="{F3E56A27-8348-D74E-B54D-065B0EF92333}" presName="thinLine2b" presStyleLbl="callout" presStyleIdx="1" presStyleCnt="6"/>
      <dgm:spPr/>
    </dgm:pt>
    <dgm:pt modelId="{4F0BCAD9-4C83-7540-A52A-043593F02F51}" type="pres">
      <dgm:prSet presAssocID="{F3E56A27-8348-D74E-B54D-065B0EF92333}" presName="vertSpace2b" presStyleCnt="0"/>
      <dgm:spPr/>
    </dgm:pt>
    <dgm:pt modelId="{DD758EAD-0A27-9E4B-AC6D-DB0B3DCA6A68}" type="pres">
      <dgm:prSet presAssocID="{CA818D08-31A0-724E-B7D1-75681B6204C5}" presName="horz2" presStyleCnt="0"/>
      <dgm:spPr/>
    </dgm:pt>
    <dgm:pt modelId="{DCA871B5-6898-9649-A139-4C536AE9566E}" type="pres">
      <dgm:prSet presAssocID="{CA818D08-31A0-724E-B7D1-75681B6204C5}" presName="horzSpace2" presStyleCnt="0"/>
      <dgm:spPr/>
    </dgm:pt>
    <dgm:pt modelId="{41EF2911-C00C-5C4D-A5C7-D10E8E3DCED5}" type="pres">
      <dgm:prSet presAssocID="{CA818D08-31A0-724E-B7D1-75681B6204C5}" presName="tx2" presStyleLbl="revTx" presStyleIdx="3" presStyleCnt="10"/>
      <dgm:spPr/>
    </dgm:pt>
    <dgm:pt modelId="{43BF3916-0DFE-9E41-93AC-918787A60475}" type="pres">
      <dgm:prSet presAssocID="{CA818D08-31A0-724E-B7D1-75681B6204C5}" presName="vert2" presStyleCnt="0"/>
      <dgm:spPr/>
    </dgm:pt>
    <dgm:pt modelId="{33CA0900-5497-8544-92B5-C81B99E941EC}" type="pres">
      <dgm:prSet presAssocID="{CA818D08-31A0-724E-B7D1-75681B6204C5}" presName="thinLine2b" presStyleLbl="callout" presStyleIdx="2" presStyleCnt="6"/>
      <dgm:spPr/>
    </dgm:pt>
    <dgm:pt modelId="{D54F15D8-B8B2-624F-B532-BD498CAC1E69}" type="pres">
      <dgm:prSet presAssocID="{CA818D08-31A0-724E-B7D1-75681B6204C5}" presName="vertSpace2b" presStyleCnt="0"/>
      <dgm:spPr/>
    </dgm:pt>
    <dgm:pt modelId="{57AB6834-7D84-894B-90B7-EF02A57B6F20}" type="pres">
      <dgm:prSet presAssocID="{23207C62-E177-9644-9636-0B3AFCBCBCCA}" presName="thickLine" presStyleLbl="alignNode1" presStyleIdx="1" presStyleCnt="4"/>
      <dgm:spPr/>
    </dgm:pt>
    <dgm:pt modelId="{0DE48148-F347-9B4F-8A3F-AFA91B50CB17}" type="pres">
      <dgm:prSet presAssocID="{23207C62-E177-9644-9636-0B3AFCBCBCCA}" presName="horz1" presStyleCnt="0"/>
      <dgm:spPr/>
    </dgm:pt>
    <dgm:pt modelId="{9F78A70B-6522-4F4E-A303-D21E1AD84618}" type="pres">
      <dgm:prSet presAssocID="{23207C62-E177-9644-9636-0B3AFCBCBCCA}" presName="tx1" presStyleLbl="revTx" presStyleIdx="4" presStyleCnt="10"/>
      <dgm:spPr/>
    </dgm:pt>
    <dgm:pt modelId="{0267729D-E32C-1D48-BBD9-1222BB00E5BA}" type="pres">
      <dgm:prSet presAssocID="{23207C62-E177-9644-9636-0B3AFCBCBCCA}" presName="vert1" presStyleCnt="0"/>
      <dgm:spPr/>
    </dgm:pt>
    <dgm:pt modelId="{3A0AB565-9B01-0A4F-9F90-12E8871C39E3}" type="pres">
      <dgm:prSet presAssocID="{7757864F-454E-404C-8A88-148FC9238515}" presName="vertSpace2a" presStyleCnt="0"/>
      <dgm:spPr/>
    </dgm:pt>
    <dgm:pt modelId="{6622CA5A-6BA5-FF41-AF38-12F1F3567666}" type="pres">
      <dgm:prSet presAssocID="{7757864F-454E-404C-8A88-148FC9238515}" presName="horz2" presStyleCnt="0"/>
      <dgm:spPr/>
    </dgm:pt>
    <dgm:pt modelId="{79180D44-7C5C-8B47-908C-B6486F2E888A}" type="pres">
      <dgm:prSet presAssocID="{7757864F-454E-404C-8A88-148FC9238515}" presName="horzSpace2" presStyleCnt="0"/>
      <dgm:spPr/>
    </dgm:pt>
    <dgm:pt modelId="{3AA9BD25-B55E-684A-A361-7B5B84B9ADBC}" type="pres">
      <dgm:prSet presAssocID="{7757864F-454E-404C-8A88-148FC9238515}" presName="tx2" presStyleLbl="revTx" presStyleIdx="5" presStyleCnt="10"/>
      <dgm:spPr/>
      <dgm:t>
        <a:bodyPr/>
        <a:lstStyle/>
        <a:p>
          <a:endParaRPr lang="ru-RU"/>
        </a:p>
      </dgm:t>
    </dgm:pt>
    <dgm:pt modelId="{FF6E204F-7CBF-B348-B083-D6BF87D3340D}" type="pres">
      <dgm:prSet presAssocID="{7757864F-454E-404C-8A88-148FC9238515}" presName="vert2" presStyleCnt="0"/>
      <dgm:spPr/>
    </dgm:pt>
    <dgm:pt modelId="{C2A91DEE-FDD5-394A-A72B-A087317BEAE7}" type="pres">
      <dgm:prSet presAssocID="{7757864F-454E-404C-8A88-148FC9238515}" presName="thinLine2b" presStyleLbl="callout" presStyleIdx="3" presStyleCnt="6"/>
      <dgm:spPr/>
    </dgm:pt>
    <dgm:pt modelId="{38594583-2089-9444-B6EF-F48E5B965F32}" type="pres">
      <dgm:prSet presAssocID="{7757864F-454E-404C-8A88-148FC9238515}" presName="vertSpace2b" presStyleCnt="0"/>
      <dgm:spPr/>
    </dgm:pt>
    <dgm:pt modelId="{16CC96AA-B1CB-AC44-A157-D5CFF264D36B}" type="pres">
      <dgm:prSet presAssocID="{45310A13-D296-EA4E-A726-C36E6B7BE763}" presName="thickLine" presStyleLbl="alignNode1" presStyleIdx="2" presStyleCnt="4"/>
      <dgm:spPr/>
    </dgm:pt>
    <dgm:pt modelId="{1E57178A-3CF6-9144-8535-C8ACA638AF5E}" type="pres">
      <dgm:prSet presAssocID="{45310A13-D296-EA4E-A726-C36E6B7BE763}" presName="horz1" presStyleCnt="0"/>
      <dgm:spPr/>
    </dgm:pt>
    <dgm:pt modelId="{63919A6C-0199-2344-9EAC-9132DC3DF2E1}" type="pres">
      <dgm:prSet presAssocID="{45310A13-D296-EA4E-A726-C36E6B7BE763}" presName="tx1" presStyleLbl="revTx" presStyleIdx="6" presStyleCnt="10"/>
      <dgm:spPr/>
    </dgm:pt>
    <dgm:pt modelId="{ADAB8123-E5A0-004D-A09F-E9A331FC10CA}" type="pres">
      <dgm:prSet presAssocID="{45310A13-D296-EA4E-A726-C36E6B7BE763}" presName="vert1" presStyleCnt="0"/>
      <dgm:spPr/>
    </dgm:pt>
    <dgm:pt modelId="{54DF560E-2BF0-B14E-9518-E100BF36695D}" type="pres">
      <dgm:prSet presAssocID="{61378E00-5B04-304E-9A13-61B83A47D40B}" presName="vertSpace2a" presStyleCnt="0"/>
      <dgm:spPr/>
    </dgm:pt>
    <dgm:pt modelId="{72FC0117-089A-4145-8D0D-90229C16EC41}" type="pres">
      <dgm:prSet presAssocID="{61378E00-5B04-304E-9A13-61B83A47D40B}" presName="horz2" presStyleCnt="0"/>
      <dgm:spPr/>
    </dgm:pt>
    <dgm:pt modelId="{2F5EA79D-6959-7C46-BCAE-DEE20B595FAE}" type="pres">
      <dgm:prSet presAssocID="{61378E00-5B04-304E-9A13-61B83A47D40B}" presName="horzSpace2" presStyleCnt="0"/>
      <dgm:spPr/>
    </dgm:pt>
    <dgm:pt modelId="{3BBE0F5E-9F3A-FC4D-AD0F-6A2B2EB87171}" type="pres">
      <dgm:prSet presAssocID="{61378E00-5B04-304E-9A13-61B83A47D40B}" presName="tx2" presStyleLbl="revTx" presStyleIdx="7" presStyleCnt="10"/>
      <dgm:spPr/>
      <dgm:t>
        <a:bodyPr/>
        <a:lstStyle/>
        <a:p>
          <a:endParaRPr lang="ru-RU"/>
        </a:p>
      </dgm:t>
    </dgm:pt>
    <dgm:pt modelId="{862E7BDA-5626-C947-83E2-DA3CAD043DFD}" type="pres">
      <dgm:prSet presAssocID="{61378E00-5B04-304E-9A13-61B83A47D40B}" presName="vert2" presStyleCnt="0"/>
      <dgm:spPr/>
    </dgm:pt>
    <dgm:pt modelId="{4745621A-C9C4-714A-A6F0-B9B644E1BD20}" type="pres">
      <dgm:prSet presAssocID="{61378E00-5B04-304E-9A13-61B83A47D40B}" presName="thinLine2b" presStyleLbl="callout" presStyleIdx="4" presStyleCnt="6"/>
      <dgm:spPr/>
    </dgm:pt>
    <dgm:pt modelId="{31EF307E-204E-BC47-993C-16ADF03EAEB2}" type="pres">
      <dgm:prSet presAssocID="{61378E00-5B04-304E-9A13-61B83A47D40B}" presName="vertSpace2b" presStyleCnt="0"/>
      <dgm:spPr/>
    </dgm:pt>
    <dgm:pt modelId="{2002C5A0-C0BF-9D47-9F82-9C896391D07B}" type="pres">
      <dgm:prSet presAssocID="{912FA829-CE5A-8E40-9E2A-EA8E701958E1}" presName="thickLine" presStyleLbl="alignNode1" presStyleIdx="3" presStyleCnt="4"/>
      <dgm:spPr/>
    </dgm:pt>
    <dgm:pt modelId="{A7994BBF-240C-FA49-ACA8-C1A0B74195B2}" type="pres">
      <dgm:prSet presAssocID="{912FA829-CE5A-8E40-9E2A-EA8E701958E1}" presName="horz1" presStyleCnt="0"/>
      <dgm:spPr/>
    </dgm:pt>
    <dgm:pt modelId="{3D4D7648-55B3-F84C-B560-C3AA37F1857B}" type="pres">
      <dgm:prSet presAssocID="{912FA829-CE5A-8E40-9E2A-EA8E701958E1}" presName="tx1" presStyleLbl="revTx" presStyleIdx="8" presStyleCnt="10"/>
      <dgm:spPr/>
      <dgm:t>
        <a:bodyPr/>
        <a:lstStyle/>
        <a:p>
          <a:endParaRPr lang="ru-RU"/>
        </a:p>
      </dgm:t>
    </dgm:pt>
    <dgm:pt modelId="{9C177ED8-4EE2-0B4E-833B-B757EE3DE6E9}" type="pres">
      <dgm:prSet presAssocID="{912FA829-CE5A-8E40-9E2A-EA8E701958E1}" presName="vert1" presStyleCnt="0"/>
      <dgm:spPr/>
    </dgm:pt>
    <dgm:pt modelId="{93C2F04A-BDDC-3F43-A78D-34280F05CFB9}" type="pres">
      <dgm:prSet presAssocID="{2DE91303-1A75-334E-8260-032B8D133251}" presName="vertSpace2a" presStyleCnt="0"/>
      <dgm:spPr/>
    </dgm:pt>
    <dgm:pt modelId="{49B7C245-7856-BA40-A0E8-DEB059AB254E}" type="pres">
      <dgm:prSet presAssocID="{2DE91303-1A75-334E-8260-032B8D133251}" presName="horz2" presStyleCnt="0"/>
      <dgm:spPr/>
    </dgm:pt>
    <dgm:pt modelId="{47EB6924-235C-CA44-B2E2-9770A0DCEE2A}" type="pres">
      <dgm:prSet presAssocID="{2DE91303-1A75-334E-8260-032B8D133251}" presName="horzSpace2" presStyleCnt="0"/>
      <dgm:spPr/>
    </dgm:pt>
    <dgm:pt modelId="{826E6A2F-ED94-074C-9A23-CB74237B8EE6}" type="pres">
      <dgm:prSet presAssocID="{2DE91303-1A75-334E-8260-032B8D133251}" presName="tx2" presStyleLbl="revTx" presStyleIdx="9" presStyleCnt="10"/>
      <dgm:spPr/>
      <dgm:t>
        <a:bodyPr/>
        <a:lstStyle/>
        <a:p>
          <a:endParaRPr lang="ru-RU"/>
        </a:p>
      </dgm:t>
    </dgm:pt>
    <dgm:pt modelId="{C5C36F2B-E06C-7840-9D88-45798C4BDAFB}" type="pres">
      <dgm:prSet presAssocID="{2DE91303-1A75-334E-8260-032B8D133251}" presName="vert2" presStyleCnt="0"/>
      <dgm:spPr/>
    </dgm:pt>
    <dgm:pt modelId="{485DC944-17BF-4242-A2B8-817CEEB06AB9}" type="pres">
      <dgm:prSet presAssocID="{2DE91303-1A75-334E-8260-032B8D133251}" presName="thinLine2b" presStyleLbl="callout" presStyleIdx="5" presStyleCnt="6"/>
      <dgm:spPr/>
    </dgm:pt>
    <dgm:pt modelId="{7EEE97C1-C197-ED4A-B756-2D7B806EDBE6}" type="pres">
      <dgm:prSet presAssocID="{2DE91303-1A75-334E-8260-032B8D133251}" presName="vertSpace2b" presStyleCnt="0"/>
      <dgm:spPr/>
    </dgm:pt>
  </dgm:ptLst>
  <dgm:cxnLst>
    <dgm:cxn modelId="{B6EA6631-1563-3048-BCCD-67C912FBAE37}" srcId="{6E4C6558-1211-F74B-8567-A70232E039E4}" destId="{912FA829-CE5A-8E40-9E2A-EA8E701958E1}" srcOrd="3" destOrd="0" parTransId="{E810FDE2-9CC5-874B-B9F1-C16570672C46}" sibTransId="{9606D416-9E28-794F-845D-7FBDC237FA82}"/>
    <dgm:cxn modelId="{1C9E6F15-D8EC-8449-ADA8-779C533C8295}" type="presOf" srcId="{6E4C6558-1211-F74B-8567-A70232E039E4}" destId="{2544EAD4-8CDB-E041-A023-A186C9FEC134}" srcOrd="0" destOrd="0" presId="urn:microsoft.com/office/officeart/2008/layout/LinedList"/>
    <dgm:cxn modelId="{0C633AF8-F532-5243-9344-A766277110CC}" type="presOf" srcId="{CA818D08-31A0-724E-B7D1-75681B6204C5}" destId="{41EF2911-C00C-5C4D-A5C7-D10E8E3DCED5}" srcOrd="0" destOrd="0" presId="urn:microsoft.com/office/officeart/2008/layout/LinedList"/>
    <dgm:cxn modelId="{7CF55EF1-C362-F24C-9928-DEAE2CB8E2EA}" type="presOf" srcId="{2DE91303-1A75-334E-8260-032B8D133251}" destId="{826E6A2F-ED94-074C-9A23-CB74237B8EE6}" srcOrd="0" destOrd="0" presId="urn:microsoft.com/office/officeart/2008/layout/LinedList"/>
    <dgm:cxn modelId="{6DB5C2F4-28D9-0B4D-ADA2-48B2B362E32B}" srcId="{E1649E8B-874B-B14D-96E6-0560FDC7B379}" destId="{F3E56A27-8348-D74E-B54D-065B0EF92333}" srcOrd="1" destOrd="0" parTransId="{3E78CA43-8541-9640-B87E-F016C5FE3183}" sibTransId="{C17E54B6-467B-4A43-95DB-5A40982B2642}"/>
    <dgm:cxn modelId="{07D9F90F-A8E2-DF40-AF20-7D4914696596}" type="presOf" srcId="{23207C62-E177-9644-9636-0B3AFCBCBCCA}" destId="{9F78A70B-6522-4F4E-A303-D21E1AD84618}" srcOrd="0" destOrd="0" presId="urn:microsoft.com/office/officeart/2008/layout/LinedList"/>
    <dgm:cxn modelId="{3CD5BCF0-AC65-3145-AFF1-5D2C51D8AB77}" type="presOf" srcId="{E1649E8B-874B-B14D-96E6-0560FDC7B379}" destId="{63426847-582A-F14A-9D24-66C5D9E4FA24}" srcOrd="0" destOrd="0" presId="urn:microsoft.com/office/officeart/2008/layout/LinedList"/>
    <dgm:cxn modelId="{DDF69D86-15B3-AA40-92A0-F8A3D535DF80}" srcId="{E1649E8B-874B-B14D-96E6-0560FDC7B379}" destId="{5F906E3A-613A-3445-866F-5D7B87FD2B4C}" srcOrd="0" destOrd="0" parTransId="{BF3C64EA-854E-9A4C-9DE2-86AD9DECC35F}" sibTransId="{526163E3-06FD-A243-BC27-A56EAE6E1E47}"/>
    <dgm:cxn modelId="{23F34691-54A5-1F45-8411-77079A9A94EC}" srcId="{6E4C6558-1211-F74B-8567-A70232E039E4}" destId="{E1649E8B-874B-B14D-96E6-0560FDC7B379}" srcOrd="0" destOrd="0" parTransId="{B2DFFEE3-75D8-3047-A5FA-6B56706DD89E}" sibTransId="{AB640E33-BA9F-3A45-B255-B49D7CE64EFF}"/>
    <dgm:cxn modelId="{22FBD5C6-710D-1642-9043-46355E7A2862}" type="presOf" srcId="{45310A13-D296-EA4E-A726-C36E6B7BE763}" destId="{63919A6C-0199-2344-9EAC-9132DC3DF2E1}" srcOrd="0" destOrd="0" presId="urn:microsoft.com/office/officeart/2008/layout/LinedList"/>
    <dgm:cxn modelId="{301D108F-D8EE-F541-A43D-502990426702}" type="presOf" srcId="{912FA829-CE5A-8E40-9E2A-EA8E701958E1}" destId="{3D4D7648-55B3-F84C-B560-C3AA37F1857B}" srcOrd="0" destOrd="0" presId="urn:microsoft.com/office/officeart/2008/layout/LinedList"/>
    <dgm:cxn modelId="{FEAB448D-F6B6-404A-B6D9-261175D7451C}" srcId="{6E4C6558-1211-F74B-8567-A70232E039E4}" destId="{45310A13-D296-EA4E-A726-C36E6B7BE763}" srcOrd="2" destOrd="0" parTransId="{F7AE2702-D091-DD4B-A0A5-8B5CDDC7168D}" sibTransId="{C831DAB9-F481-F146-B08D-A7611D9CF581}"/>
    <dgm:cxn modelId="{14C86B14-8318-C041-9476-FFE03C3A4F74}" type="presOf" srcId="{61378E00-5B04-304E-9A13-61B83A47D40B}" destId="{3BBE0F5E-9F3A-FC4D-AD0F-6A2B2EB87171}" srcOrd="0" destOrd="0" presId="urn:microsoft.com/office/officeart/2008/layout/LinedList"/>
    <dgm:cxn modelId="{7986207E-FB69-9B40-B711-E6D9F91923AF}" srcId="{E1649E8B-874B-B14D-96E6-0560FDC7B379}" destId="{CA818D08-31A0-724E-B7D1-75681B6204C5}" srcOrd="2" destOrd="0" parTransId="{CD878A2F-E95D-FA45-8480-DB9B5F196D88}" sibTransId="{DB30A546-31C5-9744-814C-D17BB3AE7E69}"/>
    <dgm:cxn modelId="{511C6BBC-D768-3943-A5E1-CB3F7DEC0975}" srcId="{6E4C6558-1211-F74B-8567-A70232E039E4}" destId="{23207C62-E177-9644-9636-0B3AFCBCBCCA}" srcOrd="1" destOrd="0" parTransId="{4F28E7F1-EA8E-9F4A-B87B-6AFBE9EDDAA4}" sibTransId="{C4065BE6-7552-9641-9213-5DD15C192D15}"/>
    <dgm:cxn modelId="{5D010BB1-D90E-7345-A571-5D531F38A481}" type="presOf" srcId="{F3E56A27-8348-D74E-B54D-065B0EF92333}" destId="{67080213-D26C-FD43-9D03-A50A86481FA1}" srcOrd="0" destOrd="0" presId="urn:microsoft.com/office/officeart/2008/layout/LinedList"/>
    <dgm:cxn modelId="{A55C289B-A668-7743-8357-43327DB46DC6}" type="presOf" srcId="{5F906E3A-613A-3445-866F-5D7B87FD2B4C}" destId="{93E8E7D3-95F4-0040-9FC2-1D2B31676972}" srcOrd="0" destOrd="0" presId="urn:microsoft.com/office/officeart/2008/layout/LinedList"/>
    <dgm:cxn modelId="{EF45237F-675D-AA49-A14A-1FFFC108929A}" type="presOf" srcId="{7757864F-454E-404C-8A88-148FC9238515}" destId="{3AA9BD25-B55E-684A-A361-7B5B84B9ADBC}" srcOrd="0" destOrd="0" presId="urn:microsoft.com/office/officeart/2008/layout/LinedList"/>
    <dgm:cxn modelId="{F07F7093-0502-3548-B201-155A54260C93}" srcId="{23207C62-E177-9644-9636-0B3AFCBCBCCA}" destId="{7757864F-454E-404C-8A88-148FC9238515}" srcOrd="0" destOrd="0" parTransId="{4DF6FA38-8E8C-0B4B-8A43-6978EADBE472}" sibTransId="{FBBBF039-61C3-4E4C-9F1A-4DDB4631FFCA}"/>
    <dgm:cxn modelId="{FF3BA405-AC85-EF43-B527-04A54E5A6B95}" srcId="{45310A13-D296-EA4E-A726-C36E6B7BE763}" destId="{61378E00-5B04-304E-9A13-61B83A47D40B}" srcOrd="0" destOrd="0" parTransId="{DC1BD29B-4989-AC46-9A67-F1011CC033E8}" sibTransId="{E15D7A29-3006-0E47-A3D4-099802977F41}"/>
    <dgm:cxn modelId="{1A6C1893-85C5-4645-8CC4-0000C3877527}" srcId="{912FA829-CE5A-8E40-9E2A-EA8E701958E1}" destId="{2DE91303-1A75-334E-8260-032B8D133251}" srcOrd="0" destOrd="0" parTransId="{E79EA098-00DA-854B-A9E6-AA8038DA5E02}" sibTransId="{A7858964-4F18-C042-93D1-7870712803CF}"/>
    <dgm:cxn modelId="{01C676E9-14AA-C74F-A5C2-A6428B36FFEC}" type="presParOf" srcId="{2544EAD4-8CDB-E041-A023-A186C9FEC134}" destId="{96DFA2F5-2B39-AE48-85F5-E6BB5457787F}" srcOrd="0" destOrd="0" presId="urn:microsoft.com/office/officeart/2008/layout/LinedList"/>
    <dgm:cxn modelId="{237F1BFD-B6FD-5A49-BB37-ECE40722A866}" type="presParOf" srcId="{2544EAD4-8CDB-E041-A023-A186C9FEC134}" destId="{233E4D2C-E5CE-544D-ABFF-9E9F1C5F9E39}" srcOrd="1" destOrd="0" presId="urn:microsoft.com/office/officeart/2008/layout/LinedList"/>
    <dgm:cxn modelId="{5EFB0248-B72B-434C-B040-17523D34431E}" type="presParOf" srcId="{233E4D2C-E5CE-544D-ABFF-9E9F1C5F9E39}" destId="{63426847-582A-F14A-9D24-66C5D9E4FA24}" srcOrd="0" destOrd="0" presId="urn:microsoft.com/office/officeart/2008/layout/LinedList"/>
    <dgm:cxn modelId="{CC5B9B57-F3DB-BE43-9FBD-0DA5C1B3AA0B}" type="presParOf" srcId="{233E4D2C-E5CE-544D-ABFF-9E9F1C5F9E39}" destId="{5F7F86AF-6273-664F-8CB4-54B908AA2D05}" srcOrd="1" destOrd="0" presId="urn:microsoft.com/office/officeart/2008/layout/LinedList"/>
    <dgm:cxn modelId="{EDCEA7F6-91EA-7942-A8FB-4D69EFF5814C}" type="presParOf" srcId="{5F7F86AF-6273-664F-8CB4-54B908AA2D05}" destId="{B89D3AB3-FE0A-C641-B9C9-8ED7CBC9F17F}" srcOrd="0" destOrd="0" presId="urn:microsoft.com/office/officeart/2008/layout/LinedList"/>
    <dgm:cxn modelId="{910AB135-D081-E743-A738-44A046994C29}" type="presParOf" srcId="{5F7F86AF-6273-664F-8CB4-54B908AA2D05}" destId="{61FBC672-D844-E842-84B0-24F5C4FC421E}" srcOrd="1" destOrd="0" presId="urn:microsoft.com/office/officeart/2008/layout/LinedList"/>
    <dgm:cxn modelId="{4F59DC26-9385-1D4D-A866-D7145D5021BF}" type="presParOf" srcId="{61FBC672-D844-E842-84B0-24F5C4FC421E}" destId="{AEFC5447-8C17-8D44-B630-BA4C62138E8B}" srcOrd="0" destOrd="0" presId="urn:microsoft.com/office/officeart/2008/layout/LinedList"/>
    <dgm:cxn modelId="{6E6E8756-4FF4-AB4E-98DF-BC1AF59B82AD}" type="presParOf" srcId="{61FBC672-D844-E842-84B0-24F5C4FC421E}" destId="{93E8E7D3-95F4-0040-9FC2-1D2B31676972}" srcOrd="1" destOrd="0" presId="urn:microsoft.com/office/officeart/2008/layout/LinedList"/>
    <dgm:cxn modelId="{7E8C2125-12D7-2A45-B17A-72C741859CAE}" type="presParOf" srcId="{61FBC672-D844-E842-84B0-24F5C4FC421E}" destId="{E09FF97E-23BC-FA43-9B7E-CC6EA740D5ED}" srcOrd="2" destOrd="0" presId="urn:microsoft.com/office/officeart/2008/layout/LinedList"/>
    <dgm:cxn modelId="{19C66D06-6E36-A447-8122-7181BB299F01}" type="presParOf" srcId="{5F7F86AF-6273-664F-8CB4-54B908AA2D05}" destId="{CBA5BF4A-A960-0F48-A773-BFC4599541B4}" srcOrd="2" destOrd="0" presId="urn:microsoft.com/office/officeart/2008/layout/LinedList"/>
    <dgm:cxn modelId="{D96320EB-DB92-5247-B11F-6D6165857C78}" type="presParOf" srcId="{5F7F86AF-6273-664F-8CB4-54B908AA2D05}" destId="{A10ED6C5-3858-8E4A-A7DD-C857838048DE}" srcOrd="3" destOrd="0" presId="urn:microsoft.com/office/officeart/2008/layout/LinedList"/>
    <dgm:cxn modelId="{3337CE9B-6B21-1647-AD40-64795AB653BB}" type="presParOf" srcId="{5F7F86AF-6273-664F-8CB4-54B908AA2D05}" destId="{BE01F5D5-1E2A-9A4E-919A-06E5BB723CC2}" srcOrd="4" destOrd="0" presId="urn:microsoft.com/office/officeart/2008/layout/LinedList"/>
    <dgm:cxn modelId="{238DC245-0754-2246-9071-CA197717E8D3}" type="presParOf" srcId="{BE01F5D5-1E2A-9A4E-919A-06E5BB723CC2}" destId="{27CB56AE-964C-9044-BB10-9E48714F45F0}" srcOrd="0" destOrd="0" presId="urn:microsoft.com/office/officeart/2008/layout/LinedList"/>
    <dgm:cxn modelId="{67E3D999-2E75-FC47-A088-40C0522A786D}" type="presParOf" srcId="{BE01F5D5-1E2A-9A4E-919A-06E5BB723CC2}" destId="{67080213-D26C-FD43-9D03-A50A86481FA1}" srcOrd="1" destOrd="0" presId="urn:microsoft.com/office/officeart/2008/layout/LinedList"/>
    <dgm:cxn modelId="{10BF5500-0594-A746-8A38-C32997766397}" type="presParOf" srcId="{BE01F5D5-1E2A-9A4E-919A-06E5BB723CC2}" destId="{4E3250A7-D7FF-C347-8CCD-AF7D97119C4B}" srcOrd="2" destOrd="0" presId="urn:microsoft.com/office/officeart/2008/layout/LinedList"/>
    <dgm:cxn modelId="{DFB82047-55BA-0748-9C9F-911B585BE9B2}" type="presParOf" srcId="{5F7F86AF-6273-664F-8CB4-54B908AA2D05}" destId="{3FE5FB92-9E9F-F743-AF1E-8B7F333F4B66}" srcOrd="5" destOrd="0" presId="urn:microsoft.com/office/officeart/2008/layout/LinedList"/>
    <dgm:cxn modelId="{55597113-CADE-7049-BFA3-3F30ACD18D56}" type="presParOf" srcId="{5F7F86AF-6273-664F-8CB4-54B908AA2D05}" destId="{4F0BCAD9-4C83-7540-A52A-043593F02F51}" srcOrd="6" destOrd="0" presId="urn:microsoft.com/office/officeart/2008/layout/LinedList"/>
    <dgm:cxn modelId="{419399B6-A3FB-4B43-A83B-E114BCF6F9AA}" type="presParOf" srcId="{5F7F86AF-6273-664F-8CB4-54B908AA2D05}" destId="{DD758EAD-0A27-9E4B-AC6D-DB0B3DCA6A68}" srcOrd="7" destOrd="0" presId="urn:microsoft.com/office/officeart/2008/layout/LinedList"/>
    <dgm:cxn modelId="{F50AB2E7-91C5-9741-9892-0E3803C357F4}" type="presParOf" srcId="{DD758EAD-0A27-9E4B-AC6D-DB0B3DCA6A68}" destId="{DCA871B5-6898-9649-A139-4C536AE9566E}" srcOrd="0" destOrd="0" presId="urn:microsoft.com/office/officeart/2008/layout/LinedList"/>
    <dgm:cxn modelId="{5971E7D4-39F3-C241-BF2F-94CF2A4982F4}" type="presParOf" srcId="{DD758EAD-0A27-9E4B-AC6D-DB0B3DCA6A68}" destId="{41EF2911-C00C-5C4D-A5C7-D10E8E3DCED5}" srcOrd="1" destOrd="0" presId="urn:microsoft.com/office/officeart/2008/layout/LinedList"/>
    <dgm:cxn modelId="{06FCAD43-6CE8-E849-A2A7-7A5A1553556E}" type="presParOf" srcId="{DD758EAD-0A27-9E4B-AC6D-DB0B3DCA6A68}" destId="{43BF3916-0DFE-9E41-93AC-918787A60475}" srcOrd="2" destOrd="0" presId="urn:microsoft.com/office/officeart/2008/layout/LinedList"/>
    <dgm:cxn modelId="{0414AD07-1EC0-3F4A-9506-C74DC6B9F00A}" type="presParOf" srcId="{5F7F86AF-6273-664F-8CB4-54B908AA2D05}" destId="{33CA0900-5497-8544-92B5-C81B99E941EC}" srcOrd="8" destOrd="0" presId="urn:microsoft.com/office/officeart/2008/layout/LinedList"/>
    <dgm:cxn modelId="{C96F87B7-2620-644D-B4EA-B18E2D62BCDC}" type="presParOf" srcId="{5F7F86AF-6273-664F-8CB4-54B908AA2D05}" destId="{D54F15D8-B8B2-624F-B532-BD498CAC1E69}" srcOrd="9" destOrd="0" presId="urn:microsoft.com/office/officeart/2008/layout/LinedList"/>
    <dgm:cxn modelId="{5CA9A0AB-D511-3C4E-A045-E3F14C1AD621}" type="presParOf" srcId="{2544EAD4-8CDB-E041-A023-A186C9FEC134}" destId="{57AB6834-7D84-894B-90B7-EF02A57B6F20}" srcOrd="2" destOrd="0" presId="urn:microsoft.com/office/officeart/2008/layout/LinedList"/>
    <dgm:cxn modelId="{EEF621B7-5BE2-744C-AA30-2D15EA325D54}" type="presParOf" srcId="{2544EAD4-8CDB-E041-A023-A186C9FEC134}" destId="{0DE48148-F347-9B4F-8A3F-AFA91B50CB17}" srcOrd="3" destOrd="0" presId="urn:microsoft.com/office/officeart/2008/layout/LinedList"/>
    <dgm:cxn modelId="{241A50C9-AAAB-5446-B0D0-B23B0D02AA0E}" type="presParOf" srcId="{0DE48148-F347-9B4F-8A3F-AFA91B50CB17}" destId="{9F78A70B-6522-4F4E-A303-D21E1AD84618}" srcOrd="0" destOrd="0" presId="urn:microsoft.com/office/officeart/2008/layout/LinedList"/>
    <dgm:cxn modelId="{1839AA9B-607C-6B45-BC80-DAF02CA54216}" type="presParOf" srcId="{0DE48148-F347-9B4F-8A3F-AFA91B50CB17}" destId="{0267729D-E32C-1D48-BBD9-1222BB00E5BA}" srcOrd="1" destOrd="0" presId="urn:microsoft.com/office/officeart/2008/layout/LinedList"/>
    <dgm:cxn modelId="{84141635-179C-AD46-9FC6-F0736C5A29C1}" type="presParOf" srcId="{0267729D-E32C-1D48-BBD9-1222BB00E5BA}" destId="{3A0AB565-9B01-0A4F-9F90-12E8871C39E3}" srcOrd="0" destOrd="0" presId="urn:microsoft.com/office/officeart/2008/layout/LinedList"/>
    <dgm:cxn modelId="{6A9D7CD2-6950-894F-AF60-FE4CF0E424BE}" type="presParOf" srcId="{0267729D-E32C-1D48-BBD9-1222BB00E5BA}" destId="{6622CA5A-6BA5-FF41-AF38-12F1F3567666}" srcOrd="1" destOrd="0" presId="urn:microsoft.com/office/officeart/2008/layout/LinedList"/>
    <dgm:cxn modelId="{FFAE0482-93CB-2340-939F-168A5A429F73}" type="presParOf" srcId="{6622CA5A-6BA5-FF41-AF38-12F1F3567666}" destId="{79180D44-7C5C-8B47-908C-B6486F2E888A}" srcOrd="0" destOrd="0" presId="urn:microsoft.com/office/officeart/2008/layout/LinedList"/>
    <dgm:cxn modelId="{5BB65DF1-4C25-1848-B47F-33ED8E2A8DB7}" type="presParOf" srcId="{6622CA5A-6BA5-FF41-AF38-12F1F3567666}" destId="{3AA9BD25-B55E-684A-A361-7B5B84B9ADBC}" srcOrd="1" destOrd="0" presId="urn:microsoft.com/office/officeart/2008/layout/LinedList"/>
    <dgm:cxn modelId="{82A3EA4E-B738-C94F-A48B-B649AC39BA1A}" type="presParOf" srcId="{6622CA5A-6BA5-FF41-AF38-12F1F3567666}" destId="{FF6E204F-7CBF-B348-B083-D6BF87D3340D}" srcOrd="2" destOrd="0" presId="urn:microsoft.com/office/officeart/2008/layout/LinedList"/>
    <dgm:cxn modelId="{D5B876CF-8692-E849-AEE0-7E558374B429}" type="presParOf" srcId="{0267729D-E32C-1D48-BBD9-1222BB00E5BA}" destId="{C2A91DEE-FDD5-394A-A72B-A087317BEAE7}" srcOrd="2" destOrd="0" presId="urn:microsoft.com/office/officeart/2008/layout/LinedList"/>
    <dgm:cxn modelId="{45C82729-C26B-D440-8296-897352D930D7}" type="presParOf" srcId="{0267729D-E32C-1D48-BBD9-1222BB00E5BA}" destId="{38594583-2089-9444-B6EF-F48E5B965F32}" srcOrd="3" destOrd="0" presId="urn:microsoft.com/office/officeart/2008/layout/LinedList"/>
    <dgm:cxn modelId="{CFE5685C-247B-BB47-9F12-843F7AF50AFA}" type="presParOf" srcId="{2544EAD4-8CDB-E041-A023-A186C9FEC134}" destId="{16CC96AA-B1CB-AC44-A157-D5CFF264D36B}" srcOrd="4" destOrd="0" presId="urn:microsoft.com/office/officeart/2008/layout/LinedList"/>
    <dgm:cxn modelId="{CA2A9207-5918-9C4D-BC27-2F8C7F2AA9A8}" type="presParOf" srcId="{2544EAD4-8CDB-E041-A023-A186C9FEC134}" destId="{1E57178A-3CF6-9144-8535-C8ACA638AF5E}" srcOrd="5" destOrd="0" presId="urn:microsoft.com/office/officeart/2008/layout/LinedList"/>
    <dgm:cxn modelId="{D0FED290-4585-D142-9227-8D9122011A3C}" type="presParOf" srcId="{1E57178A-3CF6-9144-8535-C8ACA638AF5E}" destId="{63919A6C-0199-2344-9EAC-9132DC3DF2E1}" srcOrd="0" destOrd="0" presId="urn:microsoft.com/office/officeart/2008/layout/LinedList"/>
    <dgm:cxn modelId="{453DADD9-F843-3E48-BD8B-6AF6B5CFF423}" type="presParOf" srcId="{1E57178A-3CF6-9144-8535-C8ACA638AF5E}" destId="{ADAB8123-E5A0-004D-A09F-E9A331FC10CA}" srcOrd="1" destOrd="0" presId="urn:microsoft.com/office/officeart/2008/layout/LinedList"/>
    <dgm:cxn modelId="{3E780304-0B57-1343-B570-7843F608FB94}" type="presParOf" srcId="{ADAB8123-E5A0-004D-A09F-E9A331FC10CA}" destId="{54DF560E-2BF0-B14E-9518-E100BF36695D}" srcOrd="0" destOrd="0" presId="urn:microsoft.com/office/officeart/2008/layout/LinedList"/>
    <dgm:cxn modelId="{54FDA1A8-C0ED-0F41-ADD4-71335F319D9D}" type="presParOf" srcId="{ADAB8123-E5A0-004D-A09F-E9A331FC10CA}" destId="{72FC0117-089A-4145-8D0D-90229C16EC41}" srcOrd="1" destOrd="0" presId="urn:microsoft.com/office/officeart/2008/layout/LinedList"/>
    <dgm:cxn modelId="{B5B69667-D885-594B-AA09-6A57D783B0F8}" type="presParOf" srcId="{72FC0117-089A-4145-8D0D-90229C16EC41}" destId="{2F5EA79D-6959-7C46-BCAE-DEE20B595FAE}" srcOrd="0" destOrd="0" presId="urn:microsoft.com/office/officeart/2008/layout/LinedList"/>
    <dgm:cxn modelId="{B4C48EE5-F2A7-A040-AD95-B35CD72B1680}" type="presParOf" srcId="{72FC0117-089A-4145-8D0D-90229C16EC41}" destId="{3BBE0F5E-9F3A-FC4D-AD0F-6A2B2EB87171}" srcOrd="1" destOrd="0" presId="urn:microsoft.com/office/officeart/2008/layout/LinedList"/>
    <dgm:cxn modelId="{91709463-153B-514B-AAC6-C920FA4D29E3}" type="presParOf" srcId="{72FC0117-089A-4145-8D0D-90229C16EC41}" destId="{862E7BDA-5626-C947-83E2-DA3CAD043DFD}" srcOrd="2" destOrd="0" presId="urn:microsoft.com/office/officeart/2008/layout/LinedList"/>
    <dgm:cxn modelId="{798ECA86-994D-734F-8486-5370DB1CC359}" type="presParOf" srcId="{ADAB8123-E5A0-004D-A09F-E9A331FC10CA}" destId="{4745621A-C9C4-714A-A6F0-B9B644E1BD20}" srcOrd="2" destOrd="0" presId="urn:microsoft.com/office/officeart/2008/layout/LinedList"/>
    <dgm:cxn modelId="{FE33D5D3-CB18-9C42-A89E-035D87AB00FF}" type="presParOf" srcId="{ADAB8123-E5A0-004D-A09F-E9A331FC10CA}" destId="{31EF307E-204E-BC47-993C-16ADF03EAEB2}" srcOrd="3" destOrd="0" presId="urn:microsoft.com/office/officeart/2008/layout/LinedList"/>
    <dgm:cxn modelId="{9BAC85DB-39A7-114A-BA39-EC3F8A8D0AE0}" type="presParOf" srcId="{2544EAD4-8CDB-E041-A023-A186C9FEC134}" destId="{2002C5A0-C0BF-9D47-9F82-9C896391D07B}" srcOrd="6" destOrd="0" presId="urn:microsoft.com/office/officeart/2008/layout/LinedList"/>
    <dgm:cxn modelId="{F390830B-7AB2-D74F-A8C9-A3BA03F8EDC9}" type="presParOf" srcId="{2544EAD4-8CDB-E041-A023-A186C9FEC134}" destId="{A7994BBF-240C-FA49-ACA8-C1A0B74195B2}" srcOrd="7" destOrd="0" presId="urn:microsoft.com/office/officeart/2008/layout/LinedList"/>
    <dgm:cxn modelId="{D9799269-D93C-E441-B67C-DD76BA5BB83B}" type="presParOf" srcId="{A7994BBF-240C-FA49-ACA8-C1A0B74195B2}" destId="{3D4D7648-55B3-F84C-B560-C3AA37F1857B}" srcOrd="0" destOrd="0" presId="urn:microsoft.com/office/officeart/2008/layout/LinedList"/>
    <dgm:cxn modelId="{C833A16A-371D-CB40-9D49-4AACA31A07B4}" type="presParOf" srcId="{A7994BBF-240C-FA49-ACA8-C1A0B74195B2}" destId="{9C177ED8-4EE2-0B4E-833B-B757EE3DE6E9}" srcOrd="1" destOrd="0" presId="urn:microsoft.com/office/officeart/2008/layout/LinedList"/>
    <dgm:cxn modelId="{E015DF83-66FF-A642-9136-398186DAB810}" type="presParOf" srcId="{9C177ED8-4EE2-0B4E-833B-B757EE3DE6E9}" destId="{93C2F04A-BDDC-3F43-A78D-34280F05CFB9}" srcOrd="0" destOrd="0" presId="urn:microsoft.com/office/officeart/2008/layout/LinedList"/>
    <dgm:cxn modelId="{ACE047F7-583C-6048-ABF1-8CC162EF9DC0}" type="presParOf" srcId="{9C177ED8-4EE2-0B4E-833B-B757EE3DE6E9}" destId="{49B7C245-7856-BA40-A0E8-DEB059AB254E}" srcOrd="1" destOrd="0" presId="urn:microsoft.com/office/officeart/2008/layout/LinedList"/>
    <dgm:cxn modelId="{97B2541A-69CB-474B-B6DE-AF9F2E02B068}" type="presParOf" srcId="{49B7C245-7856-BA40-A0E8-DEB059AB254E}" destId="{47EB6924-235C-CA44-B2E2-9770A0DCEE2A}" srcOrd="0" destOrd="0" presId="urn:microsoft.com/office/officeart/2008/layout/LinedList"/>
    <dgm:cxn modelId="{04044515-E97B-A946-9789-BF5EBE521CDE}" type="presParOf" srcId="{49B7C245-7856-BA40-A0E8-DEB059AB254E}" destId="{826E6A2F-ED94-074C-9A23-CB74237B8EE6}" srcOrd="1" destOrd="0" presId="urn:microsoft.com/office/officeart/2008/layout/LinedList"/>
    <dgm:cxn modelId="{B64C181D-F61E-E743-9D9A-7B294BD60D43}" type="presParOf" srcId="{49B7C245-7856-BA40-A0E8-DEB059AB254E}" destId="{C5C36F2B-E06C-7840-9D88-45798C4BDAFB}" srcOrd="2" destOrd="0" presId="urn:microsoft.com/office/officeart/2008/layout/LinedList"/>
    <dgm:cxn modelId="{3BA25658-CB13-5F47-8A9E-E06C055FC6CB}" type="presParOf" srcId="{9C177ED8-4EE2-0B4E-833B-B757EE3DE6E9}" destId="{485DC944-17BF-4242-A2B8-817CEEB06AB9}" srcOrd="2" destOrd="0" presId="urn:microsoft.com/office/officeart/2008/layout/LinedList"/>
    <dgm:cxn modelId="{EFD27002-33F6-9848-AC6A-4608D6757DC1}" type="presParOf" srcId="{9C177ED8-4EE2-0B4E-833B-B757EE3DE6E9}" destId="{7EEE97C1-C197-ED4A-B756-2D7B806EDBE6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4725A-1DC3-6A40-9992-A02D4F7296AB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2B9C62-CDFC-4642-8DFC-5DE0370FCDE4}">
      <dsp:nvSpPr>
        <dsp:cNvPr id="0" name=""/>
        <dsp:cNvSpPr/>
      </dsp:nvSpPr>
      <dsp:spPr>
        <a:xfrm>
          <a:off x="0" y="2209"/>
          <a:ext cx="4533716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Identification of the coordinates in intangible intensity </a:t>
          </a:r>
          <a:r>
            <a:rPr lang="en-US" sz="1400" kern="1200" dirty="0" smtClean="0"/>
            <a:t>(paper by </a:t>
          </a:r>
          <a:r>
            <a:rPr lang="en-US" sz="1400" kern="1200" dirty="0" err="1" smtClean="0"/>
            <a:t>Molodchik</a:t>
          </a:r>
          <a:r>
            <a:rPr lang="en-US" sz="1400" kern="1200" dirty="0" smtClean="0"/>
            <a:t>, Shakina, Barajas, 2014) </a:t>
          </a:r>
          <a:r>
            <a:rPr lang="en-US" sz="2100" kern="1200" dirty="0" smtClean="0"/>
            <a:t> </a:t>
          </a:r>
          <a:endParaRPr lang="en-US" sz="2100" kern="1200" dirty="0"/>
        </a:p>
      </dsp:txBody>
      <dsp:txXfrm>
        <a:off x="0" y="2209"/>
        <a:ext cx="4533716" cy="1507181"/>
      </dsp:txXfrm>
    </dsp:sp>
    <dsp:sp modelId="{27388E76-81AC-F047-B1B7-905E25B23CDA}">
      <dsp:nvSpPr>
        <dsp:cNvPr id="0" name=""/>
        <dsp:cNvSpPr/>
      </dsp:nvSpPr>
      <dsp:spPr>
        <a:xfrm>
          <a:off x="4602792" y="70651"/>
          <a:ext cx="3614956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6 components of intangibles</a:t>
          </a:r>
          <a:endParaRPr lang="en-US" sz="2100" kern="1200" dirty="0"/>
        </a:p>
      </dsp:txBody>
      <dsp:txXfrm>
        <a:off x="4602792" y="70651"/>
        <a:ext cx="3614956" cy="1368826"/>
      </dsp:txXfrm>
    </dsp:sp>
    <dsp:sp modelId="{8B290AC3-6A4A-764E-9041-9F4EE3B5A2E9}">
      <dsp:nvSpPr>
        <dsp:cNvPr id="0" name=""/>
        <dsp:cNvSpPr/>
      </dsp:nvSpPr>
      <dsp:spPr>
        <a:xfrm>
          <a:off x="4533716" y="1439477"/>
          <a:ext cx="36840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61EE7AA-D49D-114D-A412-365C6C30C382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5FED17-1E75-4340-89B4-54CAB9B3761A}">
      <dsp:nvSpPr>
        <dsp:cNvPr id="0" name=""/>
        <dsp:cNvSpPr/>
      </dsp:nvSpPr>
      <dsp:spPr>
        <a:xfrm>
          <a:off x="0" y="1509390"/>
          <a:ext cx="4473405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Identification of the profiles in the coordinates of intangibles</a:t>
          </a:r>
          <a:endParaRPr lang="en-US" sz="2100" kern="1200" dirty="0"/>
        </a:p>
      </dsp:txBody>
      <dsp:txXfrm>
        <a:off x="0" y="1509390"/>
        <a:ext cx="4473405" cy="1507181"/>
      </dsp:txXfrm>
    </dsp:sp>
    <dsp:sp modelId="{1DF692C6-03F7-8D44-9F49-4A37871E30B0}">
      <dsp:nvSpPr>
        <dsp:cNvPr id="0" name=""/>
        <dsp:cNvSpPr/>
      </dsp:nvSpPr>
      <dsp:spPr>
        <a:xfrm>
          <a:off x="4543807" y="1577832"/>
          <a:ext cx="3684353" cy="1368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3-5 profiles</a:t>
          </a:r>
          <a:endParaRPr lang="en-US" sz="2100" kern="1200" dirty="0"/>
        </a:p>
      </dsp:txBody>
      <dsp:txXfrm>
        <a:off x="4543807" y="1577832"/>
        <a:ext cx="3684353" cy="1368826"/>
      </dsp:txXfrm>
    </dsp:sp>
    <dsp:sp modelId="{687C9DCB-D08E-E64D-9D01-FF32D8A8D2F5}">
      <dsp:nvSpPr>
        <dsp:cNvPr id="0" name=""/>
        <dsp:cNvSpPr/>
      </dsp:nvSpPr>
      <dsp:spPr>
        <a:xfrm>
          <a:off x="4473405" y="2946658"/>
          <a:ext cx="37547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074C2FF-CB5A-4140-8D88-71DC8AF3AAA5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D61F47-8DE7-4A46-A978-09D36044003B}">
      <dsp:nvSpPr>
        <dsp:cNvPr id="0" name=""/>
        <dsp:cNvSpPr/>
      </dsp:nvSpPr>
      <dsp:spPr>
        <a:xfrm>
          <a:off x="0" y="3016572"/>
          <a:ext cx="4440464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Estimation of the relation between the company profile and its outperforming</a:t>
          </a:r>
          <a:endParaRPr lang="en-US" sz="2100" kern="1200" dirty="0"/>
        </a:p>
      </dsp:txBody>
      <dsp:txXfrm>
        <a:off x="0" y="3016572"/>
        <a:ext cx="4440464" cy="1507181"/>
      </dsp:txXfrm>
    </dsp:sp>
    <dsp:sp modelId="{FB240A23-6A83-774A-8FB2-45B19BB6B33C}">
      <dsp:nvSpPr>
        <dsp:cNvPr id="0" name=""/>
        <dsp:cNvSpPr/>
      </dsp:nvSpPr>
      <dsp:spPr>
        <a:xfrm>
          <a:off x="4511468" y="3051602"/>
          <a:ext cx="3715897" cy="700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For the whole distribution of the companies</a:t>
          </a:r>
          <a:endParaRPr lang="en-US" sz="2100" kern="1200" dirty="0"/>
        </a:p>
      </dsp:txBody>
      <dsp:txXfrm>
        <a:off x="4511468" y="3051602"/>
        <a:ext cx="3715897" cy="700603"/>
      </dsp:txXfrm>
    </dsp:sp>
    <dsp:sp modelId="{594A7B2A-97F4-C749-B1BF-45013C8B8452}">
      <dsp:nvSpPr>
        <dsp:cNvPr id="0" name=""/>
        <dsp:cNvSpPr/>
      </dsp:nvSpPr>
      <dsp:spPr>
        <a:xfrm>
          <a:off x="4440464" y="3752205"/>
          <a:ext cx="37869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9028319-DDBA-894E-BD7C-298E34DE4705}">
      <dsp:nvSpPr>
        <dsp:cNvPr id="0" name=""/>
        <dsp:cNvSpPr/>
      </dsp:nvSpPr>
      <dsp:spPr>
        <a:xfrm>
          <a:off x="4511468" y="3787236"/>
          <a:ext cx="3715897" cy="700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For those companies that create value</a:t>
          </a:r>
          <a:endParaRPr lang="en-US" sz="2100" kern="1200" dirty="0"/>
        </a:p>
      </dsp:txBody>
      <dsp:txXfrm>
        <a:off x="4511468" y="3787236"/>
        <a:ext cx="3715897" cy="700603"/>
      </dsp:txXfrm>
    </dsp:sp>
    <dsp:sp modelId="{1A33E56E-A88C-EB40-9699-B701E204DC26}">
      <dsp:nvSpPr>
        <dsp:cNvPr id="0" name=""/>
        <dsp:cNvSpPr/>
      </dsp:nvSpPr>
      <dsp:spPr>
        <a:xfrm>
          <a:off x="4440464" y="4487839"/>
          <a:ext cx="37869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DFA2F5-2B39-AE48-85F5-E6BB5457787F}">
      <dsp:nvSpPr>
        <dsp:cNvPr id="0" name=""/>
        <dsp:cNvSpPr/>
      </dsp:nvSpPr>
      <dsp:spPr>
        <a:xfrm>
          <a:off x="0" y="0"/>
          <a:ext cx="843242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426847-582A-F14A-9D24-66C5D9E4FA24}">
      <dsp:nvSpPr>
        <dsp:cNvPr id="0" name=""/>
        <dsp:cNvSpPr/>
      </dsp:nvSpPr>
      <dsp:spPr>
        <a:xfrm>
          <a:off x="0" y="0"/>
          <a:ext cx="1686485" cy="1367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PCA for each of the element of IC (intangibles): Human Capital (HC), Relational Capital (RC), Structural Capital (SC)</a:t>
          </a:r>
          <a:endParaRPr lang="en-US" sz="1300" kern="1200"/>
        </a:p>
      </dsp:txBody>
      <dsp:txXfrm>
        <a:off x="0" y="0"/>
        <a:ext cx="1686485" cy="1367042"/>
      </dsp:txXfrm>
    </dsp:sp>
    <dsp:sp modelId="{93E8E7D3-95F4-0040-9FC2-1D2B31676972}">
      <dsp:nvSpPr>
        <dsp:cNvPr id="0" name=""/>
        <dsp:cNvSpPr/>
      </dsp:nvSpPr>
      <dsp:spPr>
        <a:xfrm>
          <a:off x="1812972" y="21360"/>
          <a:ext cx="6619455" cy="42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2 PCA in HC: management capability (MC), human resource capability (HRC)</a:t>
          </a:r>
          <a:endParaRPr lang="en-US" sz="1600" kern="1200"/>
        </a:p>
      </dsp:txBody>
      <dsp:txXfrm>
        <a:off x="1812972" y="21360"/>
        <a:ext cx="6619455" cy="427200"/>
      </dsp:txXfrm>
    </dsp:sp>
    <dsp:sp modelId="{CBA5BF4A-A960-0F48-A773-BFC4599541B4}">
      <dsp:nvSpPr>
        <dsp:cNvPr id="0" name=""/>
        <dsp:cNvSpPr/>
      </dsp:nvSpPr>
      <dsp:spPr>
        <a:xfrm>
          <a:off x="1686485" y="448560"/>
          <a:ext cx="67459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7080213-D26C-FD43-9D03-A50A86481FA1}">
      <dsp:nvSpPr>
        <dsp:cNvPr id="0" name=""/>
        <dsp:cNvSpPr/>
      </dsp:nvSpPr>
      <dsp:spPr>
        <a:xfrm>
          <a:off x="1812972" y="469920"/>
          <a:ext cx="6619455" cy="42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2PCA in RC: customer loyalty (CL), networking capability (NWC)</a:t>
          </a:r>
          <a:endParaRPr lang="en-US" sz="1600" kern="1200"/>
        </a:p>
      </dsp:txBody>
      <dsp:txXfrm>
        <a:off x="1812972" y="469920"/>
        <a:ext cx="6619455" cy="427200"/>
      </dsp:txXfrm>
    </dsp:sp>
    <dsp:sp modelId="{3FE5FB92-9E9F-F743-AF1E-8B7F333F4B66}">
      <dsp:nvSpPr>
        <dsp:cNvPr id="0" name=""/>
        <dsp:cNvSpPr/>
      </dsp:nvSpPr>
      <dsp:spPr>
        <a:xfrm>
          <a:off x="1686485" y="897121"/>
          <a:ext cx="67459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1EF2911-C00C-5C4D-A5C7-D10E8E3DCED5}">
      <dsp:nvSpPr>
        <dsp:cNvPr id="0" name=""/>
        <dsp:cNvSpPr/>
      </dsp:nvSpPr>
      <dsp:spPr>
        <a:xfrm>
          <a:off x="1812972" y="918481"/>
          <a:ext cx="6619455" cy="42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2 PCA in SC: business process capability (BPC), innovative capability (InnC)</a:t>
          </a:r>
          <a:endParaRPr lang="en-US" sz="1600" kern="1200"/>
        </a:p>
      </dsp:txBody>
      <dsp:txXfrm>
        <a:off x="1812972" y="918481"/>
        <a:ext cx="6619455" cy="427200"/>
      </dsp:txXfrm>
    </dsp:sp>
    <dsp:sp modelId="{33CA0900-5497-8544-92B5-C81B99E941EC}">
      <dsp:nvSpPr>
        <dsp:cNvPr id="0" name=""/>
        <dsp:cNvSpPr/>
      </dsp:nvSpPr>
      <dsp:spPr>
        <a:xfrm>
          <a:off x="1686485" y="1345682"/>
          <a:ext cx="67459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7AB6834-7D84-894B-90B7-EF02A57B6F20}">
      <dsp:nvSpPr>
        <dsp:cNvPr id="0" name=""/>
        <dsp:cNvSpPr/>
      </dsp:nvSpPr>
      <dsp:spPr>
        <a:xfrm>
          <a:off x="0" y="1367042"/>
          <a:ext cx="843242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78A70B-6522-4F4E-A303-D21E1AD84618}">
      <dsp:nvSpPr>
        <dsp:cNvPr id="0" name=""/>
        <dsp:cNvSpPr/>
      </dsp:nvSpPr>
      <dsp:spPr>
        <a:xfrm>
          <a:off x="0" y="1367042"/>
          <a:ext cx="1686485" cy="1367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K-mean clustering</a:t>
          </a:r>
          <a:endParaRPr lang="en-US" sz="1300" kern="1200" dirty="0"/>
        </a:p>
      </dsp:txBody>
      <dsp:txXfrm>
        <a:off x="0" y="1367042"/>
        <a:ext cx="1686485" cy="1367042"/>
      </dsp:txXfrm>
    </dsp:sp>
    <dsp:sp modelId="{3AA9BD25-B55E-684A-A361-7B5B84B9ADBC}">
      <dsp:nvSpPr>
        <dsp:cNvPr id="0" name=""/>
        <dsp:cNvSpPr/>
      </dsp:nvSpPr>
      <dsp:spPr>
        <a:xfrm>
          <a:off x="1812972" y="1429119"/>
          <a:ext cx="6619455" cy="1241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3 clusters with almost equal number of cases (2500-3300)</a:t>
          </a:r>
          <a:endParaRPr lang="en-US" sz="1600" kern="1200" dirty="0"/>
        </a:p>
      </dsp:txBody>
      <dsp:txXfrm>
        <a:off x="1812972" y="1429119"/>
        <a:ext cx="6619455" cy="1241552"/>
      </dsp:txXfrm>
    </dsp:sp>
    <dsp:sp modelId="{C2A91DEE-FDD5-394A-A72B-A087317BEAE7}">
      <dsp:nvSpPr>
        <dsp:cNvPr id="0" name=""/>
        <dsp:cNvSpPr/>
      </dsp:nvSpPr>
      <dsp:spPr>
        <a:xfrm>
          <a:off x="1686485" y="2670671"/>
          <a:ext cx="67459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6CC96AA-B1CB-AC44-A157-D5CFF264D36B}">
      <dsp:nvSpPr>
        <dsp:cNvPr id="0" name=""/>
        <dsp:cNvSpPr/>
      </dsp:nvSpPr>
      <dsp:spPr>
        <a:xfrm>
          <a:off x="0" y="2734084"/>
          <a:ext cx="843242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919A6C-0199-2344-9EAC-9132DC3DF2E1}">
      <dsp:nvSpPr>
        <dsp:cNvPr id="0" name=""/>
        <dsp:cNvSpPr/>
      </dsp:nvSpPr>
      <dsp:spPr>
        <a:xfrm>
          <a:off x="0" y="2734084"/>
          <a:ext cx="1686485" cy="1367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ANOVA</a:t>
          </a:r>
          <a:endParaRPr lang="en-US" sz="1300" kern="1200" dirty="0"/>
        </a:p>
      </dsp:txBody>
      <dsp:txXfrm>
        <a:off x="0" y="2734084"/>
        <a:ext cx="1686485" cy="1367042"/>
      </dsp:txXfrm>
    </dsp:sp>
    <dsp:sp modelId="{3BBE0F5E-9F3A-FC4D-AD0F-6A2B2EB87171}">
      <dsp:nvSpPr>
        <dsp:cNvPr id="0" name=""/>
        <dsp:cNvSpPr/>
      </dsp:nvSpPr>
      <dsp:spPr>
        <a:xfrm>
          <a:off x="1812972" y="2796162"/>
          <a:ext cx="6619455" cy="1241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Estimate the difference between clusters according to each criterion</a:t>
          </a:r>
          <a:endParaRPr lang="en-US" sz="1600" kern="1200" dirty="0"/>
        </a:p>
      </dsp:txBody>
      <dsp:txXfrm>
        <a:off x="1812972" y="2796162"/>
        <a:ext cx="6619455" cy="1241552"/>
      </dsp:txXfrm>
    </dsp:sp>
    <dsp:sp modelId="{4745621A-C9C4-714A-A6F0-B9B644E1BD20}">
      <dsp:nvSpPr>
        <dsp:cNvPr id="0" name=""/>
        <dsp:cNvSpPr/>
      </dsp:nvSpPr>
      <dsp:spPr>
        <a:xfrm>
          <a:off x="1686485" y="4037714"/>
          <a:ext cx="67459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002C5A0-C0BF-9D47-9F82-9C896391D07B}">
      <dsp:nvSpPr>
        <dsp:cNvPr id="0" name=""/>
        <dsp:cNvSpPr/>
      </dsp:nvSpPr>
      <dsp:spPr>
        <a:xfrm>
          <a:off x="0" y="4101126"/>
          <a:ext cx="843242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4D7648-55B3-F84C-B560-C3AA37F1857B}">
      <dsp:nvSpPr>
        <dsp:cNvPr id="0" name=""/>
        <dsp:cNvSpPr/>
      </dsp:nvSpPr>
      <dsp:spPr>
        <a:xfrm>
          <a:off x="0" y="4101126"/>
          <a:ext cx="1686485" cy="1367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Regression</a:t>
          </a:r>
          <a:endParaRPr lang="en-US" sz="1300" kern="1200" dirty="0"/>
        </a:p>
      </dsp:txBody>
      <dsp:txXfrm>
        <a:off x="0" y="4101126"/>
        <a:ext cx="1686485" cy="1367042"/>
      </dsp:txXfrm>
    </dsp:sp>
    <dsp:sp modelId="{826E6A2F-ED94-074C-9A23-CB74237B8EE6}">
      <dsp:nvSpPr>
        <dsp:cNvPr id="0" name=""/>
        <dsp:cNvSpPr/>
      </dsp:nvSpPr>
      <dsp:spPr>
        <a:xfrm>
          <a:off x="1812972" y="4163204"/>
          <a:ext cx="6619455" cy="1241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/>
            <a:t>EVA=f(MC, HRC, CL, NWC, BPC, </a:t>
          </a:r>
          <a:r>
            <a:rPr lang="en-US" sz="1600" b="1" i="1" kern="1200" dirty="0" err="1" smtClean="0"/>
            <a:t>InnC</a:t>
          </a:r>
          <a:r>
            <a:rPr lang="en-US" sz="1600" b="1" i="1" kern="1200" dirty="0" smtClean="0"/>
            <a:t>, MC*CP, </a:t>
          </a:r>
          <a:r>
            <a:rPr lang="en-US" sz="1600" b="1" i="1" kern="1200" dirty="0" smtClean="0"/>
            <a:t>HRC*CP, CL*CP, NWC*CP, BPC*CP, MC*IP, HRC*IP, CL*IP, NWC*IP, BPC*IP, CP, IP, </a:t>
          </a:r>
          <a:r>
            <a:rPr lang="en-US" sz="1600" b="1" i="1" kern="1200" dirty="0" err="1" smtClean="0"/>
            <a:t>ind</a:t>
          </a:r>
          <a:r>
            <a:rPr lang="en-US" sz="1600" b="1" i="1" kern="1200" dirty="0" smtClean="0"/>
            <a:t>, year</a:t>
          </a:r>
          <a:r>
            <a:rPr lang="en-US" sz="1600" b="1" i="1" kern="1200" dirty="0" smtClean="0"/>
            <a:t>)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/>
            <a:t>MVA=g(</a:t>
          </a:r>
          <a:r>
            <a:rPr lang="en-US" sz="1600" b="1" i="1" kern="1200" dirty="0" smtClean="0"/>
            <a:t>MC, HRC, CL, NWC, BPC, </a:t>
          </a:r>
          <a:r>
            <a:rPr lang="en-US" sz="1600" b="1" i="1" kern="1200" dirty="0" err="1" smtClean="0"/>
            <a:t>InnC</a:t>
          </a:r>
          <a:r>
            <a:rPr lang="en-US" sz="1600" b="1" i="1" kern="1200" dirty="0" smtClean="0"/>
            <a:t>, MC*CP, HRC*CP, CL*CP, NWC*CP, BPC*CP, MC*IP, HRC*IP, CL*IP, NWC*IP, BPC*IP, CP, IP, </a:t>
          </a:r>
          <a:r>
            <a:rPr lang="en-US" sz="1600" b="1" i="1" kern="1200" dirty="0" err="1" smtClean="0"/>
            <a:t>ind</a:t>
          </a:r>
          <a:r>
            <a:rPr lang="en-US" sz="1600" b="1" i="1" kern="1200" dirty="0" smtClean="0"/>
            <a:t>, year</a:t>
          </a:r>
          <a:r>
            <a:rPr lang="en-US" sz="1600" b="1" i="1" kern="1200" dirty="0" smtClean="0"/>
            <a:t>)</a:t>
          </a:r>
          <a:endParaRPr lang="en-US" sz="1600" b="1" i="1" kern="1200" dirty="0"/>
        </a:p>
      </dsp:txBody>
      <dsp:txXfrm>
        <a:off x="1812972" y="4163204"/>
        <a:ext cx="6619455" cy="1241552"/>
      </dsp:txXfrm>
    </dsp:sp>
    <dsp:sp modelId="{485DC944-17BF-4242-A2B8-817CEEB06AB9}">
      <dsp:nvSpPr>
        <dsp:cNvPr id="0" name=""/>
        <dsp:cNvSpPr/>
      </dsp:nvSpPr>
      <dsp:spPr>
        <a:xfrm>
          <a:off x="1686485" y="5404756"/>
          <a:ext cx="67459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C0FD-2510-A64D-9B36-6F6EC118964A}" type="datetimeFigureOut">
              <a:rPr lang="ru-RU" smtClean="0"/>
              <a:t>07.06.14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44F3-84D5-0E4A-B3FC-762C8DEA03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21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C0FD-2510-A64D-9B36-6F6EC118964A}" type="datetimeFigureOut">
              <a:rPr lang="ru-RU" smtClean="0"/>
              <a:t>07.06.14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44F3-84D5-0E4A-B3FC-762C8DEA03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98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C0FD-2510-A64D-9B36-6F6EC118964A}" type="datetimeFigureOut">
              <a:rPr lang="ru-RU" smtClean="0"/>
              <a:t>07.06.14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44F3-84D5-0E4A-B3FC-762C8DEA03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40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C0FD-2510-A64D-9B36-6F6EC118964A}" type="datetimeFigureOut">
              <a:rPr lang="ru-RU" smtClean="0"/>
              <a:t>07.06.14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44F3-84D5-0E4A-B3FC-762C8DEA03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10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C0FD-2510-A64D-9B36-6F6EC118964A}" type="datetimeFigureOut">
              <a:rPr lang="ru-RU" smtClean="0"/>
              <a:t>07.06.14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44F3-84D5-0E4A-B3FC-762C8DEA03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73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C0FD-2510-A64D-9B36-6F6EC118964A}" type="datetimeFigureOut">
              <a:rPr lang="ru-RU" smtClean="0"/>
              <a:t>07.06.14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44F3-84D5-0E4A-B3FC-762C8DEA03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8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C0FD-2510-A64D-9B36-6F6EC118964A}" type="datetimeFigureOut">
              <a:rPr lang="ru-RU" smtClean="0"/>
              <a:t>07.06.14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44F3-84D5-0E4A-B3FC-762C8DEA03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01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C0FD-2510-A64D-9B36-6F6EC118964A}" type="datetimeFigureOut">
              <a:rPr lang="ru-RU" smtClean="0"/>
              <a:t>07.06.14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44F3-84D5-0E4A-B3FC-762C8DEA03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11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C0FD-2510-A64D-9B36-6F6EC118964A}" type="datetimeFigureOut">
              <a:rPr lang="ru-RU" smtClean="0"/>
              <a:t>07.06.14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44F3-84D5-0E4A-B3FC-762C8DEA03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70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C0FD-2510-A64D-9B36-6F6EC118964A}" type="datetimeFigureOut">
              <a:rPr lang="ru-RU" smtClean="0"/>
              <a:t>07.06.14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44F3-84D5-0E4A-B3FC-762C8DEA03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74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C0FD-2510-A64D-9B36-6F6EC118964A}" type="datetimeFigureOut">
              <a:rPr lang="ru-RU" smtClean="0"/>
              <a:t>07.06.14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44F3-84D5-0E4A-B3FC-762C8DEA03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64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2C0FD-2510-A64D-9B36-6F6EC118964A}" type="datetimeFigureOut">
              <a:rPr lang="ru-RU" smtClean="0"/>
              <a:t>07.06.14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C44F3-84D5-0E4A-B3FC-762C8DEA03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8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5.docx"/><Relationship Id="rId4" Type="http://schemas.openxmlformats.org/officeDocument/2006/relationships/image" Target="../media/image1.png"/><Relationship Id="rId5" Type="http://schemas.openxmlformats.org/officeDocument/2006/relationships/chart" Target="../charts/chart17.xml"/><Relationship Id="rId6" Type="http://schemas.openxmlformats.org/officeDocument/2006/relationships/chart" Target="../charts/chart18.xml"/><Relationship Id="rId7" Type="http://schemas.openxmlformats.org/officeDocument/2006/relationships/chart" Target="../charts/chart19.xml"/><Relationship Id="rId8" Type="http://schemas.openxmlformats.org/officeDocument/2006/relationships/chart" Target="../charts/chart20.xml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6.docx"/><Relationship Id="rId4" Type="http://schemas.openxmlformats.org/officeDocument/2006/relationships/image" Target="../media/image1.png"/><Relationship Id="rId5" Type="http://schemas.openxmlformats.org/officeDocument/2006/relationships/chart" Target="../charts/chart21.xml"/><Relationship Id="rId6" Type="http://schemas.openxmlformats.org/officeDocument/2006/relationships/chart" Target="../charts/chart22.xml"/><Relationship Id="rId7" Type="http://schemas.openxmlformats.org/officeDocument/2006/relationships/chart" Target="../charts/chart23.xml"/><Relationship Id="rId8" Type="http://schemas.openxmlformats.org/officeDocument/2006/relationships/chart" Target="../charts/chart24.xml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7.docx"/><Relationship Id="rId4" Type="http://schemas.openxmlformats.org/officeDocument/2006/relationships/image" Target="../media/image1.png"/><Relationship Id="rId5" Type="http://schemas.openxmlformats.org/officeDocument/2006/relationships/chart" Target="../charts/chart25.xml"/><Relationship Id="rId6" Type="http://schemas.openxmlformats.org/officeDocument/2006/relationships/chart" Target="../charts/chart26.xml"/><Relationship Id="rId7" Type="http://schemas.openxmlformats.org/officeDocument/2006/relationships/chart" Target="../charts/chart27.xml"/><Relationship Id="rId8" Type="http://schemas.openxmlformats.org/officeDocument/2006/relationships/chart" Target="../charts/chart28.xml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4" Type="http://schemas.openxmlformats.org/officeDocument/2006/relationships/image" Target="../media/image1.png"/><Relationship Id="rId5" Type="http://schemas.openxmlformats.org/officeDocument/2006/relationships/chart" Target="../charts/chart1.xml"/><Relationship Id="rId6" Type="http://schemas.openxmlformats.org/officeDocument/2006/relationships/chart" Target="../charts/chart2.xml"/><Relationship Id="rId7" Type="http://schemas.openxmlformats.org/officeDocument/2006/relationships/chart" Target="../charts/chart3.xml"/><Relationship Id="rId8" Type="http://schemas.openxmlformats.org/officeDocument/2006/relationships/chart" Target="../charts/chart4.xm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2.docx"/><Relationship Id="rId4" Type="http://schemas.openxmlformats.org/officeDocument/2006/relationships/image" Target="../media/image1.png"/><Relationship Id="rId5" Type="http://schemas.openxmlformats.org/officeDocument/2006/relationships/chart" Target="../charts/chart5.xml"/><Relationship Id="rId6" Type="http://schemas.openxmlformats.org/officeDocument/2006/relationships/chart" Target="../charts/chart6.xml"/><Relationship Id="rId7" Type="http://schemas.openxmlformats.org/officeDocument/2006/relationships/chart" Target="../charts/chart7.xml"/><Relationship Id="rId8" Type="http://schemas.openxmlformats.org/officeDocument/2006/relationships/chart" Target="../charts/chart8.xml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3.docx"/><Relationship Id="rId4" Type="http://schemas.openxmlformats.org/officeDocument/2006/relationships/image" Target="../media/image1.png"/><Relationship Id="rId5" Type="http://schemas.openxmlformats.org/officeDocument/2006/relationships/chart" Target="../charts/chart9.xml"/><Relationship Id="rId6" Type="http://schemas.openxmlformats.org/officeDocument/2006/relationships/chart" Target="../charts/chart10.xml"/><Relationship Id="rId7" Type="http://schemas.openxmlformats.org/officeDocument/2006/relationships/chart" Target="../charts/chart11.xml"/><Relationship Id="rId8" Type="http://schemas.openxmlformats.org/officeDocument/2006/relationships/chart" Target="../charts/chart12.xml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4.docx"/><Relationship Id="rId4" Type="http://schemas.openxmlformats.org/officeDocument/2006/relationships/image" Target="../media/image1.png"/><Relationship Id="rId5" Type="http://schemas.openxmlformats.org/officeDocument/2006/relationships/chart" Target="../charts/chart13.xml"/><Relationship Id="rId6" Type="http://schemas.openxmlformats.org/officeDocument/2006/relationships/chart" Target="../charts/chart14.xml"/><Relationship Id="rId7" Type="http://schemas.openxmlformats.org/officeDocument/2006/relationships/chart" Target="../charts/chart15.xml"/><Relationship Id="rId8" Type="http://schemas.openxmlformats.org/officeDocument/2006/relationships/chart" Target="../charts/chart16.xml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Intangible-intensive profile of a company: the key to outperforming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Angel Barajas</a:t>
            </a:r>
          </a:p>
          <a:p>
            <a:r>
              <a:rPr lang="en-US" dirty="0" smtClean="0"/>
              <a:t>Elena Shakina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45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957510"/>
              </p:ext>
            </p:extLst>
          </p:nvPr>
        </p:nvGraphicFramePr>
        <p:xfrm>
          <a:off x="135888" y="0"/>
          <a:ext cx="4852096" cy="7061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Документ" r:id="rId3" imgW="6083300" imgH="8851900" progId="Word.Document.12">
                  <p:embed/>
                </p:oleObj>
              </mc:Choice>
              <mc:Fallback>
                <p:oleObj name="Документ" r:id="rId3" imgW="6083300" imgH="8851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5888" y="0"/>
                        <a:ext cx="4852096" cy="7061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Овал 4"/>
          <p:cNvSpPr/>
          <p:nvPr/>
        </p:nvSpPr>
        <p:spPr>
          <a:xfrm>
            <a:off x="1116941" y="3809575"/>
            <a:ext cx="1912571" cy="1101564"/>
          </a:xfrm>
          <a:prstGeom prst="ellipse">
            <a:avLst/>
          </a:prstGeom>
          <a:noFill/>
          <a:ln w="28575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0369764"/>
              </p:ext>
            </p:extLst>
          </p:nvPr>
        </p:nvGraphicFramePr>
        <p:xfrm>
          <a:off x="3546223" y="-417368"/>
          <a:ext cx="5282203" cy="558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839403"/>
              </p:ext>
            </p:extLst>
          </p:nvPr>
        </p:nvGraphicFramePr>
        <p:xfrm>
          <a:off x="6740513" y="4810125"/>
          <a:ext cx="2616200" cy="2011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5842785"/>
              </p:ext>
            </p:extLst>
          </p:nvPr>
        </p:nvGraphicFramePr>
        <p:xfrm>
          <a:off x="4659439" y="4810125"/>
          <a:ext cx="2603500" cy="2087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440510"/>
              </p:ext>
            </p:extLst>
          </p:nvPr>
        </p:nvGraphicFramePr>
        <p:xfrm>
          <a:off x="2838672" y="4826451"/>
          <a:ext cx="2149312" cy="2031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174480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943183"/>
              </p:ext>
            </p:extLst>
          </p:nvPr>
        </p:nvGraphicFramePr>
        <p:xfrm>
          <a:off x="135888" y="0"/>
          <a:ext cx="4852096" cy="7061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Документ" r:id="rId3" imgW="6083300" imgH="8851900" progId="Word.Document.12">
                  <p:embed/>
                </p:oleObj>
              </mc:Choice>
              <mc:Fallback>
                <p:oleObj name="Документ" r:id="rId3" imgW="6083300" imgH="8851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5888" y="0"/>
                        <a:ext cx="4852096" cy="7061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Овал 4"/>
          <p:cNvSpPr/>
          <p:nvPr/>
        </p:nvSpPr>
        <p:spPr>
          <a:xfrm>
            <a:off x="1193444" y="4620448"/>
            <a:ext cx="1912571" cy="1101564"/>
          </a:xfrm>
          <a:prstGeom prst="ellipse">
            <a:avLst/>
          </a:prstGeom>
          <a:noFill/>
          <a:ln w="28575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702975"/>
              </p:ext>
            </p:extLst>
          </p:nvPr>
        </p:nvGraphicFramePr>
        <p:xfrm>
          <a:off x="3546223" y="-294972"/>
          <a:ext cx="5282203" cy="558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839403"/>
              </p:ext>
            </p:extLst>
          </p:nvPr>
        </p:nvGraphicFramePr>
        <p:xfrm>
          <a:off x="6740513" y="4810125"/>
          <a:ext cx="2616200" cy="2011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5842785"/>
              </p:ext>
            </p:extLst>
          </p:nvPr>
        </p:nvGraphicFramePr>
        <p:xfrm>
          <a:off x="4659439" y="4810125"/>
          <a:ext cx="2603500" cy="2087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440510"/>
              </p:ext>
            </p:extLst>
          </p:nvPr>
        </p:nvGraphicFramePr>
        <p:xfrm>
          <a:off x="2838672" y="4826451"/>
          <a:ext cx="2149312" cy="2031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06314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259558"/>
              </p:ext>
            </p:extLst>
          </p:nvPr>
        </p:nvGraphicFramePr>
        <p:xfrm>
          <a:off x="135888" y="0"/>
          <a:ext cx="4852096" cy="7061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Документ" r:id="rId3" imgW="6083300" imgH="8851900" progId="Word.Document.12">
                  <p:embed/>
                </p:oleObj>
              </mc:Choice>
              <mc:Fallback>
                <p:oleObj name="Документ" r:id="rId3" imgW="6083300" imgH="8851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5888" y="0"/>
                        <a:ext cx="4852096" cy="7061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Овал 4"/>
          <p:cNvSpPr/>
          <p:nvPr/>
        </p:nvSpPr>
        <p:spPr>
          <a:xfrm>
            <a:off x="1193444" y="5477220"/>
            <a:ext cx="1912571" cy="1101564"/>
          </a:xfrm>
          <a:prstGeom prst="ellipse">
            <a:avLst/>
          </a:prstGeom>
          <a:noFill/>
          <a:ln w="28575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6664741"/>
              </p:ext>
            </p:extLst>
          </p:nvPr>
        </p:nvGraphicFramePr>
        <p:xfrm>
          <a:off x="3546223" y="-631561"/>
          <a:ext cx="5282203" cy="558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839403"/>
              </p:ext>
            </p:extLst>
          </p:nvPr>
        </p:nvGraphicFramePr>
        <p:xfrm>
          <a:off x="6740513" y="4810125"/>
          <a:ext cx="2616200" cy="2011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5842785"/>
              </p:ext>
            </p:extLst>
          </p:nvPr>
        </p:nvGraphicFramePr>
        <p:xfrm>
          <a:off x="4659439" y="4810125"/>
          <a:ext cx="2603500" cy="2087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440510"/>
              </p:ext>
            </p:extLst>
          </p:nvPr>
        </p:nvGraphicFramePr>
        <p:xfrm>
          <a:off x="2838672" y="4826451"/>
          <a:ext cx="2149312" cy="2031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834715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085250" y="274638"/>
            <a:ext cx="4601549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Research question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companies have certain intangible-intensive profile?</a:t>
            </a:r>
          </a:p>
          <a:p>
            <a:r>
              <a:rPr lang="en-US" dirty="0" smtClean="0"/>
              <a:t>If they do, how this profile influence the outperforming </a:t>
            </a:r>
            <a:r>
              <a:rPr lang="en-US" strike="sngStrike" dirty="0" smtClean="0"/>
              <a:t>and investment attentiveness?</a:t>
            </a:r>
            <a:endParaRPr lang="ru-RU" strike="sngStrike" dirty="0"/>
          </a:p>
        </p:txBody>
      </p:sp>
    </p:spTree>
    <p:extLst>
      <p:ext uri="{BB962C8B-B14F-4D97-AF65-F5344CB8AC3E}">
        <p14:creationId xmlns:p14="http://schemas.microsoft.com/office/powerpoint/2010/main" val="2301672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085250" y="274638"/>
            <a:ext cx="4601549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Hypothesis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following the strategy in a certain intangible-intensive profile company is likely to outperform</a:t>
            </a:r>
          </a:p>
          <a:p>
            <a:pPr marL="0" indent="0">
              <a:buNone/>
            </a:pPr>
            <a:endParaRPr lang="ru-RU" strike="sngStrike" dirty="0"/>
          </a:p>
        </p:txBody>
      </p:sp>
    </p:spTree>
    <p:extLst>
      <p:ext uri="{BB962C8B-B14F-4D97-AF65-F5344CB8AC3E}">
        <p14:creationId xmlns:p14="http://schemas.microsoft.com/office/powerpoint/2010/main" val="3549602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085250" y="274638"/>
            <a:ext cx="4601549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Steps of the research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17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3748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085250" y="274638"/>
            <a:ext cx="4601549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Econometric strategy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794518"/>
              </p:ext>
            </p:extLst>
          </p:nvPr>
        </p:nvGraphicFramePr>
        <p:xfrm>
          <a:off x="457200" y="1156514"/>
          <a:ext cx="8432428" cy="5468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2365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849545"/>
              </p:ext>
            </p:extLst>
          </p:nvPr>
        </p:nvGraphicFramePr>
        <p:xfrm>
          <a:off x="135888" y="0"/>
          <a:ext cx="4852096" cy="7061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Документ" r:id="rId3" imgW="6083300" imgH="8851900" progId="Word.Document.12">
                  <p:embed/>
                </p:oleObj>
              </mc:Choice>
              <mc:Fallback>
                <p:oleObj name="Документ" r:id="rId3" imgW="6083300" imgH="8851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5888" y="0"/>
                        <a:ext cx="4852096" cy="7061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Овал 4"/>
          <p:cNvSpPr/>
          <p:nvPr/>
        </p:nvSpPr>
        <p:spPr>
          <a:xfrm>
            <a:off x="1116941" y="244792"/>
            <a:ext cx="1912571" cy="1101564"/>
          </a:xfrm>
          <a:prstGeom prst="ellipse">
            <a:avLst/>
          </a:prstGeom>
          <a:noFill/>
          <a:ln w="28575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134102"/>
              </p:ext>
            </p:extLst>
          </p:nvPr>
        </p:nvGraphicFramePr>
        <p:xfrm>
          <a:off x="3546223" y="-340870"/>
          <a:ext cx="5282203" cy="558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299366"/>
              </p:ext>
            </p:extLst>
          </p:nvPr>
        </p:nvGraphicFramePr>
        <p:xfrm>
          <a:off x="6740513" y="4810125"/>
          <a:ext cx="2616200" cy="2011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234428"/>
              </p:ext>
            </p:extLst>
          </p:nvPr>
        </p:nvGraphicFramePr>
        <p:xfrm>
          <a:off x="4659439" y="4810125"/>
          <a:ext cx="2603500" cy="2087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4083983"/>
              </p:ext>
            </p:extLst>
          </p:nvPr>
        </p:nvGraphicFramePr>
        <p:xfrm>
          <a:off x="2838672" y="4826451"/>
          <a:ext cx="2149312" cy="2031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533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387045"/>
              </p:ext>
            </p:extLst>
          </p:nvPr>
        </p:nvGraphicFramePr>
        <p:xfrm>
          <a:off x="0" y="0"/>
          <a:ext cx="4852096" cy="7061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Документ" r:id="rId3" imgW="6083300" imgH="8851900" progId="Word.Document.12">
                  <p:embed/>
                </p:oleObj>
              </mc:Choice>
              <mc:Fallback>
                <p:oleObj name="Документ" r:id="rId3" imgW="6083300" imgH="8851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4852096" cy="7061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Овал 4"/>
          <p:cNvSpPr/>
          <p:nvPr/>
        </p:nvSpPr>
        <p:spPr>
          <a:xfrm>
            <a:off x="1009837" y="1132163"/>
            <a:ext cx="1912571" cy="1101564"/>
          </a:xfrm>
          <a:prstGeom prst="ellipse">
            <a:avLst/>
          </a:prstGeom>
          <a:noFill/>
          <a:ln w="28575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572868"/>
              </p:ext>
            </p:extLst>
          </p:nvPr>
        </p:nvGraphicFramePr>
        <p:xfrm>
          <a:off x="3546223" y="-264373"/>
          <a:ext cx="5282203" cy="558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839403"/>
              </p:ext>
            </p:extLst>
          </p:nvPr>
        </p:nvGraphicFramePr>
        <p:xfrm>
          <a:off x="6740513" y="4810125"/>
          <a:ext cx="2616200" cy="2011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5842785"/>
              </p:ext>
            </p:extLst>
          </p:nvPr>
        </p:nvGraphicFramePr>
        <p:xfrm>
          <a:off x="4659439" y="4810125"/>
          <a:ext cx="2603500" cy="2087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440510"/>
              </p:ext>
            </p:extLst>
          </p:nvPr>
        </p:nvGraphicFramePr>
        <p:xfrm>
          <a:off x="2838672" y="4826451"/>
          <a:ext cx="2149312" cy="2031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871616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07485"/>
              </p:ext>
            </p:extLst>
          </p:nvPr>
        </p:nvGraphicFramePr>
        <p:xfrm>
          <a:off x="135888" y="0"/>
          <a:ext cx="4852096" cy="7061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Документ" r:id="rId3" imgW="6083300" imgH="8851900" progId="Word.Document.12">
                  <p:embed/>
                </p:oleObj>
              </mc:Choice>
              <mc:Fallback>
                <p:oleObj name="Документ" r:id="rId3" imgW="6083300" imgH="8851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5888" y="0"/>
                        <a:ext cx="4852096" cy="7061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Овал 4"/>
          <p:cNvSpPr/>
          <p:nvPr/>
        </p:nvSpPr>
        <p:spPr>
          <a:xfrm>
            <a:off x="1116941" y="2050133"/>
            <a:ext cx="1912571" cy="1101564"/>
          </a:xfrm>
          <a:prstGeom prst="ellipse">
            <a:avLst/>
          </a:prstGeom>
          <a:noFill/>
          <a:ln w="28575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99990"/>
              </p:ext>
            </p:extLst>
          </p:nvPr>
        </p:nvGraphicFramePr>
        <p:xfrm>
          <a:off x="3546223" y="-417368"/>
          <a:ext cx="5282203" cy="558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839403"/>
              </p:ext>
            </p:extLst>
          </p:nvPr>
        </p:nvGraphicFramePr>
        <p:xfrm>
          <a:off x="6740513" y="4810125"/>
          <a:ext cx="2616200" cy="2011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5842785"/>
              </p:ext>
            </p:extLst>
          </p:nvPr>
        </p:nvGraphicFramePr>
        <p:xfrm>
          <a:off x="4659439" y="4810125"/>
          <a:ext cx="2603500" cy="2087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440510"/>
              </p:ext>
            </p:extLst>
          </p:nvPr>
        </p:nvGraphicFramePr>
        <p:xfrm>
          <a:off x="2838672" y="4826451"/>
          <a:ext cx="2149312" cy="2031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871616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907661"/>
              </p:ext>
            </p:extLst>
          </p:nvPr>
        </p:nvGraphicFramePr>
        <p:xfrm>
          <a:off x="135888" y="0"/>
          <a:ext cx="4852096" cy="7061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Документ" r:id="rId3" imgW="6083300" imgH="8851900" progId="Word.Document.12">
                  <p:embed/>
                </p:oleObj>
              </mc:Choice>
              <mc:Fallback>
                <p:oleObj name="Документ" r:id="rId3" imgW="6083300" imgH="8851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5888" y="0"/>
                        <a:ext cx="4852096" cy="7061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Овал 4"/>
          <p:cNvSpPr/>
          <p:nvPr/>
        </p:nvSpPr>
        <p:spPr>
          <a:xfrm>
            <a:off x="1116941" y="2876306"/>
            <a:ext cx="1912571" cy="1101564"/>
          </a:xfrm>
          <a:prstGeom prst="ellipse">
            <a:avLst/>
          </a:prstGeom>
          <a:noFill/>
          <a:ln w="28575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005258"/>
              </p:ext>
            </p:extLst>
          </p:nvPr>
        </p:nvGraphicFramePr>
        <p:xfrm>
          <a:off x="3546223" y="-447967"/>
          <a:ext cx="5282203" cy="558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839403"/>
              </p:ext>
            </p:extLst>
          </p:nvPr>
        </p:nvGraphicFramePr>
        <p:xfrm>
          <a:off x="6740513" y="4810125"/>
          <a:ext cx="2616200" cy="2011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5842785"/>
              </p:ext>
            </p:extLst>
          </p:nvPr>
        </p:nvGraphicFramePr>
        <p:xfrm>
          <a:off x="4659439" y="4810125"/>
          <a:ext cx="2603500" cy="2087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440510"/>
              </p:ext>
            </p:extLst>
          </p:nvPr>
        </p:nvGraphicFramePr>
        <p:xfrm>
          <a:off x="2838672" y="4826451"/>
          <a:ext cx="2149312" cy="2031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840851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399</Words>
  <Application>Microsoft Macintosh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Документ Microsoft Word</vt:lpstr>
      <vt:lpstr>Intangible-intensive profile of a company: the key to outperforming </vt:lpstr>
      <vt:lpstr>Research question</vt:lpstr>
      <vt:lpstr>Hypothesis</vt:lpstr>
      <vt:lpstr>Steps of the research</vt:lpstr>
      <vt:lpstr>Econometric strategy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Intangible-intensive profile of a company:  </dc:title>
  <dc:creator>Elena Shakina</dc:creator>
  <cp:lastModifiedBy>Elena Shakina</cp:lastModifiedBy>
  <cp:revision>9</cp:revision>
  <dcterms:created xsi:type="dcterms:W3CDTF">2014-06-07T04:57:50Z</dcterms:created>
  <dcterms:modified xsi:type="dcterms:W3CDTF">2014-06-07T08:11:52Z</dcterms:modified>
</cp:coreProperties>
</file>